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79" autoAdjust="0"/>
    <p:restoredTop sz="95016" autoAdjust="0"/>
  </p:normalViewPr>
  <p:slideViewPr>
    <p:cSldViewPr>
      <p:cViewPr varScale="1">
        <p:scale>
          <a:sx n="85" d="100"/>
          <a:sy n="85" d="100"/>
        </p:scale>
        <p:origin x="88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omniran-18-0029-01-00TG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28-00-00TG-mar-2018-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8/omniran-18-0031-01-CF00-proposed-update-of-p802-1cf-d1-0-ch-6-7-identifiers-revision-proposal.docx" TargetMode="External"/><Relationship Id="rId2" Type="http://schemas.openxmlformats.org/officeDocument/2006/relationships/hyperlink" Target="https://mentor.ieee.org/omniran/dcn/18/omniran-18-0031-00-CF00-proposed-update-of-p802-1cf-d1-0-ch-6-7-identifiers-revision-proposal.docx" TargetMode="External"/><Relationship Id="rId1" Type="http://schemas.openxmlformats.org/officeDocument/2006/relationships/slideLayout" Target="../slideLayouts/slideLayout2.xml"/><Relationship Id="rId6" Type="http://schemas.openxmlformats.org/officeDocument/2006/relationships/hyperlink" Target="https://mentor.ieee.org/omniran/dcn/18/omniran-18-0005-00-CF00-d10-ch6-9-virtualized-wlan-access-network.docx" TargetMode="External"/><Relationship Id="rId5" Type="http://schemas.openxmlformats.org/officeDocument/2006/relationships/hyperlink" Target="https://mentor.ieee.org/omniran/dcn/18/omniran-18-0003-02-CF00-d10-ch6-9-multiple-lan-enterprise-network.docx" TargetMode="External"/><Relationship Id="rId4" Type="http://schemas.openxmlformats.org/officeDocument/2006/relationships/hyperlink" Target="https://mentor.ieee.org/omniran/dcn/18/omniran-18-0030-00-CF00-d1-0-comment-102-remedy-proposal.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8/omniran-18-0006-06-CF00-d1-0-collected-comments.x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6ddad4011ce5efafcddedf45c895b5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March 20</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2018-03-20</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10000"/>
          </a:bodyPr>
          <a:lstStyle/>
          <a:p>
            <a:r>
              <a:rPr lang="en-US" dirty="0"/>
              <a:t>Minutes</a:t>
            </a:r>
          </a:p>
          <a:p>
            <a:r>
              <a:rPr lang="en-US" dirty="0"/>
              <a:t>Reports</a:t>
            </a:r>
          </a:p>
          <a:p>
            <a:r>
              <a:rPr lang="en-US" dirty="0"/>
              <a:t>P802.1CF-D1.0 comment resolution	</a:t>
            </a:r>
          </a:p>
          <a:p>
            <a:pPr lvl="1"/>
            <a:r>
              <a:rPr lang="en-US" dirty="0"/>
              <a:t>Open issues of implementation of remedies</a:t>
            </a:r>
          </a:p>
          <a:p>
            <a:pPr lvl="1"/>
            <a:r>
              <a:rPr lang="en-US" dirty="0"/>
              <a:t>Documentation of proposed disposition</a:t>
            </a:r>
          </a:p>
          <a:p>
            <a:pPr lvl="1"/>
            <a:r>
              <a:rPr lang="en-US" dirty="0"/>
              <a:t>Review of information model revision (Clause 8.1)</a:t>
            </a:r>
          </a:p>
          <a:p>
            <a:pPr lvl="1"/>
            <a:r>
              <a:rPr lang="en-US" dirty="0"/>
              <a:t>Review of revision to Identifiers clause (Clause 6.7)</a:t>
            </a:r>
          </a:p>
          <a:p>
            <a:pPr lvl="1"/>
            <a:r>
              <a:rPr lang="en-US" dirty="0"/>
              <a:t>Review of other amendments</a:t>
            </a:r>
          </a:p>
          <a:p>
            <a:pPr lvl="1"/>
            <a:r>
              <a:rPr lang="en-US" dirty="0"/>
              <a:t>Plan for swapping to searchable figures (.</a:t>
            </a:r>
            <a:r>
              <a:rPr lang="en-US" dirty="0" err="1"/>
              <a:t>svg</a:t>
            </a:r>
            <a:r>
              <a:rPr lang="en-US" dirty="0"/>
              <a:t>)</a:t>
            </a:r>
          </a:p>
          <a:p>
            <a:r>
              <a:rPr lang="en-US" dirty="0"/>
              <a:t>Next meeting</a:t>
            </a:r>
          </a:p>
          <a:p>
            <a:r>
              <a:rPr lang="en-US" dirty="0" err="1"/>
              <a:t>AoB</a:t>
            </a:r>
            <a:endParaRPr lang="en-US" sz="2400"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0000" lnSpcReduction="20000"/>
          </a:bodyPr>
          <a:lstStyle/>
          <a:p>
            <a:r>
              <a:rPr lang="en-US" dirty="0"/>
              <a:t>Minutes</a:t>
            </a:r>
          </a:p>
          <a:p>
            <a:pPr lvl="1"/>
            <a:r>
              <a:rPr lang="en-US" dirty="0">
                <a:hlinkClick r:id="rId2"/>
              </a:rPr>
              <a:t>https://mentor.ieee.org/omniran/dcn/18/omniran-18-0028-00-00TG-mar-2018-f2f-meeting-minutes.docx</a:t>
            </a:r>
            <a:endParaRPr lang="en-US" dirty="0"/>
          </a:p>
          <a:p>
            <a:pPr lvl="2"/>
            <a:r>
              <a:rPr lang="en-US" dirty="0"/>
              <a:t>Acceptance postponed to the </a:t>
            </a:r>
            <a:r>
              <a:rPr lang="en-US"/>
              <a:t>next F2F</a:t>
            </a:r>
            <a:endParaRPr lang="en-US" dirty="0"/>
          </a:p>
          <a:p>
            <a:r>
              <a:rPr lang="en-US" dirty="0"/>
              <a:t>Reports</a:t>
            </a:r>
          </a:p>
          <a:p>
            <a:pPr lvl="1"/>
            <a:r>
              <a:rPr lang="en-US" dirty="0"/>
              <a:t>OmniRAN TG will take responsibility for P802.1CQ</a:t>
            </a:r>
          </a:p>
          <a:p>
            <a:pPr lvl="2"/>
            <a:r>
              <a:rPr lang="en-US" dirty="0"/>
              <a:t>Procedural questions will be discussed on the March 28</a:t>
            </a:r>
            <a:r>
              <a:rPr lang="en-US" baseline="30000" dirty="0"/>
              <a:t>th</a:t>
            </a:r>
            <a:r>
              <a:rPr lang="en-US" dirty="0"/>
              <a:t> .1CQ call</a:t>
            </a:r>
          </a:p>
          <a:p>
            <a:pPr lvl="2"/>
            <a:r>
              <a:rPr lang="en-US" dirty="0"/>
              <a:t>OmniRAN mentor archive has new category for uploading .1CQ related contributions.</a:t>
            </a:r>
          </a:p>
          <a:p>
            <a:r>
              <a:rPr lang="en-US" dirty="0"/>
              <a:t>Review of information model revision (Clause 8.1)</a:t>
            </a:r>
          </a:p>
          <a:p>
            <a:pPr lvl="1"/>
            <a:r>
              <a:rPr lang="en-US" dirty="0"/>
              <a:t>Not available yet. Hao asked about a terminology issue of using ‘operation’ of ‘OAM’ with a broader meaning than used for network management.</a:t>
            </a:r>
          </a:p>
          <a:p>
            <a:pPr lvl="1"/>
            <a:r>
              <a:rPr lang="en-US" dirty="0"/>
              <a:t>Max recommended to use terminology with such broader scope for the contribution, and let the commenters of D2.0 decide whether such broader usage is appropriate.</a:t>
            </a:r>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5135562"/>
          </a:xfrm>
        </p:spPr>
        <p:txBody>
          <a:bodyPr>
            <a:normAutofit fontScale="47500" lnSpcReduction="20000"/>
          </a:bodyPr>
          <a:lstStyle/>
          <a:p>
            <a:r>
              <a:rPr lang="en-US" dirty="0"/>
              <a:t>Review of revision to Identifiers clause (Clause 6.7)</a:t>
            </a:r>
          </a:p>
          <a:p>
            <a:pPr lvl="1"/>
            <a:r>
              <a:rPr lang="en-US" dirty="0">
                <a:hlinkClick r:id="rId2"/>
              </a:rPr>
              <a:t>https://mentor.ieee.org/omniran/dcn/18/omniran-18-0031-00-CF00-proposed-update-of-p802-1cf-d1-0-ch-6-7-identifiers-revision-proposal.docx</a:t>
            </a:r>
            <a:endParaRPr lang="en-US" dirty="0"/>
          </a:p>
          <a:p>
            <a:pPr lvl="1"/>
            <a:r>
              <a:rPr lang="en-US" dirty="0"/>
              <a:t>Roger introduced his approach and findings for the identifiers section. During discussion some clarifications were added to the document in a revision. Max offered to check for the name of the information element in 802.1X containing the AN-ID used for 802.3. The outcome of the discussion was uploaded to mentor</a:t>
            </a:r>
          </a:p>
          <a:p>
            <a:pPr lvl="2"/>
            <a:r>
              <a:rPr lang="en-US" dirty="0">
                <a:hlinkClick r:id="rId3"/>
              </a:rPr>
              <a:t>https://mentor.ieee.org/omniran/dcn/18/omniran-18-0031-01-CF00-proposed-update-of-p802-1cf-d1-0-ch-6-7-identifiers-revision-proposal.docx</a:t>
            </a:r>
            <a:endParaRPr lang="en-US" dirty="0"/>
          </a:p>
          <a:p>
            <a:r>
              <a:rPr lang="en-US" dirty="0"/>
              <a:t>Review of other amendments</a:t>
            </a:r>
          </a:p>
          <a:p>
            <a:pPr lvl="1"/>
            <a:r>
              <a:rPr lang="en-US" dirty="0">
                <a:hlinkClick r:id="rId4"/>
              </a:rPr>
              <a:t>https://mentor.ieee.org/omniran/dcn/18/omniran-18-0030-00-CF00-d1-0-comment-102-remedy-proposal.docx</a:t>
            </a:r>
            <a:endParaRPr lang="en-US" dirty="0"/>
          </a:p>
          <a:p>
            <a:pPr lvl="1"/>
            <a:r>
              <a:rPr lang="en-US" dirty="0"/>
              <a:t>Hao introduced the text for the addition to clause 7.8 of a monitoring procedure delivering monitoring values to the NMS. It amends the accounting procedures of the clause. The contribution was appreciated by the group and accepted as remedy for CID#102</a:t>
            </a:r>
          </a:p>
          <a:p>
            <a:pPr lvl="1"/>
            <a:r>
              <a:rPr lang="en-US" dirty="0">
                <a:hlinkClick r:id="rId5"/>
              </a:rPr>
              <a:t>https://mentor.ieee.org/omniran/dcn/18/omniran-18-0003-02-CF00-d10-ch6-9-multiple-lan-enterprise-network.docx</a:t>
            </a:r>
            <a:endParaRPr lang="en-US" dirty="0"/>
          </a:p>
          <a:p>
            <a:pPr lvl="1"/>
            <a:r>
              <a:rPr lang="en-US" dirty="0"/>
              <a:t>Max briefly showed the small modification to the figures of the proposed text to indicate that an Ethernet switch can also act as NA in addition to the aggregation functionality of the BH. With this small modification the contribution was accepted for inclusion into the next draft.</a:t>
            </a:r>
          </a:p>
          <a:p>
            <a:pPr lvl="1"/>
            <a:r>
              <a:rPr lang="en-US" dirty="0">
                <a:hlinkClick r:id="rId6"/>
              </a:rPr>
              <a:t>https://mentor.ieee.org/omniran/dcn/18/omniran-18-0005-00-CF00-d10-ch6-9-virtualized-wlan-access-network.docx</a:t>
            </a:r>
            <a:endParaRPr lang="en-US" dirty="0"/>
          </a:p>
          <a:p>
            <a:pPr lvl="1"/>
            <a:r>
              <a:rPr lang="en-US" dirty="0"/>
              <a:t>After presenting the deployment scenario of a virtualized WLAN access network for IoT devices at the Rosemont, IL face-to-face meeting, Max asked the group for any concerns to add the proposal to the upcoming draft. Hao expressed that he appreciates the contribution, which nicely shows the value of virtualized IEEE 802 access networks.</a:t>
            </a:r>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47500" lnSpcReduction="20000"/>
          </a:bodyPr>
          <a:lstStyle/>
          <a:p>
            <a:r>
              <a:rPr lang="en-US" dirty="0"/>
              <a:t>Open issues of implementation of remedies</a:t>
            </a:r>
          </a:p>
          <a:p>
            <a:pPr lvl="1"/>
            <a:r>
              <a:rPr lang="en-US" dirty="0"/>
              <a:t>Walter is working on the implementation of the agreed remedies and had no open issues to clarify with the group.</a:t>
            </a:r>
          </a:p>
          <a:p>
            <a:r>
              <a:rPr lang="en-US" dirty="0"/>
              <a:t>Documentation of proposed disposition</a:t>
            </a:r>
          </a:p>
          <a:p>
            <a:pPr lvl="1"/>
            <a:r>
              <a:rPr lang="en-US" dirty="0">
                <a:hlinkClick r:id="rId2"/>
              </a:rPr>
              <a:t>https://mentor.ieee.org/omniran/dcn/18/omniran-18-0006-06-CF00-d1-0-collected-comments.xls</a:t>
            </a:r>
            <a:endParaRPr lang="en-US" dirty="0"/>
          </a:p>
          <a:p>
            <a:pPr lvl="1"/>
            <a:r>
              <a:rPr lang="en-US" dirty="0"/>
              <a:t>Max currently updates the Java database of the comments with the remedies and conclusions of the comment resolution process to allow for documentation and the tracking of the implementation. He will hand-over the completed database to Walter for tracking the editorial process. Parallel to the entries into the Java database, the Excel containing the comments will be kept aligned. A snapshot of the updated comments spreadsheet was uploaded and presented. The spreadsheet also contains pointers to the remaining actions for delivering input.</a:t>
            </a:r>
          </a:p>
          <a:p>
            <a:r>
              <a:rPr lang="en-US" dirty="0"/>
              <a:t>Plan for swapping to searchable figures (.</a:t>
            </a:r>
            <a:r>
              <a:rPr lang="en-US" dirty="0" err="1"/>
              <a:t>svg</a:t>
            </a:r>
            <a:r>
              <a:rPr lang="en-US" dirty="0"/>
              <a:t>)</a:t>
            </a:r>
          </a:p>
          <a:p>
            <a:pPr lvl="1"/>
            <a:r>
              <a:rPr lang="en-US" dirty="0"/>
              <a:t>Max recommended to prepare all the necessary .</a:t>
            </a:r>
            <a:r>
              <a:rPr lang="en-US" dirty="0" err="1"/>
              <a:t>svg</a:t>
            </a:r>
            <a:r>
              <a:rPr lang="en-US" dirty="0"/>
              <a:t> figures for the next conference call on April 3</a:t>
            </a:r>
            <a:r>
              <a:rPr lang="en-US" baseline="30000" dirty="0"/>
              <a:t>rd</a:t>
            </a:r>
            <a:r>
              <a:rPr lang="en-US" dirty="0"/>
              <a:t> to provide more time to resolve issues appearing during insertion.</a:t>
            </a:r>
          </a:p>
          <a:p>
            <a:r>
              <a:rPr lang="en-US" dirty="0"/>
              <a:t>Next meeting</a:t>
            </a:r>
          </a:p>
          <a:p>
            <a:pPr lvl="1"/>
            <a:r>
              <a:rPr lang="en-US" dirty="0"/>
              <a:t>.1CQ conference call on March 28</a:t>
            </a:r>
            <a:r>
              <a:rPr lang="en-US" baseline="30000" dirty="0"/>
              <a:t>th</a:t>
            </a:r>
            <a:r>
              <a:rPr lang="en-US" dirty="0"/>
              <a:t>, 09:00 – 10:00 AM ET</a:t>
            </a:r>
          </a:p>
          <a:p>
            <a:pPr lvl="1"/>
            <a:r>
              <a:rPr lang="en-US" dirty="0"/>
              <a:t>.1CF conference call on April 3</a:t>
            </a:r>
            <a:r>
              <a:rPr lang="en-US" baseline="30000" dirty="0"/>
              <a:t>rd</a:t>
            </a:r>
            <a:r>
              <a:rPr lang="en-US" dirty="0"/>
              <a:t>, 09:30 – 11:00 AM ET</a:t>
            </a:r>
          </a:p>
          <a:p>
            <a:r>
              <a:rPr lang="en-US" dirty="0" err="1"/>
              <a:t>AoB</a:t>
            </a:r>
            <a:endParaRPr lang="en-US" dirty="0"/>
          </a:p>
          <a:p>
            <a:pPr lvl="1"/>
            <a:r>
              <a:rPr lang="en-US" dirty="0"/>
              <a:t>None</a:t>
            </a:r>
          </a:p>
          <a:p>
            <a:endParaRPr lang="en-US" dirty="0"/>
          </a:p>
          <a:p>
            <a:pPr marL="0" indent="0">
              <a:buNone/>
            </a:pPr>
            <a:r>
              <a:rPr lang="en-US" dirty="0"/>
              <a:t>Adjourned by chair at 11:03 AM ET</a:t>
            </a:r>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March 20</a:t>
            </a:r>
            <a:r>
              <a:rPr lang="en-GB" baseline="30000" dirty="0"/>
              <a:t>th</a:t>
            </a:r>
            <a:r>
              <a:rPr lang="en-US" dirty="0"/>
              <a:t>, 2018 at 09:30-11:00am ET</a:t>
            </a:r>
          </a:p>
          <a:p>
            <a:endParaRPr lang="en-US" dirty="0"/>
          </a:p>
          <a:p>
            <a:r>
              <a:rPr lang="en-US" dirty="0"/>
              <a:t>Join WebEx meeting</a:t>
            </a:r>
          </a:p>
          <a:p>
            <a:pPr lvl="1"/>
            <a:r>
              <a:rPr lang="en-US" dirty="0">
                <a:hlinkClick r:id="rId3"/>
              </a:rPr>
              <a:t>https://nokiameetings.webex.com/nokiameetings/j.php?MTID=m26ddad4011ce5efafcddedf45c895b51</a:t>
            </a:r>
            <a:endParaRPr lang="en-US" dirty="0"/>
          </a:p>
          <a:p>
            <a:pPr lvl="1"/>
            <a:r>
              <a:rPr lang="en-US" dirty="0"/>
              <a:t>Meeting number: 951 371 039</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951 371 039</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77500" lnSpcReduction="20000"/>
          </a:bodyPr>
          <a:lstStyle/>
          <a:p>
            <a:r>
              <a:rPr lang="en-US" dirty="0"/>
              <a:t>Minutes</a:t>
            </a:r>
          </a:p>
          <a:p>
            <a:r>
              <a:rPr lang="en-US" dirty="0"/>
              <a:t>Reports</a:t>
            </a:r>
          </a:p>
          <a:p>
            <a:pPr lvl="1"/>
            <a:r>
              <a:rPr lang="en-US" dirty="0"/>
              <a:t>Transfer of P802.1CQ to OmniRAN TG</a:t>
            </a:r>
          </a:p>
          <a:p>
            <a:r>
              <a:rPr lang="en-US" dirty="0"/>
              <a:t>P802.1CF-D1.0 comment resolution	</a:t>
            </a:r>
          </a:p>
          <a:p>
            <a:pPr lvl="1"/>
            <a:r>
              <a:rPr lang="en-US" dirty="0"/>
              <a:t>Open issues of implementation of remedies</a:t>
            </a:r>
          </a:p>
          <a:p>
            <a:pPr lvl="1"/>
            <a:r>
              <a:rPr lang="en-US" dirty="0"/>
              <a:t>Documentation of proposed disposition</a:t>
            </a:r>
          </a:p>
          <a:p>
            <a:pPr lvl="1"/>
            <a:r>
              <a:rPr lang="en-US" dirty="0"/>
              <a:t>Review of information model revision (Clause 8.1)</a:t>
            </a:r>
          </a:p>
          <a:p>
            <a:pPr lvl="1"/>
            <a:r>
              <a:rPr lang="en-US" dirty="0"/>
              <a:t>Review of revision to Identifiers clause (Clause 6.7)</a:t>
            </a:r>
          </a:p>
          <a:p>
            <a:pPr lvl="1"/>
            <a:r>
              <a:rPr lang="en-US" dirty="0"/>
              <a:t>Review of other amendments</a:t>
            </a:r>
          </a:p>
          <a:p>
            <a:pPr lvl="1"/>
            <a:r>
              <a:rPr lang="en-US" dirty="0"/>
              <a:t>Plan for swapping to searchable figures (.</a:t>
            </a:r>
            <a:r>
              <a:rPr lang="en-US" dirty="0" err="1"/>
              <a:t>svg</a:t>
            </a:r>
            <a:r>
              <a:rPr lang="en-US" dirty="0"/>
              <a:t>)</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09:40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0279556"/>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2503</TotalTime>
  <Words>1521</Words>
  <Application>Microsoft Office PowerPoint</Application>
  <PresentationFormat>On-screen Show (4:3)</PresentationFormat>
  <Paragraphs>155</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Helvetica</vt:lpstr>
      <vt:lpstr>Times</vt:lpstr>
      <vt:lpstr>Times New Roman</vt:lpstr>
      <vt:lpstr>Template</vt:lpstr>
      <vt:lpstr>IEEE 802.1 OmniRAN TG March 20th,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426</cp:revision>
  <cp:lastPrinted>1998-02-10T13:28:06Z</cp:lastPrinted>
  <dcterms:created xsi:type="dcterms:W3CDTF">2011-12-30T17:06:23Z</dcterms:created>
  <dcterms:modified xsi:type="dcterms:W3CDTF">2018-03-20T20:24:49Z</dcterms:modified>
</cp:coreProperties>
</file>