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2"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79" autoAdjust="0"/>
    <p:restoredTop sz="95016" autoAdjust="0"/>
  </p:normalViewPr>
  <p:slideViewPr>
    <p:cSldViewPr>
      <p:cViewPr varScale="1">
        <p:scale>
          <a:sx n="115" d="100"/>
          <a:sy n="115" d="100"/>
        </p:scale>
        <p:origin x="34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omniran-18-0037-00-00TG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omniran/dcn/18/omniran-18-0006-07-CF00-d1-0-collected-comments.xls" TargetMode="External"/><Relationship Id="rId2" Type="http://schemas.openxmlformats.org/officeDocument/2006/relationships/hyperlink" Target="https://mentor.ieee.org/omniran/dcn/18/omniran-18-0032-00-00TG-mar-20th-confcall-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9e88055e3bdc089500979aa01359648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April 3</a:t>
            </a:r>
            <a:r>
              <a:rPr lang="en-US" baseline="30000" dirty="0"/>
              <a:t>rd</a:t>
            </a:r>
            <a:r>
              <a:rPr lang="en-US" dirty="0"/>
              <a:t> , 2018 Conference Call</a:t>
            </a:r>
          </a:p>
        </p:txBody>
      </p:sp>
      <p:sp>
        <p:nvSpPr>
          <p:cNvPr id="3" name="Subtitle 2"/>
          <p:cNvSpPr>
            <a:spLocks noGrp="1"/>
          </p:cNvSpPr>
          <p:nvPr>
            <p:ph type="subTitle" idx="1"/>
          </p:nvPr>
        </p:nvSpPr>
        <p:spPr/>
        <p:txBody>
          <a:bodyPr/>
          <a:lstStyle/>
          <a:p>
            <a:r>
              <a:rPr lang="en-US" dirty="0"/>
              <a:t>2018-04-02</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fontScale="85000" lnSpcReduction="20000"/>
          </a:bodyPr>
          <a:lstStyle/>
          <a:p>
            <a:r>
              <a:rPr lang="en-US" dirty="0"/>
              <a:t>Minutes</a:t>
            </a:r>
          </a:p>
          <a:p>
            <a:r>
              <a:rPr lang="en-US" dirty="0"/>
              <a:t>Reports</a:t>
            </a:r>
          </a:p>
          <a:p>
            <a:r>
              <a:rPr lang="en-US" dirty="0"/>
              <a:t>P802.1CF-D1.0 comment resolution</a:t>
            </a:r>
          </a:p>
          <a:p>
            <a:pPr lvl="1"/>
            <a:r>
              <a:rPr lang="en-US" dirty="0"/>
              <a:t>Review of open comments</a:t>
            </a:r>
          </a:p>
          <a:p>
            <a:pPr lvl="1"/>
            <a:r>
              <a:rPr lang="en-US" dirty="0"/>
              <a:t>Open issues of implementation of remedies</a:t>
            </a:r>
          </a:p>
          <a:p>
            <a:pPr lvl="1"/>
            <a:r>
              <a:rPr lang="en-US" dirty="0"/>
              <a:t>Review and completion of documentation of proposed disposition </a:t>
            </a:r>
          </a:p>
          <a:p>
            <a:pPr lvl="1"/>
            <a:r>
              <a:rPr lang="en-US" dirty="0"/>
              <a:t>Review of revisions of clauses 7.1, 7.7, 7.8, and 8.1</a:t>
            </a:r>
          </a:p>
          <a:p>
            <a:pPr lvl="1"/>
            <a:r>
              <a:rPr lang="en-US" dirty="0"/>
              <a:t>Review of smaller textual amendments</a:t>
            </a:r>
          </a:p>
          <a:p>
            <a:pPr lvl="2"/>
            <a:r>
              <a:rPr lang="en-US" dirty="0"/>
              <a:t>Clarification of implementation of CID 9</a:t>
            </a:r>
          </a:p>
          <a:p>
            <a:pPr lvl="1"/>
            <a:r>
              <a:rPr lang="en-US" dirty="0"/>
              <a:t>Process of swapping figures to .</a:t>
            </a:r>
            <a:r>
              <a:rPr lang="en-US" dirty="0" err="1"/>
              <a:t>svg</a:t>
            </a:r>
            <a:endParaRPr lang="en-US" dirty="0"/>
          </a:p>
          <a:p>
            <a:r>
              <a:rPr lang="en-US" dirty="0"/>
              <a:t>Next meeting</a:t>
            </a:r>
          </a:p>
          <a:p>
            <a:r>
              <a:rPr lang="en-US" dirty="0" err="1"/>
              <a:t>AoB</a:t>
            </a:r>
            <a:endParaRPr lang="en-US" dirty="0"/>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92500" lnSpcReduction="20000"/>
          </a:bodyPr>
          <a:lstStyle/>
          <a:p>
            <a:r>
              <a:rPr lang="en-US" dirty="0"/>
              <a:t>Minutes</a:t>
            </a:r>
          </a:p>
          <a:p>
            <a:pPr lvl="1"/>
            <a:r>
              <a:rPr lang="en-US" dirty="0">
                <a:hlinkClick r:id="rId2"/>
              </a:rPr>
              <a:t>https://mentor.ieee.org/omniran/dcn/18/omniran-18-0032-00-00TG-mar-20th-confcall-minutes.docx</a:t>
            </a:r>
            <a:endParaRPr lang="en-US" dirty="0"/>
          </a:p>
          <a:p>
            <a:pPr lvl="2"/>
            <a:r>
              <a:rPr lang="en-US" dirty="0"/>
              <a:t>Acceptance postponed to the next F2F</a:t>
            </a:r>
          </a:p>
          <a:p>
            <a:r>
              <a:rPr lang="en-US" dirty="0"/>
              <a:t>Reports</a:t>
            </a:r>
          </a:p>
          <a:p>
            <a:pPr lvl="1"/>
            <a:r>
              <a:rPr lang="en-US" dirty="0"/>
              <a:t>..</a:t>
            </a:r>
          </a:p>
          <a:p>
            <a:r>
              <a:rPr lang="en-US" dirty="0"/>
              <a:t>Review of open comments and action plan</a:t>
            </a:r>
          </a:p>
          <a:p>
            <a:pPr lvl="1"/>
            <a:r>
              <a:rPr lang="en-US" dirty="0">
                <a:hlinkClick r:id="rId3"/>
              </a:rPr>
              <a:t>https://mentor.ieee.org/omniran/dcn/18/omniran-18-0006-07-CF00-d1-0-collected-comments.xls</a:t>
            </a:r>
            <a:endParaRPr lang="en-US" dirty="0"/>
          </a:p>
          <a:p>
            <a:pPr lvl="1"/>
            <a:r>
              <a:rPr lang="en-US" dirty="0"/>
              <a:t>..</a:t>
            </a:r>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417638"/>
            <a:ext cx="8229600" cy="4830762"/>
          </a:xfrm>
        </p:spPr>
        <p:txBody>
          <a:bodyPr>
            <a:normAutofit fontScale="92500" lnSpcReduction="10000"/>
          </a:bodyPr>
          <a:lstStyle/>
          <a:p>
            <a:r>
              <a:rPr lang="en-US" dirty="0"/>
              <a:t>Open issues of implementation of remedies</a:t>
            </a:r>
          </a:p>
          <a:p>
            <a:pPr lvl="1"/>
            <a:r>
              <a:rPr lang="en-US" dirty="0"/>
              <a:t>..</a:t>
            </a:r>
          </a:p>
          <a:p>
            <a:r>
              <a:rPr lang="en-US" dirty="0"/>
              <a:t>Documentation of proposed disposition</a:t>
            </a:r>
          </a:p>
          <a:p>
            <a:pPr lvl="1"/>
            <a:r>
              <a:rPr lang="en-US" dirty="0"/>
              <a:t>…</a:t>
            </a:r>
          </a:p>
          <a:p>
            <a:r>
              <a:rPr lang="en-US" dirty="0"/>
              <a:t>Review of revisions of clauses 7.1, 7.7, 7.8, and 8.1</a:t>
            </a:r>
          </a:p>
          <a:p>
            <a:pPr lvl="1"/>
            <a:r>
              <a:rPr lang="en-US" dirty="0"/>
              <a:t>..</a:t>
            </a:r>
          </a:p>
          <a:p>
            <a:r>
              <a:rPr lang="en-US" dirty="0"/>
              <a:t>Review of smaller textual amendments</a:t>
            </a:r>
          </a:p>
          <a:p>
            <a:pPr lvl="1"/>
            <a:r>
              <a:rPr lang="en-US" dirty="0"/>
              <a:t>CID 9: s/flow/stream only in very few locations</a:t>
            </a:r>
          </a:p>
          <a:p>
            <a:pPr lvl="1"/>
            <a:r>
              <a:rPr lang="en-US" dirty="0"/>
              <a:t>..</a:t>
            </a:r>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p>
        </p:txBody>
      </p:sp>
      <p:sp>
        <p:nvSpPr>
          <p:cNvPr id="3" name="Content Placeholder 2"/>
          <p:cNvSpPr>
            <a:spLocks noGrp="1"/>
          </p:cNvSpPr>
          <p:nvPr>
            <p:ph idx="1"/>
          </p:nvPr>
        </p:nvSpPr>
        <p:spPr/>
        <p:txBody>
          <a:bodyPr>
            <a:normAutofit fontScale="92500" lnSpcReduction="20000"/>
          </a:bodyPr>
          <a:lstStyle/>
          <a:p>
            <a:r>
              <a:rPr lang="en-US" dirty="0"/>
              <a:t>Plan for swapping to searchable figures (.</a:t>
            </a:r>
            <a:r>
              <a:rPr lang="en-US" dirty="0" err="1"/>
              <a:t>svg</a:t>
            </a:r>
            <a:r>
              <a:rPr lang="en-US" dirty="0"/>
              <a:t>)</a:t>
            </a:r>
          </a:p>
          <a:p>
            <a:pPr lvl="1"/>
            <a:r>
              <a:rPr lang="en-US" dirty="0"/>
              <a:t>..</a:t>
            </a:r>
          </a:p>
          <a:p>
            <a:r>
              <a:rPr lang="en-US" dirty="0"/>
              <a:t>Next meeting</a:t>
            </a:r>
          </a:p>
          <a:p>
            <a:pPr lvl="1"/>
            <a:r>
              <a:rPr lang="en-US" dirty="0"/>
              <a:t>Conference call on April 13</a:t>
            </a:r>
            <a:r>
              <a:rPr lang="en-US" baseline="30000" dirty="0"/>
              <a:t>th</a:t>
            </a:r>
            <a:r>
              <a:rPr lang="en-US" dirty="0"/>
              <a:t> , 09:30 – 11:00 AM ET</a:t>
            </a:r>
          </a:p>
          <a:p>
            <a:r>
              <a:rPr lang="en-US" dirty="0" err="1"/>
              <a:t>AoB</a:t>
            </a:r>
            <a:endParaRPr lang="en-US" dirty="0"/>
          </a:p>
          <a:p>
            <a:pPr lvl="1"/>
            <a:r>
              <a:rPr lang="en-US" dirty="0"/>
              <a:t>None</a:t>
            </a:r>
          </a:p>
          <a:p>
            <a:endParaRPr lang="en-US" dirty="0"/>
          </a:p>
          <a:p>
            <a:pPr marL="0" indent="0">
              <a:buNone/>
            </a:pPr>
            <a:r>
              <a:rPr lang="en-US" dirty="0"/>
              <a:t>Adjourned by chair at .. AM ET</a:t>
            </a:r>
          </a:p>
        </p:txBody>
      </p:sp>
    </p:spTree>
    <p:extLst>
      <p:ext uri="{BB962C8B-B14F-4D97-AF65-F5344CB8AC3E}">
        <p14:creationId xmlns:p14="http://schemas.microsoft.com/office/powerpoint/2010/main" val="856333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April 3</a:t>
            </a:r>
            <a:r>
              <a:rPr lang="en-GB" baseline="30000" dirty="0"/>
              <a:t>rd</a:t>
            </a:r>
            <a:r>
              <a:rPr lang="en-GB" dirty="0"/>
              <a:t> </a:t>
            </a:r>
            <a:r>
              <a:rPr lang="en-US" dirty="0"/>
              <a:t>, 2018 at 09:30-11:00am ET</a:t>
            </a:r>
          </a:p>
          <a:p>
            <a:endParaRPr lang="en-US" dirty="0"/>
          </a:p>
          <a:p>
            <a:r>
              <a:rPr lang="en-US" dirty="0"/>
              <a:t>Join WebEx meeting</a:t>
            </a:r>
          </a:p>
          <a:p>
            <a:pPr lvl="1"/>
            <a:r>
              <a:rPr lang="en-US" dirty="0">
                <a:hlinkClick r:id="rId3"/>
              </a:rPr>
              <a:t>https://nokiameetings.webex.com/nokiameetings/j.php?MTID=m9e88055e3bdc089500979aa013596482</a:t>
            </a:r>
            <a:endParaRPr lang="en-US" dirty="0"/>
          </a:p>
          <a:p>
            <a:pPr lvl="1"/>
            <a:r>
              <a:rPr lang="en-US" dirty="0"/>
              <a:t>Meeting number: 955 524 256</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955 524 256</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fontScale="85000" lnSpcReduction="20000"/>
          </a:bodyPr>
          <a:lstStyle/>
          <a:p>
            <a:r>
              <a:rPr lang="en-US" dirty="0"/>
              <a:t>Minutes</a:t>
            </a:r>
          </a:p>
          <a:p>
            <a:r>
              <a:rPr lang="en-US" dirty="0"/>
              <a:t>Reports</a:t>
            </a:r>
          </a:p>
          <a:p>
            <a:r>
              <a:rPr lang="en-US" dirty="0"/>
              <a:t>P802.1CF-D1.0 comment resolution</a:t>
            </a:r>
          </a:p>
          <a:p>
            <a:pPr lvl="1"/>
            <a:r>
              <a:rPr lang="en-US" dirty="0"/>
              <a:t>Open issues of implementation of remedies</a:t>
            </a:r>
          </a:p>
          <a:p>
            <a:pPr lvl="1"/>
            <a:r>
              <a:rPr lang="en-US" dirty="0"/>
              <a:t>Review and completion of documentation of proposed disposition </a:t>
            </a:r>
          </a:p>
          <a:p>
            <a:pPr lvl="1"/>
            <a:r>
              <a:rPr lang="en-US" dirty="0"/>
              <a:t>Review of revisions of clauses 7.1, 7.7, 7.8, and 8.1</a:t>
            </a:r>
          </a:p>
          <a:p>
            <a:pPr lvl="1"/>
            <a:r>
              <a:rPr lang="en-US" dirty="0"/>
              <a:t>Review of smaller textual amendments</a:t>
            </a:r>
          </a:p>
          <a:p>
            <a:pPr lvl="2"/>
            <a:r>
              <a:rPr lang="en-US" dirty="0"/>
              <a:t>Clarification of implementation of CID 9</a:t>
            </a:r>
          </a:p>
          <a:p>
            <a:pPr lvl="1"/>
            <a:r>
              <a:rPr lang="en-US" dirty="0"/>
              <a:t>Process of swapping figures to .</a:t>
            </a:r>
            <a:r>
              <a:rPr lang="en-US" dirty="0" err="1"/>
              <a:t>svg</a:t>
            </a:r>
            <a:endParaRPr lang="en-US" dirty="0"/>
          </a:p>
          <a:p>
            <a:r>
              <a:rPr lang="en-US" dirty="0"/>
              <a:t>Next meeting</a:t>
            </a:r>
          </a:p>
          <a:p>
            <a:r>
              <a:rPr lang="en-US" dirty="0" err="1"/>
              <a:t>AoB</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a:t>All participation in IEEE 802 Working Group meetings is on an individual basis</a:t>
            </a:r>
          </a:p>
          <a:p>
            <a:pPr lvl="1"/>
            <a:r>
              <a:rPr lang="en-GB"/>
              <a:t>Participants in the IEEE standards development individual process shall act based on their qualifications and experience. (</a:t>
            </a:r>
            <a:r>
              <a:rPr lang="en-GB">
                <a:hlinkClick r:id="rId3"/>
              </a:rPr>
              <a:t>https://standards.ieee.org/develop/policies/bylaws/sb_bylaws.pdf</a:t>
            </a:r>
            <a:r>
              <a:rPr lang="en-GB"/>
              <a:t>  section 5.2.1)</a:t>
            </a:r>
            <a:endParaRPr lang="en-US"/>
          </a:p>
          <a:p>
            <a:pPr lvl="1"/>
            <a:r>
              <a:rPr lang="en-US"/>
              <a:t>IEEE 802 </a:t>
            </a:r>
            <a:r>
              <a:rPr lang="en-GB"/>
              <a:t>Working Group membership is by individual; “Working Group members shall participate in the consensus process in a manner consistent with their professional expert opinion as individuals, and not as organizational representatives”. (</a:t>
            </a:r>
            <a:r>
              <a:rPr lang="en-GB">
                <a:hlinkClick r:id="rId4"/>
              </a:rPr>
              <a:t>http://ieee802.org/PNP/approved/IEEE_802_WG_PandP_v19.pdf</a:t>
            </a:r>
            <a:r>
              <a:rPr lang="en-GB"/>
              <a:t> section 4.2.1)</a:t>
            </a:r>
            <a:endParaRPr lang="en-US"/>
          </a:p>
          <a:p>
            <a:r>
              <a:rPr lang="en-US"/>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t>You shall not direct the actions or votes of any other member of an IEEE 802 Working Group or retaliate against any other member for their actions or votes within IEEE 802 Working Group meetings, see</a:t>
            </a:r>
          </a:p>
          <a:p>
            <a:pPr lvl="1"/>
            <a:r>
              <a:rPr lang="en-US">
                <a:hlinkClick r:id="rId5" invalidUrl="https://standards.ieee.org/develop/policies/bylaws/sb_bylaws.pdf section 5.2.1.3"/>
              </a:rPr>
              <a:t>https://standards.ieee.org/develop/policies/bylaws/sb_bylaws.pdf </a:t>
            </a:r>
            <a:r>
              <a:rPr lang="en-US"/>
              <a:t> section 5.2.1.3 and</a:t>
            </a:r>
          </a:p>
          <a:p>
            <a:pPr lvl="1"/>
            <a:r>
              <a:rPr lang="en-GB">
                <a:hlinkClick r:id="rId4"/>
              </a:rPr>
              <a:t>http://ieee802.org/PNP/approved/IEEE_802_WG_PandP_v19.pdf</a:t>
            </a:r>
            <a:r>
              <a:rPr lang="en-GB"/>
              <a:t>  section 3.4.1, list item x</a:t>
            </a:r>
            <a:endParaRPr lang="en-US"/>
          </a:p>
          <a:p>
            <a:r>
              <a:rPr lang="en-US"/>
              <a:t>By participating in IEEE 802 meetings, you accept these requirements.  If you do not agree to these policies then you shall not participate.</a:t>
            </a:r>
          </a:p>
          <a:p>
            <a:endParaRPr lang="en-US"/>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a:bodyPr>
          <a:lstStyle/>
          <a:p>
            <a:r>
              <a:rPr lang="en-GB" sz="2400" dirty="0"/>
              <a:t>Call Meeting to Order</a:t>
            </a:r>
          </a:p>
          <a:p>
            <a:pPr lvl="1"/>
            <a:r>
              <a:rPr lang="en-GB" sz="2000" dirty="0"/>
              <a:t>Chair called meeting to order at 09:.. AM ET</a:t>
            </a:r>
          </a:p>
          <a:p>
            <a:r>
              <a:rPr lang="en-GB" sz="2400" dirty="0"/>
              <a:t>Minutes taker:</a:t>
            </a:r>
          </a:p>
          <a:p>
            <a:pPr lvl="1"/>
            <a:r>
              <a:rPr lang="en-GB" sz="2000" dirty="0"/>
              <a:t>.. is taking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860901552"/>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a:solidFill>
                            <a:schemeClr val="tx1"/>
                          </a:solidFill>
                          <a:effectLst/>
                          <a:latin typeface="+mn-lt"/>
                        </a:rPr>
                        <a:t>Walter Pienciak</a:t>
                      </a:r>
                    </a:p>
                  </a:txBody>
                  <a:tcPr marL="73025" marR="73025" marT="0" marB="0" anchor="ctr"/>
                </a:tc>
                <a:tc>
                  <a:txBody>
                    <a:bodyPr/>
                    <a:lstStyle/>
                    <a:p>
                      <a:pPr algn="just">
                        <a:spcAft>
                          <a:spcPts val="300"/>
                        </a:spcAft>
                      </a:pPr>
                      <a:r>
                        <a:rPr lang="en-US" sz="1400" dirty="0">
                          <a:solidFill>
                            <a:schemeClr val="tx1"/>
                          </a:solidFill>
                          <a:effectLst/>
                          <a:latin typeface="+mn-lt"/>
                        </a:rPr>
                        <a:t>IEEE</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2521</TotalTime>
  <Words>1102</Words>
  <Application>Microsoft Office PowerPoint</Application>
  <PresentationFormat>On-screen Show (4:3)</PresentationFormat>
  <Paragraphs>143</Paragraphs>
  <Slides>13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ＭＳ Ｐゴシック</vt:lpstr>
      <vt:lpstr>Arial</vt:lpstr>
      <vt:lpstr>Helvetica</vt:lpstr>
      <vt:lpstr>Times</vt:lpstr>
      <vt:lpstr>Times New Roman</vt:lpstr>
      <vt:lpstr>Template</vt:lpstr>
      <vt:lpstr>IEEE 802.1 OmniRAN TG April 3rd , 2018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429</cp:revision>
  <cp:lastPrinted>1998-02-10T13:28:06Z</cp:lastPrinted>
  <dcterms:created xsi:type="dcterms:W3CDTF">2011-12-30T17:06:23Z</dcterms:created>
  <dcterms:modified xsi:type="dcterms:W3CDTF">2018-04-02T20:42:49Z</dcterms:modified>
</cp:coreProperties>
</file>