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79" autoAdjust="0"/>
    <p:restoredTop sz="95064" autoAdjust="0"/>
  </p:normalViewPr>
  <p:slideViewPr>
    <p:cSldViewPr>
      <p:cViewPr varScale="1">
        <p:scale>
          <a:sx n="110" d="100"/>
          <a:sy n="110" d="100"/>
        </p:scale>
        <p:origin x="1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omniran-18-0037-01-00TG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walter@pienciak.org" TargetMode="External"/><Relationship Id="rId2" Type="http://schemas.openxmlformats.org/officeDocument/2006/relationships/hyperlink" Target="https://mentor.ieee.org/omniran/dcn/18/omniran-18-0032-00-00TG-mar-20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79-05-CF00-chap-8-1-information-model.docx" TargetMode="External"/><Relationship Id="rId2" Type="http://schemas.openxmlformats.org/officeDocument/2006/relationships/hyperlink" Target="https://mentor.ieee.org/omniran/dcn/18/omniran-18-0006-07-CF00-d1-0-collected-comments.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9e88055e3bdc089500979aa01359648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3</a:t>
            </a:r>
            <a:r>
              <a:rPr lang="en-US" baseline="30000" dirty="0"/>
              <a:t>rd</a:t>
            </a:r>
            <a:r>
              <a:rPr lang="en-US" dirty="0"/>
              <a:t> , 2018 Conference Call</a:t>
            </a:r>
          </a:p>
        </p:txBody>
      </p:sp>
      <p:sp>
        <p:nvSpPr>
          <p:cNvPr id="3" name="Subtitle 2"/>
          <p:cNvSpPr>
            <a:spLocks noGrp="1"/>
          </p:cNvSpPr>
          <p:nvPr>
            <p:ph type="subTitle" idx="1"/>
          </p:nvPr>
        </p:nvSpPr>
        <p:spPr/>
        <p:txBody>
          <a:bodyPr/>
          <a:lstStyle/>
          <a:p>
            <a:r>
              <a:rPr lang="en-US" dirty="0"/>
              <a:t>2018-04-03</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20000"/>
          </a:bodyPr>
          <a:lstStyle/>
          <a:p>
            <a:r>
              <a:rPr lang="en-US" dirty="0"/>
              <a:t>Minutes</a:t>
            </a:r>
          </a:p>
          <a:p>
            <a:r>
              <a:rPr lang="en-US" dirty="0"/>
              <a:t>Reports</a:t>
            </a:r>
          </a:p>
          <a:p>
            <a:r>
              <a:rPr lang="en-US" dirty="0"/>
              <a:t>P802.1CF-D1.0 comment resolution</a:t>
            </a:r>
          </a:p>
          <a:p>
            <a:pPr lvl="1"/>
            <a:r>
              <a:rPr lang="en-US" dirty="0"/>
              <a:t>Review of open comments</a:t>
            </a:r>
          </a:p>
          <a:p>
            <a:pPr lvl="1"/>
            <a:r>
              <a:rPr lang="en-US" dirty="0"/>
              <a:t>Open issues of implementation of remedies</a:t>
            </a:r>
          </a:p>
          <a:p>
            <a:pPr lvl="1"/>
            <a:r>
              <a:rPr lang="en-US" dirty="0"/>
              <a:t>Review and completion of documentation of proposed disposition </a:t>
            </a:r>
          </a:p>
          <a:p>
            <a:pPr lvl="1"/>
            <a:r>
              <a:rPr lang="en-US" dirty="0"/>
              <a:t>Review of revisions of clauses 7.1, 7.7, 7.8, and 8.1</a:t>
            </a:r>
          </a:p>
          <a:p>
            <a:pPr lvl="1"/>
            <a:r>
              <a:rPr lang="en-US" dirty="0"/>
              <a:t>Review of smaller textual amendments</a:t>
            </a:r>
          </a:p>
          <a:p>
            <a:pPr lvl="2"/>
            <a:r>
              <a:rPr lang="en-US" dirty="0"/>
              <a:t>Clarification of implementation of CID 9</a:t>
            </a:r>
          </a:p>
          <a:p>
            <a:pPr lvl="1"/>
            <a:r>
              <a:rPr lang="en-US" dirty="0"/>
              <a:t>Process of swapping figures to .</a:t>
            </a:r>
            <a:r>
              <a:rPr lang="en-US" dirty="0" err="1"/>
              <a:t>svg</a:t>
            </a:r>
            <a:endParaRPr lang="en-US" dirty="0"/>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a:xfrm>
            <a:off x="457200" y="1447800"/>
            <a:ext cx="8229600" cy="5029200"/>
          </a:xfrm>
        </p:spPr>
        <p:txBody>
          <a:bodyPr>
            <a:normAutofit fontScale="62500" lnSpcReduction="20000"/>
          </a:bodyPr>
          <a:lstStyle/>
          <a:p>
            <a:r>
              <a:rPr lang="en-US" dirty="0"/>
              <a:t>Minutes</a:t>
            </a:r>
          </a:p>
          <a:p>
            <a:pPr lvl="1"/>
            <a:r>
              <a:rPr lang="en-US" dirty="0">
                <a:hlinkClick r:id="rId2"/>
              </a:rPr>
              <a:t>https://mentor.ieee.org/omniran/dcn/18/omniran-18-0032-00-00TG-mar-20th-confcall-minutes.docx</a:t>
            </a:r>
            <a:endParaRPr lang="en-US" dirty="0"/>
          </a:p>
          <a:p>
            <a:pPr lvl="2"/>
            <a:r>
              <a:rPr lang="en-US" dirty="0"/>
              <a:t>Acceptance postponed to the next F2F</a:t>
            </a:r>
          </a:p>
          <a:p>
            <a:r>
              <a:rPr lang="en-US" dirty="0"/>
              <a:t>Reports</a:t>
            </a:r>
          </a:p>
          <a:p>
            <a:pPr lvl="1"/>
            <a:r>
              <a:rPr lang="en-US" dirty="0"/>
              <a:t>Max informed about conference call for transfer of P802.1CQ into OmniRAN TG on March 28</a:t>
            </a:r>
            <a:r>
              <a:rPr lang="en-US" baseline="30000" dirty="0"/>
              <a:t>th</a:t>
            </a:r>
            <a:r>
              <a:rPr lang="en-US" dirty="0"/>
              <a:t> </a:t>
            </a:r>
          </a:p>
          <a:p>
            <a:pPr lvl="2"/>
            <a:r>
              <a:rPr lang="en-US" dirty="0"/>
              <a:t>.1CQ discussions will continue at the Pittsburgh interim meeting.</a:t>
            </a:r>
          </a:p>
          <a:p>
            <a:pPr lvl="2"/>
            <a:r>
              <a:rPr lang="en-US" dirty="0"/>
              <a:t>Antonio asked for scheduling the discussions on May 21</a:t>
            </a:r>
            <a:r>
              <a:rPr lang="en-US" baseline="30000" dirty="0"/>
              <a:t>st</a:t>
            </a:r>
            <a:r>
              <a:rPr lang="en-US" dirty="0"/>
              <a:t> in the morning to allow him to remotely participate</a:t>
            </a:r>
          </a:p>
          <a:p>
            <a:pPr lvl="1"/>
            <a:r>
              <a:rPr lang="en-US" dirty="0"/>
              <a:t>Walter informed that he was let go from IEEE on March 29</a:t>
            </a:r>
            <a:r>
              <a:rPr lang="en-US" baseline="30000" dirty="0"/>
              <a:t>th </a:t>
            </a:r>
            <a:r>
              <a:rPr lang="en-US" dirty="0"/>
              <a:t>after 25years of service. He is willing to continue as editor of P802.1CF and bring the specification to completion, but he may not be able anymore to attend F2F meetings. </a:t>
            </a:r>
            <a:br>
              <a:rPr lang="en-US" dirty="0"/>
            </a:br>
            <a:r>
              <a:rPr lang="en-US" dirty="0"/>
              <a:t>Walter can now be reached at </a:t>
            </a:r>
            <a:r>
              <a:rPr lang="en-US" dirty="0">
                <a:hlinkClick r:id="rId3"/>
              </a:rPr>
              <a:t>walter@pienciak.org</a:t>
            </a:r>
            <a:endParaRPr lang="en-US" dirty="0"/>
          </a:p>
          <a:p>
            <a:pPr lvl="2"/>
            <a:r>
              <a:rPr lang="en-US" dirty="0"/>
              <a:t>Max thanked Walter very much for the willingness to continue as editor of P802.1CF and offered to organize the remaining work to enable remote participation for all the final work. </a:t>
            </a:r>
          </a:p>
          <a:p>
            <a:pPr lvl="2"/>
            <a:r>
              <a:rPr lang="en-US" dirty="0"/>
              <a:t>The chair emphasized that he would continue according to the established plan, i.e. run another WG ballot starting on April 19</a:t>
            </a:r>
            <a:r>
              <a:rPr lang="en-US" baseline="30000" dirty="0"/>
              <a:t>th</a:t>
            </a:r>
            <a:r>
              <a:rPr lang="en-US" dirty="0"/>
              <a:t> with a closing date right before the May F2F in Pittsburgh.</a:t>
            </a:r>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19200"/>
            <a:ext cx="8229600" cy="5257800"/>
          </a:xfrm>
        </p:spPr>
        <p:txBody>
          <a:bodyPr>
            <a:normAutofit fontScale="55000" lnSpcReduction="20000"/>
          </a:bodyPr>
          <a:lstStyle/>
          <a:p>
            <a:r>
              <a:rPr lang="en-US" dirty="0"/>
              <a:t>Review of open comments and action plan</a:t>
            </a:r>
          </a:p>
          <a:p>
            <a:pPr lvl="1"/>
            <a:r>
              <a:rPr lang="en-US" dirty="0">
                <a:hlinkClick r:id="rId2"/>
              </a:rPr>
              <a:t>https://mentor.ieee.org/omniran/dcn/18/omniran-18-0006-07-CF00-d1-0-collected-comments.xls</a:t>
            </a:r>
            <a:endParaRPr lang="en-US" dirty="0"/>
          </a:p>
          <a:p>
            <a:pPr lvl="2"/>
            <a:r>
              <a:rPr lang="en-US" dirty="0"/>
              <a:t>Open comments were reviewed. In addition to the comments related to the information model, there is still CID 70 of Paul Congdon listed, requiring to provide content for clause 4. Conformance.</a:t>
            </a:r>
          </a:p>
          <a:p>
            <a:pPr lvl="2"/>
            <a:r>
              <a:rPr lang="en-US" dirty="0"/>
              <a:t>To check how other IEEE 802 recommended practices handled conformance statements, the chair asked for references. Hao pointed to IEEE 802.15.9 and IEEE 802.15.10, which both do not have such clause.</a:t>
            </a:r>
          </a:p>
          <a:p>
            <a:pPr lvl="2"/>
            <a:r>
              <a:rPr lang="en-US" dirty="0"/>
              <a:t>The group agreed to follow the examples of IEEE 802.15 and completely remove clause 4 from the specification. The chair will set the status of CID 70 to revised explaining the proposed solution. In addition to removing clause 4, all occurrences of ‘shall’ statements will be rephrased to avoid comments regarding the use of ‘shall’ in recommended practices.</a:t>
            </a:r>
          </a:p>
          <a:p>
            <a:r>
              <a:rPr lang="en-US" dirty="0"/>
              <a:t>Open issues of implementation of remedies</a:t>
            </a:r>
          </a:p>
          <a:p>
            <a:pPr lvl="1"/>
            <a:r>
              <a:rPr lang="en-US" dirty="0"/>
              <a:t>Nothing brought up. Walter has to re-establish his FrameMaker environment to be able to continue the implementation of remedies.</a:t>
            </a:r>
          </a:p>
          <a:p>
            <a:r>
              <a:rPr lang="en-US" dirty="0"/>
              <a:t>Documentation of proposed disposition</a:t>
            </a:r>
          </a:p>
          <a:p>
            <a:pPr lvl="1"/>
            <a:r>
              <a:rPr lang="en-US" dirty="0"/>
              <a:t>The Java database in a shared </a:t>
            </a:r>
            <a:r>
              <a:rPr lang="en-US" dirty="0" err="1"/>
              <a:t>DropBox</a:t>
            </a:r>
            <a:r>
              <a:rPr lang="en-US" dirty="0"/>
              <a:t> folder works fine with both, the chair and the editor being able to access and amend.</a:t>
            </a:r>
          </a:p>
          <a:p>
            <a:r>
              <a:rPr lang="en-US" dirty="0"/>
              <a:t>Review of revisions of clauses 7.1, 7.7, 7.8, and 8.1</a:t>
            </a:r>
          </a:p>
          <a:p>
            <a:pPr lvl="1"/>
            <a:r>
              <a:rPr lang="en-US" dirty="0">
                <a:hlinkClick r:id="rId3"/>
              </a:rPr>
              <a:t>https://mentor.ieee.org/omniran/dcn/17/omniran-17-0079-05-CF00-chap-8-1-information-model.docx</a:t>
            </a:r>
            <a:endParaRPr lang="en-US" dirty="0"/>
          </a:p>
          <a:p>
            <a:pPr lvl="1"/>
            <a:r>
              <a:rPr lang="en-US" dirty="0"/>
              <a:t>Agreed to include proposal into next revision. Remaining comments addressed according to new chapter 8.1</a:t>
            </a:r>
          </a:p>
          <a:p>
            <a:pPr lvl="1"/>
            <a:r>
              <a:rPr lang="en-US" dirty="0"/>
              <a:t>Result code of link establishment may require amendment to attributes of that section.</a:t>
            </a:r>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55000" lnSpcReduction="20000"/>
          </a:bodyPr>
          <a:lstStyle/>
          <a:p>
            <a:r>
              <a:rPr lang="en-US" dirty="0"/>
              <a:t>Review of smaller textual amendments</a:t>
            </a:r>
          </a:p>
          <a:p>
            <a:pPr lvl="1"/>
            <a:r>
              <a:rPr lang="en-US" dirty="0"/>
              <a:t>CID 9: s/flow/stream only in very few locations</a:t>
            </a:r>
          </a:p>
          <a:p>
            <a:pPr lvl="2"/>
            <a:r>
              <a:rPr lang="en-US" dirty="0"/>
              <a:t>Change was introduced in editorial session in Rosemont F2F</a:t>
            </a:r>
          </a:p>
          <a:p>
            <a:pPr lvl="1"/>
            <a:r>
              <a:rPr lang="en-US" dirty="0"/>
              <a:t>Remaining textual adjustments to align functional description to revised information model will be prepared by Max and Hao. Max will identify necessary modifications in clause 7.1 and clause 7.3, while Hao will address clause 7.7 and 7.8</a:t>
            </a:r>
          </a:p>
          <a:p>
            <a:r>
              <a:rPr lang="en-US" dirty="0"/>
              <a:t>Plan for swapping to searchable figures (.</a:t>
            </a:r>
            <a:r>
              <a:rPr lang="en-US" dirty="0" err="1"/>
              <a:t>svg</a:t>
            </a:r>
            <a:r>
              <a:rPr lang="en-US" dirty="0"/>
              <a:t>)</a:t>
            </a:r>
          </a:p>
          <a:p>
            <a:pPr lvl="1"/>
            <a:r>
              <a:rPr lang="en-US" dirty="0"/>
              <a:t>Once Walter has re-established his FrameMaker work environment, the .</a:t>
            </a:r>
            <a:r>
              <a:rPr lang="en-US" dirty="0" err="1"/>
              <a:t>png</a:t>
            </a:r>
            <a:r>
              <a:rPr lang="en-US" dirty="0"/>
              <a:t> figures should be swapped to searchable .</a:t>
            </a:r>
            <a:r>
              <a:rPr lang="en-US" dirty="0" err="1"/>
              <a:t>svg</a:t>
            </a:r>
            <a:r>
              <a:rPr lang="en-US" dirty="0"/>
              <a:t> figures.</a:t>
            </a:r>
          </a:p>
          <a:p>
            <a:pPr lvl="1"/>
            <a:r>
              <a:rPr lang="en-US" dirty="0"/>
              <a:t>Max and Hao to prepare .</a:t>
            </a:r>
            <a:r>
              <a:rPr lang="en-US" dirty="0" err="1"/>
              <a:t>svg</a:t>
            </a:r>
            <a:r>
              <a:rPr lang="en-US" dirty="0"/>
              <a:t> files of their figures. Hao will provide the .</a:t>
            </a:r>
            <a:r>
              <a:rPr lang="en-US" dirty="0" err="1"/>
              <a:t>svg</a:t>
            </a:r>
            <a:r>
              <a:rPr lang="en-US" dirty="0"/>
              <a:t> figures of clause 8.1 Information model</a:t>
            </a:r>
          </a:p>
          <a:p>
            <a:r>
              <a:rPr lang="en-US" dirty="0"/>
              <a:t>Next meeting</a:t>
            </a:r>
          </a:p>
          <a:p>
            <a:pPr lvl="1"/>
            <a:r>
              <a:rPr lang="en-US" dirty="0"/>
              <a:t>Conference call on April 13</a:t>
            </a:r>
            <a:r>
              <a:rPr lang="en-US" baseline="30000" dirty="0"/>
              <a:t>th</a:t>
            </a:r>
            <a:r>
              <a:rPr lang="en-US" dirty="0"/>
              <a:t> , 09:30 – 11:00 AM ET for review of the draft D2.0</a:t>
            </a:r>
          </a:p>
          <a:p>
            <a:pPr lvl="2"/>
            <a:r>
              <a:rPr lang="en-US" dirty="0"/>
              <a:t>Max will invite Walter for a call to clarify all remaining editorial amendments to the specification when Walter has re-established his working environment.</a:t>
            </a:r>
          </a:p>
          <a:p>
            <a:r>
              <a:rPr lang="en-US" dirty="0" err="1"/>
              <a:t>AoB</a:t>
            </a:r>
            <a:endParaRPr lang="en-US" dirty="0"/>
          </a:p>
          <a:p>
            <a:pPr lvl="1"/>
            <a:r>
              <a:rPr lang="en-US" dirty="0"/>
              <a:t>Hao offered to step in as editor in the case that Walter could not continue. The chair thanked Hao but expressed that the highly preferred solution would be to complete 802.1CF together with Walter to avoid bigger delays.</a:t>
            </a:r>
          </a:p>
          <a:p>
            <a:pPr marL="0" indent="0">
              <a:buNone/>
            </a:pPr>
            <a:r>
              <a:rPr lang="en-US" dirty="0"/>
              <a:t>Adjourned by chair at 10:50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April 3</a:t>
            </a:r>
            <a:r>
              <a:rPr lang="en-GB" baseline="30000" dirty="0"/>
              <a:t>rd</a:t>
            </a:r>
            <a:r>
              <a:rPr lang="en-GB" dirty="0"/>
              <a:t> </a:t>
            </a:r>
            <a:r>
              <a:rPr lang="en-US" dirty="0"/>
              <a:t>, 2018 at 09:30-11:00am ET</a:t>
            </a:r>
          </a:p>
          <a:p>
            <a:endParaRPr lang="en-US" dirty="0"/>
          </a:p>
          <a:p>
            <a:r>
              <a:rPr lang="en-US" dirty="0"/>
              <a:t>Join WebEx meeting</a:t>
            </a:r>
          </a:p>
          <a:p>
            <a:pPr lvl="1"/>
            <a:r>
              <a:rPr lang="en-US" dirty="0">
                <a:hlinkClick r:id="rId3"/>
              </a:rPr>
              <a:t>https://nokiameetings.webex.com/nokiameetings/j.php?MTID=m9e88055e3bdc089500979aa013596482</a:t>
            </a:r>
            <a:endParaRPr lang="en-US" dirty="0"/>
          </a:p>
          <a:p>
            <a:pPr lvl="1"/>
            <a:r>
              <a:rPr lang="en-US" dirty="0"/>
              <a:t>Meeting number: 955 524 256</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955 524 256</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P802.1CF-D1.0 comment resolution</a:t>
            </a:r>
          </a:p>
          <a:p>
            <a:pPr lvl="1"/>
            <a:r>
              <a:rPr lang="en-US" dirty="0"/>
              <a:t>Open issues of implementation of remedies</a:t>
            </a:r>
          </a:p>
          <a:p>
            <a:pPr lvl="1"/>
            <a:r>
              <a:rPr lang="en-US" dirty="0"/>
              <a:t>Review and completion of documentation of proposed disposition </a:t>
            </a:r>
          </a:p>
          <a:p>
            <a:pPr lvl="1"/>
            <a:r>
              <a:rPr lang="en-US" dirty="0"/>
              <a:t>Review of revisions of clauses 7.1, 7.7, 7.8, and 8.1</a:t>
            </a:r>
          </a:p>
          <a:p>
            <a:pPr lvl="1"/>
            <a:r>
              <a:rPr lang="en-US" dirty="0"/>
              <a:t>Review of smaller textual amendments</a:t>
            </a:r>
          </a:p>
          <a:p>
            <a:pPr lvl="2"/>
            <a:r>
              <a:rPr lang="en-US" dirty="0"/>
              <a:t>Clarification of implementation of CID 9</a:t>
            </a:r>
          </a:p>
          <a:p>
            <a:pPr lvl="1"/>
            <a:r>
              <a:rPr lang="en-US" dirty="0"/>
              <a:t>Process of swapping figures to .</a:t>
            </a:r>
            <a:r>
              <a:rPr lang="en-US" dirty="0" err="1"/>
              <a:t>svg</a:t>
            </a:r>
            <a:endParaRPr lang="en-US" dirty="0"/>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09:32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98265822"/>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self</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2646</TotalTime>
  <Words>1581</Words>
  <Application>Microsoft Office PowerPoint</Application>
  <PresentationFormat>On-screen Show (4:3)</PresentationFormat>
  <Paragraphs>156</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Helvetica</vt:lpstr>
      <vt:lpstr>Times</vt:lpstr>
      <vt:lpstr>Times New Roman</vt:lpstr>
      <vt:lpstr>Template</vt:lpstr>
      <vt:lpstr>IEEE 802.1 OmniRAN TG April 3rd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439</cp:revision>
  <cp:lastPrinted>1998-02-10T13:28:06Z</cp:lastPrinted>
  <dcterms:created xsi:type="dcterms:W3CDTF">2011-12-30T17:06:23Z</dcterms:created>
  <dcterms:modified xsi:type="dcterms:W3CDTF">2018-04-03T15:48:25Z</dcterms:modified>
</cp:coreProperties>
</file>