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2" r:id="rId2"/>
    <p:sldId id="265" r:id="rId3"/>
    <p:sldId id="266" r:id="rId4"/>
    <p:sldId id="315" r:id="rId5"/>
    <p:sldId id="316" r:id="rId6"/>
    <p:sldId id="317" r:id="rId7"/>
    <p:sldId id="318" r:id="rId8"/>
    <p:sldId id="319" r:id="rId9"/>
    <p:sldId id="320" r:id="rId10"/>
    <p:sldId id="297" r:id="rId11"/>
    <p:sldId id="309" r:id="rId12"/>
    <p:sldId id="323" r:id="rId13"/>
    <p:sldId id="322" r:id="rId14"/>
    <p:sldId id="324" r:id="rId15"/>
    <p:sldId id="325"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79" autoAdjust="0"/>
    <p:restoredTop sz="95016" autoAdjust="0"/>
  </p:normalViewPr>
  <p:slideViewPr>
    <p:cSldViewPr>
      <p:cViewPr varScale="1">
        <p:scale>
          <a:sx n="80" d="100"/>
          <a:sy n="80" d="100"/>
        </p:scale>
        <p:origin x="105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7</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521808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9513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omniran-18-0040-01-00TG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omniran/dcn/18/omniran-18-0039-00-00TG-apr-3rd-confcall-minutes.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7e29002991673448b57f77d55ab00d6d"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26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April 13</a:t>
            </a:r>
            <a:r>
              <a:rPr lang="en-US" baseline="30000" dirty="0"/>
              <a:t>th</a:t>
            </a:r>
            <a:r>
              <a:rPr lang="en-US" dirty="0"/>
              <a:t> , 2018 Conference Call</a:t>
            </a:r>
          </a:p>
        </p:txBody>
      </p:sp>
      <p:sp>
        <p:nvSpPr>
          <p:cNvPr id="3" name="Subtitle 2"/>
          <p:cNvSpPr>
            <a:spLocks noGrp="1"/>
          </p:cNvSpPr>
          <p:nvPr>
            <p:ph type="subTitle" idx="1"/>
          </p:nvPr>
        </p:nvSpPr>
        <p:spPr/>
        <p:txBody>
          <a:bodyPr/>
          <a:lstStyle/>
          <a:p>
            <a:r>
              <a:rPr lang="en-US" dirty="0"/>
              <a:t>2018-04-13</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a:xfrm>
            <a:off x="457200" y="1524000"/>
            <a:ext cx="8229600" cy="4876800"/>
          </a:xfrm>
        </p:spPr>
        <p:txBody>
          <a:bodyPr>
            <a:normAutofit fontScale="85000" lnSpcReduction="20000"/>
          </a:bodyPr>
          <a:lstStyle/>
          <a:p>
            <a:r>
              <a:rPr lang="en-US" dirty="0"/>
              <a:t>Minutes</a:t>
            </a:r>
          </a:p>
          <a:p>
            <a:r>
              <a:rPr lang="en-US" dirty="0"/>
              <a:t>Reports</a:t>
            </a:r>
          </a:p>
          <a:p>
            <a:r>
              <a:rPr lang="en-US" dirty="0"/>
              <a:t>Open issues of implementation of remedies to P802.1CF</a:t>
            </a:r>
          </a:p>
          <a:p>
            <a:r>
              <a:rPr lang="en-US" dirty="0"/>
              <a:t>Review and completion of documentation of proposed disposition of P802.1CF</a:t>
            </a:r>
          </a:p>
          <a:p>
            <a:r>
              <a:rPr lang="en-US" dirty="0"/>
              <a:t>Final review of P802.1CF-D2.0 in preparation of WG ballot</a:t>
            </a:r>
          </a:p>
          <a:p>
            <a:r>
              <a:rPr lang="en-US" dirty="0"/>
              <a:t>P802.1CF-D2.0 WG ballot procedure</a:t>
            </a:r>
          </a:p>
          <a:p>
            <a:r>
              <a:rPr lang="en-US" dirty="0"/>
              <a:t>Pittsburgh OmniRAN interim meeting planning</a:t>
            </a:r>
          </a:p>
          <a:p>
            <a:r>
              <a:rPr lang="en-US" dirty="0"/>
              <a:t>Next meeting</a:t>
            </a:r>
          </a:p>
          <a:p>
            <a:r>
              <a:rPr lang="en-US" dirty="0" err="1"/>
              <a:t>AoB</a:t>
            </a:r>
            <a:endParaRPr lang="en-US" dirty="0"/>
          </a:p>
        </p:txBody>
      </p:sp>
    </p:spTree>
    <p:extLst>
      <p:ext uri="{BB962C8B-B14F-4D97-AF65-F5344CB8AC3E}">
        <p14:creationId xmlns:p14="http://schemas.microsoft.com/office/powerpoint/2010/main" val="283237095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#2</a:t>
            </a:r>
          </a:p>
        </p:txBody>
      </p:sp>
      <p:sp>
        <p:nvSpPr>
          <p:cNvPr id="3" name="Content Placeholder 2"/>
          <p:cNvSpPr>
            <a:spLocks noGrp="1"/>
          </p:cNvSpPr>
          <p:nvPr>
            <p:ph idx="1"/>
          </p:nvPr>
        </p:nvSpPr>
        <p:spPr/>
        <p:txBody>
          <a:bodyPr>
            <a:normAutofit fontScale="70000" lnSpcReduction="20000"/>
          </a:bodyPr>
          <a:lstStyle/>
          <a:p>
            <a:r>
              <a:rPr lang="en-US" dirty="0"/>
              <a:t>Minutes</a:t>
            </a:r>
          </a:p>
          <a:p>
            <a:pPr lvl="1"/>
            <a:r>
              <a:rPr lang="en-US" dirty="0">
                <a:hlinkClick r:id="rId2"/>
              </a:rPr>
              <a:t>https://mentor.ieee.org/omniran/dcn/18/omniran-18-0039-00-00TG-apr-3rd-confcall-minutes.docx</a:t>
            </a:r>
            <a:endParaRPr lang="en-US" dirty="0"/>
          </a:p>
          <a:p>
            <a:pPr lvl="2"/>
            <a:r>
              <a:rPr lang="en-US" dirty="0"/>
              <a:t>Postponed to next f2f meeting</a:t>
            </a:r>
          </a:p>
          <a:p>
            <a:pPr lvl="2"/>
            <a:endParaRPr lang="en-US" dirty="0"/>
          </a:p>
          <a:p>
            <a:r>
              <a:rPr lang="en-US" dirty="0"/>
              <a:t>Reports</a:t>
            </a:r>
          </a:p>
          <a:p>
            <a:pPr lvl="1"/>
            <a:r>
              <a:rPr lang="en-US" dirty="0"/>
              <a:t>Max informed that Glenn was severely injured in a skiing accident. Most likely, Glenn will not be able to participate in the Pittsburgh meeting, and John Messenger is taking care of 802.1 business for the next couple of weeks.</a:t>
            </a:r>
          </a:p>
          <a:p>
            <a:pPr lvl="1"/>
            <a:endParaRPr lang="en-US" dirty="0"/>
          </a:p>
          <a:p>
            <a:r>
              <a:rPr lang="en-US" dirty="0"/>
              <a:t>Open issues of implementation of remedies to P802.1CF</a:t>
            </a:r>
          </a:p>
          <a:p>
            <a:pPr lvl="1"/>
            <a:r>
              <a:rPr lang="en-US" dirty="0"/>
              <a:t>Walter shared a few hours before the call a preliminary draft P802.1CF/D1.1.3 for review of the replacement of figures with Hao and Max.</a:t>
            </a:r>
          </a:p>
          <a:p>
            <a:pPr lvl="1"/>
            <a:endParaRPr lang="en-US" dirty="0"/>
          </a:p>
        </p:txBody>
      </p:sp>
    </p:spTree>
    <p:extLst>
      <p:ext uri="{BB962C8B-B14F-4D97-AF65-F5344CB8AC3E}">
        <p14:creationId xmlns:p14="http://schemas.microsoft.com/office/powerpoint/2010/main" val="4226266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#3</a:t>
            </a:r>
          </a:p>
        </p:txBody>
      </p:sp>
      <p:sp>
        <p:nvSpPr>
          <p:cNvPr id="3" name="Content Placeholder 2"/>
          <p:cNvSpPr>
            <a:spLocks noGrp="1"/>
          </p:cNvSpPr>
          <p:nvPr>
            <p:ph idx="1"/>
          </p:nvPr>
        </p:nvSpPr>
        <p:spPr>
          <a:xfrm>
            <a:off x="457200" y="1417638"/>
            <a:ext cx="8229600" cy="4830762"/>
          </a:xfrm>
        </p:spPr>
        <p:txBody>
          <a:bodyPr>
            <a:normAutofit fontScale="62500" lnSpcReduction="20000"/>
          </a:bodyPr>
          <a:lstStyle/>
          <a:p>
            <a:r>
              <a:rPr lang="en-US" dirty="0"/>
              <a:t>Open issues of implementation of remedies to P802.1CF, cont.</a:t>
            </a:r>
          </a:p>
          <a:p>
            <a:pPr lvl="1"/>
            <a:r>
              <a:rPr lang="en-US" dirty="0"/>
              <a:t>Most of the call was used for a walk-through of the preliminary draft to identify remaining corrections and edits.</a:t>
            </a:r>
          </a:p>
          <a:p>
            <a:pPr lvl="1"/>
            <a:r>
              <a:rPr lang="en-US" dirty="0"/>
              <a:t>The list of issues was captured by Hao in an Excel file and will be distributed directly after the call to allow Hao, Max and Walter to immediately start implementations.</a:t>
            </a:r>
          </a:p>
          <a:p>
            <a:pPr lvl="1"/>
            <a:endParaRPr lang="en-US" dirty="0"/>
          </a:p>
          <a:p>
            <a:r>
              <a:rPr lang="en-US" dirty="0"/>
              <a:t>Review and completion of documentation of proposed disposition of P802.1CF</a:t>
            </a:r>
          </a:p>
          <a:p>
            <a:pPr lvl="1"/>
            <a:r>
              <a:rPr lang="en-US" dirty="0"/>
              <a:t>Max explained that he will update Java database to final disposition status to enable formal documentation of comment resolution process. The Excel spreadsheet will show identical content in a different format.</a:t>
            </a:r>
          </a:p>
          <a:p>
            <a:pPr lvl="1"/>
            <a:endParaRPr lang="en-US" dirty="0"/>
          </a:p>
          <a:p>
            <a:r>
              <a:rPr lang="en-US" dirty="0"/>
              <a:t>Final review of P802.1CF-D2.0 in preparation of WG ballot</a:t>
            </a:r>
          </a:p>
          <a:p>
            <a:pPr lvl="1"/>
            <a:r>
              <a:rPr lang="en-US" dirty="0"/>
              <a:t>Further steps for completion of D2.0 were outlined and agreed. Final review will be done through email with sharing document through shared </a:t>
            </a:r>
            <a:r>
              <a:rPr lang="en-US" dirty="0" err="1"/>
              <a:t>DropBox</a:t>
            </a:r>
            <a:r>
              <a:rPr lang="en-US" dirty="0"/>
              <a:t> folder to avoid issues with </a:t>
            </a:r>
            <a:r>
              <a:rPr lang="en-US" dirty="0" err="1"/>
              <a:t>attachement</a:t>
            </a:r>
            <a:r>
              <a:rPr lang="en-US" dirty="0"/>
              <a:t> limitations of email systems.</a:t>
            </a:r>
          </a:p>
          <a:p>
            <a:pPr lvl="1"/>
            <a:endParaRPr lang="en-US" dirty="0"/>
          </a:p>
        </p:txBody>
      </p:sp>
    </p:spTree>
    <p:extLst>
      <p:ext uri="{BB962C8B-B14F-4D97-AF65-F5344CB8AC3E}">
        <p14:creationId xmlns:p14="http://schemas.microsoft.com/office/powerpoint/2010/main" val="4008895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#4</a:t>
            </a:r>
          </a:p>
        </p:txBody>
      </p:sp>
      <p:sp>
        <p:nvSpPr>
          <p:cNvPr id="3" name="Content Placeholder 2"/>
          <p:cNvSpPr>
            <a:spLocks noGrp="1"/>
          </p:cNvSpPr>
          <p:nvPr>
            <p:ph idx="1"/>
          </p:nvPr>
        </p:nvSpPr>
        <p:spPr/>
        <p:txBody>
          <a:bodyPr>
            <a:normAutofit fontScale="55000" lnSpcReduction="20000"/>
          </a:bodyPr>
          <a:lstStyle/>
          <a:p>
            <a:r>
              <a:rPr lang="en-US" dirty="0"/>
              <a:t>P802.1CF-D2.0 WG ballot procedure</a:t>
            </a:r>
          </a:p>
          <a:p>
            <a:pPr lvl="1"/>
            <a:r>
              <a:rPr lang="en-US" dirty="0"/>
              <a:t>To meet the 30 days commenting period with closing before the Pittsburgh meeting, the new WG ballot has to be announced on April 19</a:t>
            </a:r>
            <a:r>
              <a:rPr lang="en-US" baseline="30000" dirty="0"/>
              <a:t>th</a:t>
            </a:r>
            <a:r>
              <a:rPr lang="en-US" dirty="0"/>
              <a:t>.</a:t>
            </a:r>
          </a:p>
          <a:p>
            <a:pPr lvl="1"/>
            <a:r>
              <a:rPr lang="en-US" dirty="0"/>
              <a:t>Max will send out the announcement by himself.</a:t>
            </a:r>
          </a:p>
          <a:p>
            <a:pPr marL="457200" lvl="1" indent="0">
              <a:buNone/>
            </a:pPr>
            <a:endParaRPr lang="en-US" dirty="0"/>
          </a:p>
          <a:p>
            <a:r>
              <a:rPr lang="en-US" dirty="0"/>
              <a:t>Pittsburgh OmniRAN interim meeting planning</a:t>
            </a:r>
          </a:p>
          <a:p>
            <a:pPr lvl="1"/>
            <a:r>
              <a:rPr lang="en-US" dirty="0"/>
              <a:t>See next two slides</a:t>
            </a:r>
          </a:p>
          <a:p>
            <a:pPr lvl="1"/>
            <a:r>
              <a:rPr lang="en-US" dirty="0"/>
              <a:t>The proposed schedule as well as the proposed agenda were reviewed and accepted. </a:t>
            </a:r>
          </a:p>
          <a:p>
            <a:pPr lvl="1"/>
            <a:r>
              <a:rPr lang="en-US" dirty="0"/>
              <a:t>The P802.1CQ session will start Monday morning 9AM, to allow European experts to participate remotely through </a:t>
            </a:r>
            <a:r>
              <a:rPr lang="en-US" dirty="0" err="1"/>
              <a:t>WebEX</a:t>
            </a:r>
            <a:r>
              <a:rPr lang="en-US" dirty="0"/>
              <a:t>.</a:t>
            </a:r>
          </a:p>
          <a:p>
            <a:pPr lvl="1"/>
            <a:endParaRPr lang="en-US" dirty="0"/>
          </a:p>
          <a:p>
            <a:r>
              <a:rPr lang="en-US" dirty="0"/>
              <a:t>Next meeting</a:t>
            </a:r>
          </a:p>
          <a:p>
            <a:pPr lvl="1"/>
            <a:r>
              <a:rPr lang="en-US" dirty="0"/>
              <a:t>F2F meeting at Pittsburgh interim starting May 21</a:t>
            </a:r>
            <a:r>
              <a:rPr lang="en-US" baseline="30000" dirty="0"/>
              <a:t>st</a:t>
            </a:r>
            <a:r>
              <a:rPr lang="en-US" dirty="0"/>
              <a:t>, 09:00</a:t>
            </a:r>
          </a:p>
          <a:p>
            <a:pPr lvl="1"/>
            <a:endParaRPr lang="en-US" dirty="0"/>
          </a:p>
          <a:p>
            <a:r>
              <a:rPr lang="en-US" dirty="0" err="1"/>
              <a:t>AoB</a:t>
            </a:r>
            <a:endParaRPr lang="en-US" dirty="0"/>
          </a:p>
          <a:p>
            <a:pPr lvl="1"/>
            <a:r>
              <a:rPr lang="en-US" dirty="0"/>
              <a:t>None</a:t>
            </a:r>
          </a:p>
          <a:p>
            <a:endParaRPr lang="en-US" dirty="0"/>
          </a:p>
          <a:p>
            <a:pPr marL="0" indent="0">
              <a:buNone/>
            </a:pPr>
            <a:r>
              <a:rPr lang="en-US" dirty="0"/>
              <a:t>Adjourned by chair at 11:00 AM ET</a:t>
            </a:r>
          </a:p>
        </p:txBody>
      </p:sp>
    </p:spTree>
    <p:extLst>
      <p:ext uri="{BB962C8B-B14F-4D97-AF65-F5344CB8AC3E}">
        <p14:creationId xmlns:p14="http://schemas.microsoft.com/office/powerpoint/2010/main" val="8563334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May 2018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r>
              <a:rPr lang="en-US" dirty="0"/>
              <a:t>Reports</a:t>
            </a:r>
          </a:p>
          <a:p>
            <a:r>
              <a:rPr lang="en-US" dirty="0"/>
              <a:t>P802.1CQ contributions (Mo, 09:00 – 12:30)</a:t>
            </a:r>
          </a:p>
          <a:p>
            <a:r>
              <a:rPr lang="en-US" dirty="0" err="1"/>
              <a:t>Nendica</a:t>
            </a:r>
            <a:r>
              <a:rPr lang="en-US" dirty="0"/>
              <a:t> related contributions review</a:t>
            </a:r>
          </a:p>
          <a:p>
            <a:r>
              <a:rPr lang="en-US" dirty="0"/>
              <a:t>Result of P802.1CF WG ballot</a:t>
            </a:r>
          </a:p>
          <a:p>
            <a:r>
              <a:rPr lang="en-US" dirty="0"/>
              <a:t>Comment resolution on P802.1CF-D2.0</a:t>
            </a:r>
          </a:p>
          <a:p>
            <a:r>
              <a:rPr lang="en-US" dirty="0"/>
              <a:t>Plan for 802.1CF-D2.1 draft</a:t>
            </a:r>
          </a:p>
          <a:p>
            <a:r>
              <a:rPr lang="en-US" dirty="0"/>
              <a:t>Conference calls until July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3690765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May 2018 Agenda Graphics</a:t>
            </a:r>
          </a:p>
        </p:txBody>
      </p:sp>
      <p:graphicFrame>
        <p:nvGraphicFramePr>
          <p:cNvPr id="3" name="Table 2"/>
          <p:cNvGraphicFramePr>
            <a:graphicFrameLocks noGrp="1"/>
          </p:cNvGraphicFramePr>
          <p:nvPr>
            <p:extLst>
              <p:ext uri="{D42A27DB-BD31-4B8C-83A1-F6EECF244321}">
                <p14:modId xmlns:p14="http://schemas.microsoft.com/office/powerpoint/2010/main" val="206078622"/>
              </p:ext>
            </p:extLst>
          </p:nvPr>
        </p:nvGraphicFramePr>
        <p:xfrm>
          <a:off x="457200" y="988828"/>
          <a:ext cx="8305800" cy="5395431"/>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90874">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5/21</a:t>
                      </a:r>
                    </a:p>
                  </a:txBody>
                  <a:tcPr marL="0" marR="0" marT="0" marB="0">
                    <a:solidFill>
                      <a:schemeClr val="bg1"/>
                    </a:solidFill>
                  </a:tcPr>
                </a:tc>
                <a:tc>
                  <a:txBody>
                    <a:bodyPr/>
                    <a:lstStyle/>
                    <a:p>
                      <a:pPr algn="ctr"/>
                      <a:r>
                        <a:rPr lang="en-US" sz="1800" dirty="0">
                          <a:solidFill>
                            <a:schemeClr val="tx2"/>
                          </a:solidFill>
                        </a:rPr>
                        <a:t>Tue 5/22</a:t>
                      </a:r>
                    </a:p>
                  </a:txBody>
                  <a:tcPr marL="0" marR="0" marT="0" marB="0">
                    <a:solidFill>
                      <a:schemeClr val="bg1"/>
                    </a:solidFill>
                  </a:tcPr>
                </a:tc>
                <a:tc>
                  <a:txBody>
                    <a:bodyPr/>
                    <a:lstStyle/>
                    <a:p>
                      <a:pPr algn="ctr"/>
                      <a:r>
                        <a:rPr lang="en-US" sz="1800" dirty="0">
                          <a:solidFill>
                            <a:schemeClr val="tx2"/>
                          </a:solidFill>
                        </a:rPr>
                        <a:t>Wed 5/23</a:t>
                      </a:r>
                    </a:p>
                  </a:txBody>
                  <a:tcPr marL="0" marR="0" marT="0" marB="0">
                    <a:solidFill>
                      <a:schemeClr val="bg1"/>
                    </a:solidFill>
                  </a:tcPr>
                </a:tc>
                <a:tc>
                  <a:txBody>
                    <a:bodyPr/>
                    <a:lstStyle/>
                    <a:p>
                      <a:pPr algn="ctr"/>
                      <a:r>
                        <a:rPr lang="en-US" sz="1800" dirty="0">
                          <a:solidFill>
                            <a:schemeClr val="tx2"/>
                          </a:solidFill>
                        </a:rPr>
                        <a:t>Thu</a:t>
                      </a:r>
                      <a:r>
                        <a:rPr lang="en-US" sz="1800" baseline="0" dirty="0">
                          <a:solidFill>
                            <a:schemeClr val="tx2"/>
                          </a:solidFill>
                        </a:rPr>
                        <a:t> 5</a:t>
                      </a:r>
                      <a:r>
                        <a:rPr lang="en-US" sz="1800" dirty="0">
                          <a:solidFill>
                            <a:schemeClr val="tx2"/>
                          </a:solidFill>
                        </a:rPr>
                        <a:t>/24</a:t>
                      </a:r>
                    </a:p>
                  </a:txBody>
                  <a:tcPr marL="0" marR="0" marT="0" marB="0">
                    <a:solidFill>
                      <a:schemeClr val="bg1"/>
                    </a:solidFill>
                  </a:tcPr>
                </a:tc>
                <a:tc>
                  <a:txBody>
                    <a:bodyPr/>
                    <a:lstStyle/>
                    <a:p>
                      <a:pPr algn="ctr"/>
                      <a:r>
                        <a:rPr lang="en-US" sz="1800" dirty="0">
                          <a:solidFill>
                            <a:schemeClr val="tx2"/>
                          </a:solidFill>
                        </a:rPr>
                        <a:t>Fri 5/25</a:t>
                      </a:r>
                    </a:p>
                  </a:txBody>
                  <a:tcPr marL="0" marR="0" marT="0" marB="0">
                    <a:solidFill>
                      <a:schemeClr val="bg1"/>
                    </a:solidFill>
                  </a:tcPr>
                </a:tc>
                <a:extLst>
                  <a:ext uri="{0D108BD9-81ED-4DB2-BD59-A6C34878D82A}">
                    <a16:rowId xmlns:a16="http://schemas.microsoft.com/office/drawing/2014/main" val="10000"/>
                  </a:ext>
                </a:extLst>
              </a:tr>
              <a:tr h="654102">
                <a:tc>
                  <a:txBody>
                    <a:bodyPr/>
                    <a:lstStyle/>
                    <a:p>
                      <a:pPr algn="r"/>
                      <a:r>
                        <a:rPr lang="en-US" sz="1500" dirty="0"/>
                        <a:t>09:00</a:t>
                      </a:r>
                    </a:p>
                    <a:p>
                      <a:pPr algn="r"/>
                      <a:endParaRPr lang="en-US" sz="1500" dirty="0"/>
                    </a:p>
                    <a:p>
                      <a:pPr algn="r"/>
                      <a:endParaRPr lang="en-US" sz="1500" dirty="0"/>
                    </a:p>
                    <a:p>
                      <a:pPr algn="r"/>
                      <a:r>
                        <a:rPr lang="en-US" sz="1500" dirty="0"/>
                        <a:t>10:30</a:t>
                      </a:r>
                    </a:p>
                  </a:txBody>
                  <a:tcPr marL="0" marR="0" marT="0" marB="0">
                    <a:solidFill>
                      <a:schemeClr val="accent1">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200" b="1" dirty="0"/>
                        <a:t>OmniRAN </a:t>
                      </a:r>
                      <a:r>
                        <a:rPr lang="en-US" sz="1200" b="1" noProof="0" dirty="0"/>
                        <a:t>opening</a:t>
                      </a:r>
                    </a:p>
                    <a:p>
                      <a:endParaRPr lang="en-US" sz="1200" dirty="0"/>
                    </a:p>
                  </a:txBody>
                  <a:tcPr marL="36000" marR="36000" marT="36000" marB="36000">
                    <a:solidFill>
                      <a:schemeClr val="tx2">
                        <a:lumMod val="60000"/>
                        <a:lumOff val="40000"/>
                      </a:schemeClr>
                    </a:solidFill>
                  </a:tcPr>
                </a:tc>
                <a:tc>
                  <a:txBody>
                    <a:bodyPr/>
                    <a:lstStyle/>
                    <a:p>
                      <a:endParaRPr lang="en-US" sz="1100" dirty="0"/>
                    </a:p>
                  </a:txBody>
                  <a:tcPr marL="36000" marR="36000" marT="36000" marB="36000">
                    <a:solidFill>
                      <a:schemeClr val="tx2">
                        <a:lumMod val="60000"/>
                        <a:lumOff val="40000"/>
                      </a:schemeClr>
                    </a:solidFill>
                  </a:tcPr>
                </a:tc>
                <a:tc>
                  <a:txBody>
                    <a:bodyPr/>
                    <a:lstStyle/>
                    <a:p>
                      <a:pPr marL="85725" indent="-85725">
                        <a:buFont typeface="Arial" panose="020B0604020202020204" pitchFamily="34" charset="0"/>
                        <a:buNone/>
                      </a:pPr>
                      <a:endParaRPr lang="en-US" sz="11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noFill/>
                  </a:tcPr>
                </a:tc>
                <a:tc rowSpan="3">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1"/>
                  </a:ext>
                </a:extLst>
              </a:tr>
              <a:tr h="163525">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654102">
                <a:tc>
                  <a:txBody>
                    <a:bodyPr/>
                    <a:lstStyle/>
                    <a:p>
                      <a:pPr algn="r"/>
                      <a:r>
                        <a:rPr lang="en-US" sz="1500" dirty="0"/>
                        <a:t>11:00</a:t>
                      </a:r>
                      <a:br>
                        <a:rPr lang="en-US" sz="1500" dirty="0"/>
                      </a:br>
                      <a:endParaRPr lang="en-US" sz="1500" dirty="0"/>
                    </a:p>
                    <a:p>
                      <a:pPr algn="r"/>
                      <a:endParaRPr lang="en-US" sz="1500" dirty="0"/>
                    </a:p>
                    <a:p>
                      <a:pPr algn="r"/>
                      <a:r>
                        <a:rPr lang="en-US" sz="1500" dirty="0"/>
                        <a:t>12:30</a:t>
                      </a:r>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36000" marB="36000">
                    <a:solidFill>
                      <a:schemeClr val="tx2">
                        <a:lumMod val="60000"/>
                        <a:lumOff val="40000"/>
                      </a:schemeClr>
                    </a:solidFill>
                  </a:tcPr>
                </a:tc>
                <a:tc>
                  <a:txBody>
                    <a:bodyPr/>
                    <a:lstStyle/>
                    <a:p>
                      <a:pPr marL="82550" indent="-82550">
                        <a:buFont typeface="Arial" pitchFamily="34" charset="0"/>
                        <a:buNone/>
                      </a:pPr>
                      <a:endParaRPr lang="en-US" sz="11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pPr marL="85725" indent="-85725">
                        <a:buFont typeface="Arial" pitchFamily="34" charset="0"/>
                        <a:buNone/>
                      </a:pPr>
                      <a:endParaRPr lang="en-US" sz="1200" dirty="0"/>
                    </a:p>
                  </a:txBody>
                  <a:tcPr marL="36000" marR="36000" marT="36000" marB="36000">
                    <a:no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3"/>
                  </a:ext>
                </a:extLst>
              </a:tr>
              <a:tr h="182324">
                <a:tc rowSpan="2">
                  <a:txBody>
                    <a:bodyPr/>
                    <a:lstStyle/>
                    <a:p>
                      <a:pPr algn="r"/>
                      <a:endParaRPr lang="en-US" sz="15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4"/>
                  </a:ext>
                </a:extLst>
              </a:tr>
              <a:tr h="255597">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5"/>
                  </a:ext>
                </a:extLst>
              </a:tr>
              <a:tr h="632298">
                <a:tc>
                  <a:txBody>
                    <a:bodyPr/>
                    <a:lstStyle/>
                    <a:p>
                      <a:pPr algn="r"/>
                      <a:r>
                        <a:rPr lang="en-US" sz="1500" dirty="0"/>
                        <a:t>14:00</a:t>
                      </a:r>
                    </a:p>
                    <a:p>
                      <a:pPr algn="r"/>
                      <a:br>
                        <a:rPr lang="en-US" sz="900" dirty="0"/>
                      </a:br>
                      <a:endParaRPr lang="en-US" sz="700" dirty="0"/>
                    </a:p>
                    <a:p>
                      <a:pPr algn="r"/>
                      <a:endParaRPr lang="en-US" sz="1200" dirty="0"/>
                    </a:p>
                    <a:p>
                      <a:pPr algn="r"/>
                      <a:r>
                        <a:rPr lang="en-US" sz="1500" dirty="0"/>
                        <a:t>15:30</a:t>
                      </a:r>
                    </a:p>
                  </a:txBody>
                  <a:tcPr marL="0" marR="0" marT="0" marB="0">
                    <a:solidFill>
                      <a:schemeClr val="tx2">
                        <a:lumMod val="20000"/>
                        <a:lumOff val="80000"/>
                      </a:schemeClr>
                    </a:solidFill>
                  </a:tcPr>
                </a:tc>
                <a:tc>
                  <a:txBody>
                    <a:bodyPr/>
                    <a:lstStyle/>
                    <a:p>
                      <a:endParaRPr lang="en-US" dirty="0"/>
                    </a:p>
                  </a:txBody>
                  <a:tcPr marL="36000" marR="36000" marT="36000" marB="36000">
                    <a:solidFill>
                      <a:schemeClr val="tx2">
                        <a:lumMod val="60000"/>
                        <a:lumOff val="40000"/>
                      </a:schemeClr>
                    </a:solidFill>
                  </a:tcPr>
                </a:tc>
                <a:tc>
                  <a:txBody>
                    <a:bodyPr/>
                    <a:lstStyle/>
                    <a:p>
                      <a:endParaRPr lang="en-US" sz="1100" dirty="0"/>
                    </a:p>
                  </a:txBody>
                  <a:tcPr marL="36000" marR="36000" marT="36000" marB="36000">
                    <a:solidFill>
                      <a:schemeClr val="tx2">
                        <a:lumMod val="60000"/>
                        <a:lumOff val="40000"/>
                      </a:schemeClr>
                    </a:solidFill>
                  </a:tcPr>
                </a:tc>
                <a:tc>
                  <a:txBody>
                    <a:bodyPr/>
                    <a:lstStyle/>
                    <a:p>
                      <a:r>
                        <a:rPr lang="en-US" sz="1200" b="1" dirty="0"/>
                        <a:t>OmniRAN closing</a:t>
                      </a:r>
                    </a:p>
                    <a:p>
                      <a:endParaRPr lang="en-US" dirty="0"/>
                    </a:p>
                  </a:txBody>
                  <a:tcPr marL="36000" marR="36000" marT="36000" marB="36000">
                    <a:solidFill>
                      <a:schemeClr val="tx2">
                        <a:lumMod val="60000"/>
                        <a:lumOff val="40000"/>
                      </a:schemeClr>
                    </a:solidFill>
                  </a:tcPr>
                </a:tc>
                <a:tc rowSpan="3">
                  <a:txBody>
                    <a:bodyPr/>
                    <a:lstStyle/>
                    <a:p>
                      <a:endParaRPr lang="en-US" sz="1400" dirty="0"/>
                    </a:p>
                  </a:txBody>
                  <a:tcPr marL="36000" marR="36000" marT="36000" marB="36000">
                    <a:solidFill>
                      <a:schemeClr val="bg1"/>
                    </a:solidFill>
                  </a:tcPr>
                </a:tc>
                <a:tc vMerge="1">
                  <a:txBody>
                    <a:bodyPr/>
                    <a:lstStyle/>
                    <a:p>
                      <a:endParaRPr lang="en-US"/>
                    </a:p>
                  </a:txBody>
                  <a:tcPr/>
                </a:tc>
                <a:extLst>
                  <a:ext uri="{0D108BD9-81ED-4DB2-BD59-A6C34878D82A}">
                    <a16:rowId xmlns:a16="http://schemas.microsoft.com/office/drawing/2014/main" val="10006"/>
                  </a:ext>
                </a:extLst>
              </a:tr>
              <a:tr h="163525">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639904">
                <a:tc>
                  <a:txBody>
                    <a:bodyPr/>
                    <a:lstStyle/>
                    <a:p>
                      <a:pPr algn="r"/>
                      <a:r>
                        <a:rPr lang="en-US" sz="1500" dirty="0"/>
                        <a:t>16:00</a:t>
                      </a:r>
                    </a:p>
                    <a:p>
                      <a:pPr algn="r"/>
                      <a:endParaRPr lang="en-US" sz="1500" dirty="0"/>
                    </a:p>
                    <a:p>
                      <a:pPr algn="r"/>
                      <a:endParaRPr lang="en-US" sz="1500" dirty="0"/>
                    </a:p>
                    <a:p>
                      <a:pPr algn="r"/>
                      <a:r>
                        <a:rPr lang="en-US" sz="1500" dirty="0"/>
                        <a:t>17:30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0">
                <a:tc rowSpan="2">
                  <a:txBody>
                    <a:bodyPr/>
                    <a:lstStyle/>
                    <a:p>
                      <a:pPr algn="r"/>
                      <a:endParaRPr lang="en-US" sz="1500" dirty="0"/>
                    </a:p>
                  </a:txBody>
                  <a:tcPr marL="0" marR="0" marT="0" marB="0" anchor="b">
                    <a:solidFill>
                      <a:schemeClr val="accent1">
                        <a:lumMod val="20000"/>
                        <a:lumOff val="80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400" dirty="0"/>
                    </a:p>
                  </a:txBody>
                  <a:tcPr marL="36000" marR="36000" marT="36000" marB="36000">
                    <a:no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noFill/>
                  </a:tcPr>
                </a:tc>
                <a:tc>
                  <a:txBody>
                    <a:bodyPr/>
                    <a:lstStyle/>
                    <a:p>
                      <a:endParaRPr lang="en-US" sz="1200" dirty="0"/>
                    </a:p>
                  </a:txBody>
                  <a:tcPr marL="36000" marR="36000" marT="36000" marB="36000">
                    <a:noFill/>
                  </a:tcPr>
                </a:tc>
                <a:extLst>
                  <a:ext uri="{0D108BD9-81ED-4DB2-BD59-A6C34878D82A}">
                    <a16:rowId xmlns:a16="http://schemas.microsoft.com/office/drawing/2014/main" val="10010"/>
                  </a:ext>
                </a:extLst>
              </a:tr>
              <a:tr h="182324">
                <a:tc vMerge="1">
                  <a:txBody>
                    <a:bodyPr/>
                    <a:lstStyle/>
                    <a:p>
                      <a:endParaRPr lang="en-US"/>
                    </a:p>
                  </a:txBody>
                  <a:tcPr/>
                </a:tc>
                <a:tc vMerge="1">
                  <a:txBody>
                    <a:bodyPr/>
                    <a:lstStyle/>
                    <a:p>
                      <a:endParaRPr lang="en-US" sz="1200" dirty="0"/>
                    </a:p>
                  </a:txBody>
                  <a:tcPr marL="36000" marR="36000" marT="36000" marB="36000">
                    <a:solidFill>
                      <a:schemeClr val="tx2">
                        <a:lumMod val="40000"/>
                        <a:lumOff val="60000"/>
                      </a:schemeClr>
                    </a:solidFill>
                  </a:tcPr>
                </a:tc>
                <a:tc vMerge="1">
                  <a:txBody>
                    <a:bodyPr/>
                    <a:lstStyle/>
                    <a:p>
                      <a:endParaRPr lang="en-US" sz="1200" dirty="0"/>
                    </a:p>
                  </a:txBody>
                  <a:tcPr marL="36000" marR="36000" marT="36000" marB="36000">
                    <a:no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61086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Conference Call</a:t>
            </a:r>
          </a:p>
        </p:txBody>
      </p:sp>
      <p:sp>
        <p:nvSpPr>
          <p:cNvPr id="3078" name="Rectangle 3"/>
          <p:cNvSpPr>
            <a:spLocks noGrp="1" noChangeArrowheads="1"/>
          </p:cNvSpPr>
          <p:nvPr>
            <p:ph type="body" idx="1"/>
          </p:nvPr>
        </p:nvSpPr>
        <p:spPr/>
        <p:txBody>
          <a:bodyPr>
            <a:normAutofit fontScale="62500" lnSpcReduction="20000"/>
          </a:bodyPr>
          <a:lstStyle/>
          <a:p>
            <a:r>
              <a:rPr lang="en-GB" dirty="0"/>
              <a:t>Friday, April 13</a:t>
            </a:r>
            <a:r>
              <a:rPr lang="en-GB" baseline="30000" dirty="0"/>
              <a:t>th</a:t>
            </a:r>
            <a:r>
              <a:rPr lang="en-GB" dirty="0"/>
              <a:t> </a:t>
            </a:r>
            <a:r>
              <a:rPr lang="en-US" dirty="0"/>
              <a:t>, 2018 at 09:30-11:00am ET</a:t>
            </a:r>
          </a:p>
          <a:p>
            <a:endParaRPr lang="en-US" dirty="0"/>
          </a:p>
          <a:p>
            <a:r>
              <a:rPr lang="en-US" dirty="0"/>
              <a:t>Join WebEx meeting</a:t>
            </a:r>
          </a:p>
          <a:p>
            <a:pPr lvl="1"/>
            <a:r>
              <a:rPr lang="en-US" dirty="0">
                <a:hlinkClick r:id="rId3"/>
              </a:rPr>
              <a:t>https://nokiameetings.webex.com/nokiameetings/j.php?MTID=m7e29002991673448b57f77d55ab00d6d</a:t>
            </a:r>
            <a:endParaRPr lang="en-US" dirty="0"/>
          </a:p>
          <a:p>
            <a:pPr lvl="1"/>
            <a:r>
              <a:rPr lang="en-US" dirty="0"/>
              <a:t>Meeting number: 958 260 573</a:t>
            </a:r>
          </a:p>
          <a:p>
            <a:pPr lvl="1"/>
            <a:r>
              <a:rPr lang="en-US" dirty="0"/>
              <a:t>Meeting password: OmniRAN</a:t>
            </a:r>
          </a:p>
          <a:p>
            <a:pPr lvl="1"/>
            <a:endParaRPr lang="en-US" dirty="0"/>
          </a:p>
          <a:p>
            <a:r>
              <a:rPr lang="en-US" dirty="0"/>
              <a:t>Join by phone </a:t>
            </a:r>
          </a:p>
          <a:p>
            <a:pPr lvl="1"/>
            <a:r>
              <a:rPr lang="en-US" dirty="0"/>
              <a:t>+19724459814 US Dallas </a:t>
            </a:r>
          </a:p>
          <a:p>
            <a:pPr lvl="1"/>
            <a:r>
              <a:rPr lang="en-US" dirty="0"/>
              <a:t>+442036087616 UK London </a:t>
            </a:r>
          </a:p>
          <a:p>
            <a:pPr lvl="1"/>
            <a:r>
              <a:rPr lang="en-US" dirty="0"/>
              <a:t>+861084056120, +861058965333 China Beijing</a:t>
            </a:r>
          </a:p>
          <a:p>
            <a:pPr lvl="1"/>
            <a:r>
              <a:rPr lang="en-US" dirty="0"/>
              <a:t>Access code: 958 260 573</a:t>
            </a:r>
          </a:p>
          <a:p>
            <a:pPr lvl="1"/>
            <a:r>
              <a:rPr lang="en-US" dirty="0"/>
              <a:t>Global call-in numbers</a:t>
            </a:r>
          </a:p>
          <a:p>
            <a:pPr lvl="2"/>
            <a:r>
              <a:rPr lang="en-US" dirty="0">
                <a:hlinkClick r:id="rId4"/>
              </a:rPr>
              <a:t>https://nokiameetings.webex.com/nokiameetings/globalcallin.php?serviceType=MC&amp;ED=533523267&amp;tollFree=0</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p>
        </p:txBody>
      </p:sp>
      <p:sp>
        <p:nvSpPr>
          <p:cNvPr id="4104" name="Rectangle 5"/>
          <p:cNvSpPr>
            <a:spLocks noGrp="1" noChangeArrowheads="1"/>
          </p:cNvSpPr>
          <p:nvPr>
            <p:ph type="body" idx="1"/>
          </p:nvPr>
        </p:nvSpPr>
        <p:spPr/>
        <p:txBody>
          <a:bodyPr>
            <a:normAutofit fontScale="77500" lnSpcReduction="20000"/>
          </a:bodyPr>
          <a:lstStyle/>
          <a:p>
            <a:r>
              <a:rPr lang="en-US" dirty="0"/>
              <a:t>Minutes</a:t>
            </a:r>
          </a:p>
          <a:p>
            <a:r>
              <a:rPr lang="en-US" dirty="0"/>
              <a:t>Reports</a:t>
            </a:r>
          </a:p>
          <a:p>
            <a:r>
              <a:rPr lang="en-US" dirty="0"/>
              <a:t>Open issues of implementation of remedies to P802.1CF</a:t>
            </a:r>
          </a:p>
          <a:p>
            <a:r>
              <a:rPr lang="en-US" dirty="0"/>
              <a:t>Review and completion of documentation of proposed disposition of P802.1CF</a:t>
            </a:r>
          </a:p>
          <a:p>
            <a:r>
              <a:rPr lang="en-US" dirty="0"/>
              <a:t>Final review of P802.1CF-D2.0 in preparation of WG ballot</a:t>
            </a:r>
          </a:p>
          <a:p>
            <a:r>
              <a:rPr lang="en-US" dirty="0"/>
              <a:t>P802.1CF-D2.0 WG ballot procedure</a:t>
            </a:r>
          </a:p>
          <a:p>
            <a:r>
              <a:rPr lang="en-US" dirty="0"/>
              <a:t>Pittsburgh OmniRAN interim meeting planning</a:t>
            </a:r>
          </a:p>
          <a:p>
            <a:r>
              <a:rPr lang="en-US" dirty="0"/>
              <a:t>Next meeting</a:t>
            </a:r>
          </a:p>
          <a:p>
            <a:r>
              <a:rPr lang="en-US" dirty="0" err="1"/>
              <a:t>AoB</a:t>
            </a:r>
            <a:endParaRPr lang="en-US"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a:t>Participants </a:t>
            </a:r>
            <a:r>
              <a:rPr lang="en-US" altLang="en-US" u="sng"/>
              <a:t>shall</a:t>
            </a:r>
            <a:r>
              <a:rPr lang="en-US" altLang="en-US"/>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a:br>
            <a:endParaRPr lang="en-US" altLang="en-US"/>
          </a:p>
          <a:p>
            <a:r>
              <a:rPr lang="en-US" altLang="en-US"/>
              <a:t>Participants </a:t>
            </a:r>
            <a:r>
              <a:rPr lang="en-US" altLang="en-US" u="sng"/>
              <a:t>should</a:t>
            </a:r>
            <a:r>
              <a:rPr lang="en-US" altLang="en-US"/>
              <a:t> inform the IEEE (or cause the IEEE to be informed) of the identity of any other holders of potential Essential Patent Claims</a:t>
            </a:r>
            <a:br>
              <a:rPr lang="en-US" altLang="en-US"/>
            </a:br>
            <a:endParaRPr lang="en-US" altLang="en-US"/>
          </a:p>
          <a:p>
            <a:pPr marL="0" indent="0">
              <a:buNone/>
            </a:pPr>
            <a:r>
              <a:rPr lang="en-US" altLang="en-US" sz="4100"/>
              <a:t>Early identification of holders of potential Essential Patent Claims is encouraged</a:t>
            </a:r>
          </a:p>
        </p:txBody>
      </p:sp>
    </p:spTree>
    <p:extLst>
      <p:ext uri="{BB962C8B-B14F-4D97-AF65-F5344CB8AC3E}">
        <p14:creationId xmlns:p14="http://schemas.microsoft.com/office/powerpoint/2010/main" val="385685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a:t>Cause an LOA to be submitted to the IEEE-SA (patcom@ieee.org); or</a:t>
            </a:r>
          </a:p>
          <a:p>
            <a:pPr lvl="1">
              <a:lnSpc>
                <a:spcPct val="110000"/>
              </a:lnSpc>
              <a:spcBef>
                <a:spcPts val="1200"/>
              </a:spcBef>
            </a:pPr>
            <a:r>
              <a:rPr lang="en-US" altLang="en-US"/>
              <a:t>Provide the chair of this group with the identity of the holder(s) of any and all such claims as soon as possible; or</a:t>
            </a:r>
          </a:p>
          <a:p>
            <a:pPr lvl="1">
              <a:lnSpc>
                <a:spcPct val="110000"/>
              </a:lnSpc>
              <a:spcBef>
                <a:spcPts val="1200"/>
              </a:spcBef>
            </a:pPr>
            <a:r>
              <a:rPr lang="en-US" altLang="en-US"/>
              <a:t>Speak up now and respond to this Call for Potentially Essential Patents</a:t>
            </a:r>
          </a:p>
          <a:p>
            <a:pPr>
              <a:lnSpc>
                <a:spcPct val="110000"/>
              </a:lnSpc>
              <a:spcBef>
                <a:spcPts val="1200"/>
              </a:spcBef>
            </a:pPr>
            <a:r>
              <a:rPr lang="en-US" altLang="en-US"/>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3497563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a:t>All IEEE-SA standards meetings shall be conducted in compliance with all applicable laws, including antitrust and competition laws. </a:t>
            </a:r>
          </a:p>
          <a:p>
            <a:pPr lvl="1">
              <a:lnSpc>
                <a:spcPct val="110000"/>
              </a:lnSpc>
              <a:spcBef>
                <a:spcPts val="600"/>
              </a:spcBef>
            </a:pPr>
            <a:r>
              <a:rPr lang="en-US" altLang="en-US"/>
              <a:t>Don’t discuss the interpretation, validity, or essentiality of patents/patent claims. </a:t>
            </a:r>
          </a:p>
          <a:p>
            <a:pPr lvl="1">
              <a:lnSpc>
                <a:spcPct val="110000"/>
              </a:lnSpc>
              <a:spcBef>
                <a:spcPts val="600"/>
              </a:spcBef>
            </a:pPr>
            <a:r>
              <a:rPr lang="en-US" altLang="en-US"/>
              <a:t>Don’t discuss specific license rates, terms, or conditions.</a:t>
            </a:r>
          </a:p>
          <a:p>
            <a:pPr lvl="2">
              <a:lnSpc>
                <a:spcPct val="110000"/>
              </a:lnSpc>
              <a:spcBef>
                <a:spcPts val="600"/>
              </a:spcBef>
            </a:pPr>
            <a:r>
              <a:rPr lang="en-US" altLang="en-US"/>
              <a:t>Relative costs of different technical approaches that include relative costs of patent licensing terms may be discussed in standards development meetings. </a:t>
            </a:r>
          </a:p>
          <a:p>
            <a:pPr lvl="3">
              <a:lnSpc>
                <a:spcPct val="110000"/>
              </a:lnSpc>
              <a:spcBef>
                <a:spcPts val="600"/>
              </a:spcBef>
            </a:pPr>
            <a:r>
              <a:rPr lang="en-GB" altLang="en-US"/>
              <a:t>Technical considerations remain the primary focus</a:t>
            </a:r>
            <a:endParaRPr lang="en-US" altLang="en-US"/>
          </a:p>
          <a:p>
            <a:pPr lvl="1">
              <a:lnSpc>
                <a:spcPct val="110000"/>
              </a:lnSpc>
              <a:spcBef>
                <a:spcPts val="600"/>
              </a:spcBef>
            </a:pPr>
            <a:r>
              <a:rPr lang="en-US" altLang="en-US"/>
              <a:t>Don’t discuss or engage in the fixing of product prices, allocation of customers, or division of sales markets.</a:t>
            </a:r>
          </a:p>
          <a:p>
            <a:pPr lvl="1">
              <a:lnSpc>
                <a:spcPct val="110000"/>
              </a:lnSpc>
              <a:spcBef>
                <a:spcPts val="600"/>
              </a:spcBef>
            </a:pPr>
            <a:r>
              <a:rPr lang="en-US" altLang="en-US"/>
              <a:t>Don’t discuss the status or substance of ongoing or threatened litigation.</a:t>
            </a:r>
          </a:p>
          <a:p>
            <a:pPr lvl="1">
              <a:lnSpc>
                <a:spcPct val="110000"/>
              </a:lnSpc>
              <a:spcBef>
                <a:spcPts val="600"/>
              </a:spcBef>
            </a:pPr>
            <a:r>
              <a:rPr lang="en-US" altLang="en-US"/>
              <a:t>Don’t be silent if inappropriate topics are discussed … do formally object.</a:t>
            </a:r>
          </a:p>
          <a:p>
            <a:pPr lvl="1">
              <a:lnSpc>
                <a:spcPct val="110000"/>
              </a:lnSpc>
              <a:spcBef>
                <a:spcPts val="600"/>
              </a:spcBef>
            </a:pPr>
            <a:endParaRPr lang="en-US" altLang="en-US"/>
          </a:p>
          <a:p>
            <a:pPr>
              <a:lnSpc>
                <a:spcPct val="110000"/>
              </a:lnSpc>
              <a:spcBef>
                <a:spcPts val="600"/>
              </a:spcBef>
            </a:pPr>
            <a:r>
              <a:rPr lang="en-US" altLang="en-US"/>
              <a:t>For more details, see IEEE-SA Standards Board Operations Manual, clause 5.3.10 and Antitrust and Competition Policy: </a:t>
            </a:r>
            <a:br>
              <a:rPr lang="en-US" altLang="en-US"/>
            </a:br>
            <a:r>
              <a:rPr lang="en-US" altLang="en-US"/>
              <a:t>What You Need to Know at </a:t>
            </a:r>
            <a:r>
              <a:rPr lang="en-US" altLang="en-US">
                <a:hlinkClick r:id="rId2"/>
              </a:rPr>
              <a:t>http://standards.ieee.org/develop/policies/antitrust.pdf</a:t>
            </a:r>
            <a:endParaRPr lang="en-US" altLang="en-US"/>
          </a:p>
          <a:p>
            <a:endParaRPr lang="en-US" altLang="en-US"/>
          </a:p>
        </p:txBody>
      </p:sp>
    </p:spTree>
    <p:extLst>
      <p:ext uri="{BB962C8B-B14F-4D97-AF65-F5344CB8AC3E}">
        <p14:creationId xmlns:p14="http://schemas.microsoft.com/office/powerpoint/2010/main" val="1343510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a:t>Patent-related information</a:t>
            </a:r>
            <a:endParaRPr lang="en-US" altLang="en-US"/>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a:t>The patent policy and the procedures used to execute that policy are documented in the:</a:t>
            </a:r>
          </a:p>
          <a:p>
            <a:endParaRPr lang="en-US" altLang="en-US"/>
          </a:p>
          <a:p>
            <a:pPr lvl="1"/>
            <a:r>
              <a:rPr lang="en-US" altLang="en-US"/>
              <a:t>IEEE-SA Standards Board Bylaws </a:t>
            </a:r>
            <a:r>
              <a:rPr lang="en-US" altLang="en-US" sz="2600">
                <a:hlinkClick r:id="rId3"/>
              </a:rPr>
              <a:t>http://standards.ieee.org/develop/policies/bylaws/sect6-7.html#6</a:t>
            </a:r>
            <a:br>
              <a:rPr lang="en-US" altLang="en-US" sz="2600"/>
            </a:br>
            <a:endParaRPr lang="en-US" altLang="en-US" sz="2600"/>
          </a:p>
          <a:p>
            <a:pPr lvl="1"/>
            <a:r>
              <a:rPr lang="en-US" altLang="en-US"/>
              <a:t>IEEE-SA Standards Board Operations Manual </a:t>
            </a:r>
            <a:r>
              <a:rPr lang="en-US" altLang="en-US" sz="2600">
                <a:hlinkClick r:id="rId4"/>
              </a:rPr>
              <a:t>http://standards.ieee.org/develop/policies/opman/sect6.html#6.3</a:t>
            </a:r>
            <a:endParaRPr lang="en-US" altLang="en-US" sz="2600"/>
          </a:p>
          <a:p>
            <a:endParaRPr lang="en-US" altLang="en-US"/>
          </a:p>
          <a:p>
            <a:r>
              <a:rPr lang="en-US" altLang="en-US"/>
              <a:t>Material about the patent policy is available at </a:t>
            </a:r>
            <a:r>
              <a:rPr lang="en-US" altLang="en-US" sz="2600">
                <a:hlinkClick r:id="rId5"/>
              </a:rPr>
              <a:t>http://standards.ieee.org/about/sasb/patcom/materials.html</a:t>
            </a:r>
            <a:br>
              <a:rPr lang="en-US" altLang="en-US"/>
            </a:br>
            <a:endParaRPr lang="en-US" altLang="en-US"/>
          </a:p>
          <a:p>
            <a:r>
              <a:rPr lang="en-US" altLang="en-US" sz="4000"/>
              <a:t>If you have questions, contact the IEEE-SA Standards Board Patent Committee Administrator at </a:t>
            </a:r>
            <a:r>
              <a:rPr lang="en-US" altLang="en-US" sz="4000">
                <a:hlinkClick r:id="rId6"/>
              </a:rPr>
              <a:t>patcom@ieee.org</a:t>
            </a:r>
            <a:endParaRPr lang="en-US" altLang="en-US" sz="400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68786514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a:t>All participation in IEEE 802 Working Group meetings is on an individual basis</a:t>
            </a:r>
          </a:p>
          <a:p>
            <a:pPr lvl="1"/>
            <a:r>
              <a:rPr lang="en-GB"/>
              <a:t>Participants in the IEEE standards development individual process shall act based on their qualifications and experience. (</a:t>
            </a:r>
            <a:r>
              <a:rPr lang="en-GB">
                <a:hlinkClick r:id="rId3"/>
              </a:rPr>
              <a:t>https://standards.ieee.org/develop/policies/bylaws/sb_bylaws.pdf</a:t>
            </a:r>
            <a:r>
              <a:rPr lang="en-GB"/>
              <a:t>  section 5.2.1)</a:t>
            </a:r>
            <a:endParaRPr lang="en-US"/>
          </a:p>
          <a:p>
            <a:pPr lvl="1"/>
            <a:r>
              <a:rPr lang="en-US"/>
              <a:t>IEEE 802 </a:t>
            </a:r>
            <a:r>
              <a:rPr lang="en-GB"/>
              <a:t>Working Group membership is by individual; “Working Group members shall participate in the consensus process in a manner consistent with their professional expert opinion as individuals, and not as organizational representatives”. (</a:t>
            </a:r>
            <a:r>
              <a:rPr lang="en-GB">
                <a:hlinkClick r:id="rId4"/>
              </a:rPr>
              <a:t>http://ieee802.org/PNP/approved/IEEE_802_WG_PandP_v19.pdf</a:t>
            </a:r>
            <a:r>
              <a:rPr lang="en-GB"/>
              <a:t> section 4.2.1)</a:t>
            </a:r>
            <a:endParaRPr lang="en-US"/>
          </a:p>
          <a:p>
            <a:r>
              <a:rPr lang="en-US"/>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t>You shall not direct the actions or votes of any other member of an IEEE 802 Working Group or retaliate against any other member for their actions or votes within IEEE 802 Working Group meetings, see</a:t>
            </a:r>
          </a:p>
          <a:p>
            <a:pPr lvl="1"/>
            <a:r>
              <a:rPr lang="en-US">
                <a:hlinkClick r:id="rId5" invalidUrl="https://standards.ieee.org/develop/policies/bylaws/sb_bylaws.pdf section 5.2.1.3"/>
              </a:rPr>
              <a:t>https://standards.ieee.org/develop/policies/bylaws/sb_bylaws.pdf </a:t>
            </a:r>
            <a:r>
              <a:rPr lang="en-US"/>
              <a:t> section 5.2.1.3 and</a:t>
            </a:r>
          </a:p>
          <a:p>
            <a:pPr lvl="1"/>
            <a:r>
              <a:rPr lang="en-GB">
                <a:hlinkClick r:id="rId4"/>
              </a:rPr>
              <a:t>http://ieee802.org/PNP/approved/IEEE_802_WG_PandP_v19.pdf</a:t>
            </a:r>
            <a:r>
              <a:rPr lang="en-GB"/>
              <a:t>  section 3.4.1, list item x</a:t>
            </a:r>
            <a:endParaRPr lang="en-US"/>
          </a:p>
          <a:p>
            <a:r>
              <a:rPr lang="en-US"/>
              <a:t>By participating in IEEE 802 meetings, you accept these requirements.  If you do not agree to these policies then you shall not participate.</a:t>
            </a:r>
          </a:p>
          <a:p>
            <a:endParaRPr lang="en-US"/>
          </a:p>
        </p:txBody>
      </p:sp>
    </p:spTree>
    <p:extLst>
      <p:ext uri="{BB962C8B-B14F-4D97-AF65-F5344CB8AC3E}">
        <p14:creationId xmlns:p14="http://schemas.microsoft.com/office/powerpoint/2010/main" val="26150864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Business #1</a:t>
            </a:r>
          </a:p>
        </p:txBody>
      </p:sp>
      <p:sp>
        <p:nvSpPr>
          <p:cNvPr id="3" name="Content Placeholder 2"/>
          <p:cNvSpPr>
            <a:spLocks noGrp="1"/>
          </p:cNvSpPr>
          <p:nvPr>
            <p:ph idx="1"/>
          </p:nvPr>
        </p:nvSpPr>
        <p:spPr>
          <a:xfrm>
            <a:off x="457200" y="979170"/>
            <a:ext cx="8229600" cy="2983230"/>
          </a:xfrm>
        </p:spPr>
        <p:txBody>
          <a:bodyPr>
            <a:normAutofit/>
          </a:bodyPr>
          <a:lstStyle/>
          <a:p>
            <a:r>
              <a:rPr lang="en-GB" sz="2400" dirty="0"/>
              <a:t>Call Meeting to Order</a:t>
            </a:r>
          </a:p>
          <a:p>
            <a:pPr lvl="1"/>
            <a:r>
              <a:rPr lang="en-GB" sz="2000" dirty="0"/>
              <a:t>Chair called meeting to order at 09:30 AM ET</a:t>
            </a:r>
          </a:p>
          <a:p>
            <a:r>
              <a:rPr lang="en-GB" sz="2400" dirty="0"/>
              <a:t>Minutes taker:</a:t>
            </a:r>
          </a:p>
          <a:p>
            <a:pPr lvl="1"/>
            <a:r>
              <a:rPr lang="en-GB" sz="2000" dirty="0"/>
              <a:t>Hao is taking notes.</a:t>
            </a:r>
          </a:p>
          <a:p>
            <a:r>
              <a:rPr lang="en-GB" sz="2400" dirty="0"/>
              <a:t>Mandatory slides</a:t>
            </a:r>
          </a:p>
          <a:p>
            <a:pPr lvl="1"/>
            <a:r>
              <a:rPr lang="en-GB" sz="2000" dirty="0"/>
              <a:t>Mandatory slides were presented, no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673261406"/>
              </p:ext>
            </p:extLst>
          </p:nvPr>
        </p:nvGraphicFramePr>
        <p:xfrm>
          <a:off x="914400" y="3810000"/>
          <a:ext cx="7620001" cy="21336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a:solidFill>
                            <a:schemeClr val="tx1"/>
                          </a:solidFill>
                          <a:effectLst/>
                          <a:latin typeface="+mn-lt"/>
                        </a:rPr>
                        <a:t> Wang</a:t>
                      </a:r>
                    </a:p>
                  </a:txBody>
                  <a:tcPr marL="73025" marR="73025" marT="0" marB="0" anchor="ctr"/>
                </a:tc>
                <a:tc>
                  <a:txBody>
                    <a:bodyPr/>
                    <a:lstStyle/>
                    <a:p>
                      <a:pPr algn="just">
                        <a:spcAft>
                          <a:spcPts val="300"/>
                        </a:spcAft>
                      </a:pPr>
                      <a:r>
                        <a:rPr lang="en-US" sz="1400">
                          <a:solidFill>
                            <a:schemeClr val="tx1"/>
                          </a:solidFill>
                          <a:effectLst/>
                          <a:latin typeface="+mn-lt"/>
                        </a:rPr>
                        <a:t>Fujitsu</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2"/>
                  </a:ext>
                </a:extLst>
              </a:tr>
              <a:tr h="292100">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a:solidFill>
                            <a:schemeClr val="tx1"/>
                          </a:solidFill>
                          <a:effectLst/>
                          <a:latin typeface="+mn-lt"/>
                        </a:rPr>
                        <a:t>Walter Pienciak</a:t>
                      </a:r>
                    </a:p>
                  </a:txBody>
                  <a:tcPr marL="73025" marR="73025" marT="0" marB="0" anchor="ctr"/>
                </a:tc>
                <a:tc>
                  <a:txBody>
                    <a:bodyPr/>
                    <a:lstStyle/>
                    <a:p>
                      <a:pPr algn="just">
                        <a:spcAft>
                          <a:spcPts val="300"/>
                        </a:spcAft>
                      </a:pPr>
                      <a:r>
                        <a:rPr lang="en-US" sz="1400" dirty="0">
                          <a:solidFill>
                            <a:schemeClr val="tx1"/>
                          </a:solidFill>
                          <a:effectLst/>
                          <a:latin typeface="+mn-lt"/>
                        </a:rPr>
                        <a:t>IEEE</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dirty="0">
                          <a:solidFill>
                            <a:schemeClr val="tx1"/>
                          </a:solidFill>
                          <a:effectLst/>
                          <a:latin typeface="+mn-lt"/>
                        </a:rPr>
                        <a:t>Antonio de la Oliva</a:t>
                      </a:r>
                    </a:p>
                  </a:txBody>
                  <a:tcPr marL="73025" marR="73025" marT="0" marB="0" anchor="ctr"/>
                </a:tc>
                <a:tc>
                  <a:txBody>
                    <a:bodyPr/>
                    <a:lstStyle/>
                    <a:p>
                      <a:pPr algn="just">
                        <a:spcAft>
                          <a:spcPts val="300"/>
                        </a:spcAft>
                      </a:pPr>
                      <a:r>
                        <a:rPr lang="en-US" sz="1400" dirty="0">
                          <a:solidFill>
                            <a:schemeClr val="tx1"/>
                          </a:solidFill>
                          <a:effectLst/>
                          <a:latin typeface="+mn-lt"/>
                        </a:rPr>
                        <a:t>UCM3</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3858499741"/>
                  </a:ext>
                </a:extLst>
              </a:tr>
              <a:tr h="292100">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3581377084"/>
                  </a:ext>
                </a:extLst>
              </a:tr>
            </a:tbl>
          </a:graphicData>
        </a:graphic>
      </p:graphicFrame>
    </p:spTree>
    <p:extLst>
      <p:ext uri="{BB962C8B-B14F-4D97-AF65-F5344CB8AC3E}">
        <p14:creationId xmlns:p14="http://schemas.microsoft.com/office/powerpoint/2010/main" val="2339049820"/>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2666</TotalTime>
  <Words>1378</Words>
  <Application>Microsoft Office PowerPoint</Application>
  <PresentationFormat>On-screen Show (4:3)</PresentationFormat>
  <Paragraphs>184</Paragraphs>
  <Slides>15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ＭＳ Ｐゴシック</vt:lpstr>
      <vt:lpstr>Arial</vt:lpstr>
      <vt:lpstr>Helvetica</vt:lpstr>
      <vt:lpstr>Times</vt:lpstr>
      <vt:lpstr>Times New Roman</vt:lpstr>
      <vt:lpstr>Template</vt:lpstr>
      <vt:lpstr>IEEE 802.1 OmniRAN TG April 13th , 2018 Conference Call</vt:lpstr>
      <vt:lpstr>Conference Call</vt:lpstr>
      <vt:lpstr>Agenda proposal</vt:lpstr>
      <vt:lpstr>Participants have a duty to inform the IEEE</vt:lpstr>
      <vt:lpstr>Ways to inform IEEE</vt:lpstr>
      <vt:lpstr>Other guidelines for IEEE WG meetings</vt:lpstr>
      <vt:lpstr>Patent-related information</vt:lpstr>
      <vt:lpstr>Participation in IEEE 802 Meetings</vt:lpstr>
      <vt:lpstr>Business #1</vt:lpstr>
      <vt:lpstr>Agenda</vt:lpstr>
      <vt:lpstr>Business #2</vt:lpstr>
      <vt:lpstr>Business #3</vt:lpstr>
      <vt:lpstr>Business #4</vt:lpstr>
      <vt:lpstr>Agenda proposal for May 2018 F2F</vt:lpstr>
      <vt:lpstr>May 2018 Agenda Graphics</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439</cp:revision>
  <cp:lastPrinted>1998-02-10T13:28:06Z</cp:lastPrinted>
  <dcterms:created xsi:type="dcterms:W3CDTF">2011-12-30T17:06:23Z</dcterms:created>
  <dcterms:modified xsi:type="dcterms:W3CDTF">2018-04-30T16:45:16Z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1aa2129-79ec-42c0-bfac-e5b7a0374572_Enabled">
    <vt:lpwstr>True</vt:lpwstr>
  </property>
  <property fmtid="{D5CDD505-2E9C-101B-9397-08002B2CF9AE}" pid="3" name="MSIP_Label_b1aa2129-79ec-42c0-bfac-e5b7a0374572_SiteId">
    <vt:lpwstr>5d471751-9675-428d-917b-70f44f9630b0</vt:lpwstr>
  </property>
  <property fmtid="{D5CDD505-2E9C-101B-9397-08002B2CF9AE}" pid="4" name="MSIP_Label_b1aa2129-79ec-42c0-bfac-e5b7a0374572_Ref">
    <vt:lpwstr>https://api.informationprotection.azure.com/api/5d471751-9675-428d-917b-70f44f9630b0</vt:lpwstr>
  </property>
  <property fmtid="{D5CDD505-2E9C-101B-9397-08002B2CF9AE}" pid="5" name="MSIP_Label_b1aa2129-79ec-42c0-bfac-e5b7a0374572_Owner">
    <vt:lpwstr>maximilian.riegel@nokia.com</vt:lpwstr>
  </property>
  <property fmtid="{D5CDD505-2E9C-101B-9397-08002B2CF9AE}" pid="6" name="MSIP_Label_b1aa2129-79ec-42c0-bfac-e5b7a0374572_SetDate">
    <vt:lpwstr>2018-04-12T22:20:24.4853183+02:00</vt:lpwstr>
  </property>
  <property fmtid="{D5CDD505-2E9C-101B-9397-08002B2CF9AE}" pid="7" name="MSIP_Label_b1aa2129-79ec-42c0-bfac-e5b7a0374572_Name">
    <vt:lpwstr>Public</vt:lpwstr>
  </property>
  <property fmtid="{D5CDD505-2E9C-101B-9397-08002B2CF9AE}" pid="8" name="MSIP_Label_b1aa2129-79ec-42c0-bfac-e5b7a0374572_Application">
    <vt:lpwstr>Microsoft Azure Information Protection</vt:lpwstr>
  </property>
  <property fmtid="{D5CDD505-2E9C-101B-9397-08002B2CF9AE}" pid="9" name="MSIP_Label_b1aa2129-79ec-42c0-bfac-e5b7a0374572_Extended_MSFT_Method">
    <vt:lpwstr>Manual</vt:lpwstr>
  </property>
  <property fmtid="{D5CDD505-2E9C-101B-9397-08002B2CF9AE}" pid="10" name="Sensitivity">
    <vt:lpwstr>Public</vt:lpwstr>
  </property>
</Properties>
</file>