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60" r:id="rId4"/>
    <p:sldId id="357" r:id="rId5"/>
    <p:sldId id="358" r:id="rId6"/>
    <p:sldId id="346" r:id="rId7"/>
    <p:sldId id="347" r:id="rId8"/>
    <p:sldId id="348" r:id="rId9"/>
    <p:sldId id="349" r:id="rId10"/>
    <p:sldId id="320" r:id="rId11"/>
    <p:sldId id="331" r:id="rId12"/>
    <p:sldId id="359" r:id="rId13"/>
    <p:sldId id="309" r:id="rId14"/>
    <p:sldId id="332"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12" autoAdjust="0"/>
    <p:restoredTop sz="96104" autoAdjust="0"/>
  </p:normalViewPr>
  <p:slideViewPr>
    <p:cSldViewPr>
      <p:cViewPr varScale="1">
        <p:scale>
          <a:sx n="110" d="100"/>
          <a:sy n="110" d="100"/>
        </p:scale>
        <p:origin x="2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3</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174062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9</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omniran-18-0042-00-00TG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8/omniran-18-0036-00-00TG-mar-28th-1cq-confcall-minute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omniran/dcn/18/omniran-18-0041-00-00TG-apr-13th-confcall-minut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okiameetings.webex.com/nokiameetings/j.php?MTID=mfecb09822e5bee107eb9ed64b1a3272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641223012&amp;tollFree=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May 2018 F2F Meeting</a:t>
            </a:r>
            <a:br>
              <a:rPr lang="en-US" dirty="0"/>
            </a:br>
            <a:r>
              <a:rPr lang="en-US" dirty="0"/>
              <a:t>Pittsburgh, PA</a:t>
            </a:r>
          </a:p>
        </p:txBody>
      </p:sp>
      <p:sp>
        <p:nvSpPr>
          <p:cNvPr id="3" name="Subtitle 2"/>
          <p:cNvSpPr>
            <a:spLocks noGrp="1"/>
          </p:cNvSpPr>
          <p:nvPr>
            <p:ph type="subTitle" idx="1"/>
          </p:nvPr>
        </p:nvSpPr>
        <p:spPr/>
        <p:txBody>
          <a:bodyPr/>
          <a:lstStyle/>
          <a:p>
            <a:r>
              <a:rPr lang="en-US" dirty="0"/>
              <a:t>2018-05-14</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55608925"/>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Glenn Parsons</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Walter </a:t>
                      </a:r>
                      <a:r>
                        <a:rPr lang="en-US" sz="1400" dirty="0" err="1">
                          <a:solidFill>
                            <a:schemeClr val="tx2">
                              <a:lumMod val="20000"/>
                              <a:lumOff val="80000"/>
                            </a:schemeClr>
                          </a:solidFill>
                          <a:effectLst/>
                          <a:latin typeface="+mn-lt"/>
                        </a:rPr>
                        <a:t>Pienciak</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tx2">
                              <a:lumMod val="20000"/>
                              <a:lumOff val="80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Fumiko </a:t>
                      </a:r>
                      <a:r>
                        <a:rPr lang="en-US" sz="1400" dirty="0" err="1">
                          <a:solidFill>
                            <a:schemeClr val="tx2">
                              <a:lumMod val="20000"/>
                              <a:lumOff val="80000"/>
                            </a:schemeClr>
                          </a:solidFill>
                          <a:effectLst/>
                          <a:latin typeface="+mn-lt"/>
                        </a:rPr>
                        <a:t>Ohori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Akio Hasegawa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err="1">
                          <a:solidFill>
                            <a:schemeClr val="tx2">
                              <a:lumMod val="20000"/>
                              <a:lumOff val="80000"/>
                            </a:schemeClr>
                          </a:solidFill>
                          <a:latin typeface="+mn-lt"/>
                        </a:rPr>
                        <a:t>Ryoko</a:t>
                      </a:r>
                      <a:r>
                        <a:rPr lang="en-US" sz="1400" dirty="0">
                          <a:solidFill>
                            <a:schemeClr val="tx2">
                              <a:lumMod val="20000"/>
                              <a:lumOff val="80000"/>
                            </a:schemeClr>
                          </a:solidFill>
                          <a:latin typeface="+mn-lt"/>
                        </a:rPr>
                        <a:t> Matsuo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Toshiba</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Harry </a:t>
                      </a:r>
                      <a:r>
                        <a:rPr lang="en-US" sz="1400" dirty="0" err="1">
                          <a:solidFill>
                            <a:schemeClr val="tx2">
                              <a:lumMod val="20000"/>
                              <a:lumOff val="80000"/>
                            </a:schemeClr>
                          </a:solidFill>
                          <a:latin typeface="+mn-lt"/>
                        </a:rPr>
                        <a:t>Bims</a:t>
                      </a:r>
                      <a:endParaRPr lang="en-US" sz="1400" dirty="0">
                        <a:solidFill>
                          <a:schemeClr val="tx2">
                            <a:lumMod val="20000"/>
                            <a:lumOff val="80000"/>
                          </a:schemeClr>
                        </a:solidFill>
                        <a:latin typeface="+mn-lt"/>
                      </a:endParaRPr>
                    </a:p>
                  </a:txBody>
                  <a:tcPr anchor="ctr"/>
                </a:tc>
                <a:tc>
                  <a:txBody>
                    <a:bodyPr/>
                    <a:lstStyle/>
                    <a:p>
                      <a:r>
                        <a:rPr lang="en-US" sz="1400" dirty="0" err="1">
                          <a:solidFill>
                            <a:schemeClr val="tx2">
                              <a:lumMod val="20000"/>
                              <a:lumOff val="80000"/>
                            </a:schemeClr>
                          </a:solidFill>
                          <a:latin typeface="+mn-lt"/>
                        </a:rPr>
                        <a:t>Bims</a:t>
                      </a:r>
                      <a:r>
                        <a:rPr lang="en-US" sz="1400" dirty="0">
                          <a:solidFill>
                            <a:schemeClr val="tx2">
                              <a:lumMod val="20000"/>
                              <a:lumOff val="80000"/>
                            </a:schemeClr>
                          </a:solidFill>
                          <a:latin typeface="+mn-lt"/>
                        </a:rPr>
                        <a:t> Labs. Inc.</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a:t>
                      </a:r>
                      <a:r>
                        <a:rPr lang="en-US" sz="1400" dirty="0" err="1">
                          <a:solidFill>
                            <a:schemeClr val="tx2">
                              <a:lumMod val="20000"/>
                              <a:lumOff val="80000"/>
                            </a:schemeClr>
                          </a:solidFill>
                          <a:latin typeface="+mn-lt"/>
                        </a:rPr>
                        <a:t>Bottorf</a:t>
                      </a:r>
                      <a:endParaRPr lang="en-US" sz="1400" dirty="0">
                        <a:solidFill>
                          <a:schemeClr val="tx2">
                            <a:lumMod val="20000"/>
                            <a:lumOff val="80000"/>
                          </a:schemeClr>
                        </a:solidFill>
                        <a:latin typeface="+mn-lt"/>
                      </a:endParaRPr>
                    </a:p>
                  </a:txBody>
                  <a:tcPr anchor="ctr"/>
                </a:tc>
                <a:tc>
                  <a:txBody>
                    <a:bodyPr/>
                    <a:lstStyle/>
                    <a:p>
                      <a:r>
                        <a:rPr lang="en-US" sz="1400" dirty="0">
                          <a:solidFill>
                            <a:schemeClr val="tx2">
                              <a:lumMod val="20000"/>
                              <a:lumOff val="80000"/>
                            </a:schemeClr>
                          </a:solidFill>
                          <a:latin typeface="+mn-lt"/>
                        </a:rPr>
                        <a:t>Aruba HP</a:t>
                      </a: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err="1">
                          <a:solidFill>
                            <a:schemeClr val="tx2">
                              <a:lumMod val="20000"/>
                              <a:lumOff val="80000"/>
                            </a:schemeClr>
                          </a:solidFill>
                          <a:effectLst/>
                          <a:latin typeface="+mn-lt"/>
                        </a:rPr>
                        <a:t>Radhakrishna</a:t>
                      </a:r>
                      <a:r>
                        <a:rPr lang="en-US" sz="1400" dirty="0">
                          <a:solidFill>
                            <a:schemeClr val="tx2">
                              <a:lumMod val="20000"/>
                              <a:lumOff val="80000"/>
                            </a:schemeClr>
                          </a:solidFill>
                          <a:effectLst/>
                          <a:latin typeface="+mn-lt"/>
                        </a:rPr>
                        <a:t> </a:t>
                      </a:r>
                      <a:r>
                        <a:rPr lang="en-US" sz="1400" dirty="0" err="1">
                          <a:solidFill>
                            <a:schemeClr val="tx2">
                              <a:lumMod val="20000"/>
                              <a:lumOff val="80000"/>
                            </a:schemeClr>
                          </a:solidFill>
                          <a:effectLst/>
                          <a:latin typeface="+mn-lt"/>
                        </a:rPr>
                        <a:t>Canchi</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Koyocera</a:t>
                      </a: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Larry McMillan</a:t>
                      </a:r>
                    </a:p>
                  </a:txBody>
                  <a:tcPr anchor="ctr"/>
                </a:tc>
                <a:tc>
                  <a:txBody>
                    <a:bodyPr/>
                    <a:lstStyle/>
                    <a:p>
                      <a:r>
                        <a:rPr lang="en-US" sz="1400" dirty="0">
                          <a:solidFill>
                            <a:schemeClr val="tx2">
                              <a:lumMod val="20000"/>
                              <a:lumOff val="80000"/>
                            </a:schemeClr>
                          </a:solidFill>
                          <a:latin typeface="+mn-lt"/>
                        </a:rPr>
                        <a:t>Western Digital</a:t>
                      </a: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2">
                              <a:lumMod val="20000"/>
                              <a:lumOff val="80000"/>
                            </a:schemeClr>
                          </a:solidFill>
                          <a:effectLst/>
                          <a:latin typeface="+mn-lt"/>
                        </a:rPr>
                        <a:t>Yonggang Fang</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anchor="ctr"/>
                </a:tc>
                <a:tc>
                  <a:txBody>
                    <a:bodyPr/>
                    <a:lstStyle/>
                    <a:p>
                      <a:r>
                        <a:rPr lang="en-US" sz="1400" dirty="0">
                          <a:solidFill>
                            <a:schemeClr val="tx2">
                              <a:lumMod val="20000"/>
                              <a:lumOff val="80000"/>
                            </a:schemeClr>
                          </a:solidFill>
                          <a:latin typeface="+mn-lt"/>
                        </a:rPr>
                        <a:t>Huawei</a:t>
                      </a: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83342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09:00 – 12:30</a:t>
            </a:r>
          </a:p>
          <a:p>
            <a:pPr lvl="1"/>
            <a:r>
              <a:rPr lang="en-US" dirty="0"/>
              <a:t>P802.1CQ contributions</a:t>
            </a:r>
          </a:p>
          <a:p>
            <a:r>
              <a:rPr lang="en-US" dirty="0"/>
              <a:t>Mon, 14:00 – 17:30</a:t>
            </a:r>
          </a:p>
          <a:p>
            <a:pPr lvl="1"/>
            <a:r>
              <a:rPr lang="en-US" dirty="0"/>
              <a:t>Review of minutes</a:t>
            </a:r>
          </a:p>
          <a:p>
            <a:pPr lvl="1"/>
            <a:r>
              <a:rPr lang="en-US" dirty="0"/>
              <a:t>Reports</a:t>
            </a:r>
          </a:p>
          <a:p>
            <a:pPr lvl="1"/>
            <a:r>
              <a:rPr lang="en-US" dirty="0" err="1"/>
              <a:t>Nendica</a:t>
            </a:r>
            <a:r>
              <a:rPr lang="en-US" dirty="0"/>
              <a:t> related contributions review</a:t>
            </a:r>
          </a:p>
          <a:p>
            <a:pPr lvl="1"/>
            <a:r>
              <a:rPr lang="en-US" dirty="0"/>
              <a:t>Result of P802.1CF WG ballot</a:t>
            </a:r>
          </a:p>
          <a:p>
            <a:pPr lvl="1"/>
            <a:r>
              <a:rPr lang="en-US" dirty="0"/>
              <a:t>Comment resolution on P802.1CF-D2.0 </a:t>
            </a:r>
          </a:p>
          <a:p>
            <a:r>
              <a:rPr lang="en-US" dirty="0"/>
              <a:t>Tue, 10:00 – 17:30</a:t>
            </a:r>
          </a:p>
          <a:p>
            <a:pPr lvl="1"/>
            <a:r>
              <a:rPr lang="en-US" dirty="0"/>
              <a:t>Comment resolution on P802.1CF-D2.0 </a:t>
            </a:r>
          </a:p>
          <a:p>
            <a:r>
              <a:rPr lang="en-US" dirty="0"/>
              <a:t>Wed, 09:00 – 15:30</a:t>
            </a:r>
          </a:p>
          <a:p>
            <a:pPr lvl="1"/>
            <a:r>
              <a:rPr lang="en-US" dirty="0"/>
              <a:t>Comment resolution on P802.1CF-D2.0</a:t>
            </a:r>
          </a:p>
          <a:p>
            <a:pPr lvl="1"/>
            <a:r>
              <a:rPr lang="en-US" dirty="0"/>
              <a:t>Plan for 802.1CF-D2.1 draft</a:t>
            </a:r>
          </a:p>
          <a:p>
            <a:pPr lvl="1"/>
            <a:r>
              <a:rPr lang="en-US" dirty="0"/>
              <a:t>Conference calls until July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Agenda approval</a:t>
            </a:r>
          </a:p>
          <a:p>
            <a:pPr lvl="1"/>
            <a:r>
              <a:rPr lang="en-US" dirty="0"/>
              <a:t>..</a:t>
            </a:r>
          </a:p>
          <a:p>
            <a:r>
              <a:rPr lang="en-US" dirty="0"/>
              <a:t>P802.1CQ contributions</a:t>
            </a:r>
          </a:p>
          <a:p>
            <a:pPr lvl="1"/>
            <a:r>
              <a:rPr lang="en-US" dirty="0">
                <a:hlinkClick r:id="rId2"/>
              </a:rPr>
              <a:t>https://mentor.ieee.org/omniran/dcn/18/omniran-18-0036-00-00TG-mar-28th-1cq-confcall-minutes.docx</a:t>
            </a:r>
            <a:endParaRPr lang="en-US" dirty="0"/>
          </a:p>
          <a:p>
            <a:pPr lvl="1"/>
            <a:r>
              <a:rPr lang="en-US" dirty="0"/>
              <a:t>..</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normAutofit fontScale="70000" lnSpcReduction="20000"/>
          </a:bodyPr>
          <a:lstStyle/>
          <a:p>
            <a:r>
              <a:rPr lang="en-US" dirty="0"/>
              <a:t>Review of minutes</a:t>
            </a:r>
          </a:p>
          <a:p>
            <a:pPr lvl="1"/>
            <a:r>
              <a:rPr lang="en-US" dirty="0">
                <a:hlinkClick r:id="rId2"/>
              </a:rPr>
              <a:t>https://mentor.ieee.org/omniran/dcn/18/omniran-18-0028-00-00TG-mar-2018-f2f-meeting-minutes.docx</a:t>
            </a:r>
          </a:p>
          <a:p>
            <a:pPr lvl="1"/>
            <a:r>
              <a:rPr lang="en-US" dirty="0">
                <a:hlinkClick r:id="rId2"/>
              </a:rPr>
              <a:t>https://mentor.ieee.org/omniran/dcn/18/omniran-18-0032-00-00TG-mar-20th-confcall-minutes.docx</a:t>
            </a:r>
          </a:p>
          <a:p>
            <a:pPr lvl="1"/>
            <a:r>
              <a:rPr lang="en-US" dirty="0">
                <a:hlinkClick r:id="rId2"/>
              </a:rPr>
              <a:t>https://mentor.ieee.org/omniran/dcn/18/omniran-18-0039-00-00TG-apr-3rd-confcall-minutes.docx</a:t>
            </a:r>
          </a:p>
          <a:p>
            <a:pPr lvl="1"/>
            <a:r>
              <a:rPr lang="en-US" dirty="0">
                <a:hlinkClick r:id="rId2"/>
              </a:rPr>
              <a:t>https://mentor.ieee.org/omniran/dcn/18/omniran-18-0041-00-00TG-apr-13th-confcall-minutes.docx</a:t>
            </a:r>
            <a:endParaRPr lang="en-US" dirty="0"/>
          </a:p>
          <a:p>
            <a:pPr lvl="1"/>
            <a:r>
              <a:rPr lang="en-US" dirty="0"/>
              <a:t>..</a:t>
            </a:r>
          </a:p>
          <a:p>
            <a:r>
              <a:rPr lang="en-US" dirty="0"/>
              <a:t>Reports</a:t>
            </a:r>
          </a:p>
          <a:p>
            <a:pPr lvl="1"/>
            <a:r>
              <a:rPr lang="en-US" dirty="0"/>
              <a:t>..</a:t>
            </a:r>
          </a:p>
          <a:p>
            <a:r>
              <a:rPr lang="en-US" dirty="0" err="1"/>
              <a:t>Nendica</a:t>
            </a:r>
            <a:r>
              <a:rPr lang="en-US" dirty="0"/>
              <a:t> related contributions review</a:t>
            </a:r>
          </a:p>
          <a:p>
            <a:pPr lvl="1"/>
            <a:r>
              <a:rPr lang="en-US" dirty="0"/>
              <a:t>..</a:t>
            </a:r>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Result of P802.1CF WG ballot</a:t>
            </a:r>
          </a:p>
          <a:p>
            <a:pPr lvl="1"/>
            <a:r>
              <a:rPr lang="en-US" dirty="0"/>
              <a:t>..</a:t>
            </a:r>
          </a:p>
          <a:p>
            <a:r>
              <a:rPr lang="en-US" dirty="0"/>
              <a:t>Comment resolution on P802.1CF-D2.0</a:t>
            </a:r>
          </a:p>
          <a:p>
            <a:pPr lvl="1"/>
            <a:r>
              <a:rPr lang="en-US" dirty="0"/>
              <a:t>.. </a:t>
            </a:r>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endParaRPr lang="en-US" dirty="0"/>
          </a:p>
          <a:p>
            <a:r>
              <a:rPr lang="en-US" dirty="0"/>
              <a:t>Comment resolution on P802.1CF-D2.0</a:t>
            </a:r>
          </a:p>
          <a:p>
            <a:pPr lvl="1"/>
            <a:r>
              <a:rPr lang="en-US" dirty="0"/>
              <a:t>..</a:t>
            </a:r>
          </a:p>
          <a:p>
            <a:r>
              <a:rPr lang="en-US" dirty="0"/>
              <a:t>Plan for 802.1CF-D2.1 draft</a:t>
            </a:r>
          </a:p>
          <a:p>
            <a:pPr lvl="1"/>
            <a:r>
              <a:rPr lang="en-US" dirty="0"/>
              <a:t>..</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July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2018 F2F Meeting</a:t>
            </a:r>
          </a:p>
        </p:txBody>
      </p:sp>
      <p:sp>
        <p:nvSpPr>
          <p:cNvPr id="3" name="Content Placeholder 2"/>
          <p:cNvSpPr>
            <a:spLocks noGrp="1"/>
          </p:cNvSpPr>
          <p:nvPr>
            <p:ph idx="1"/>
          </p:nvPr>
        </p:nvSpPr>
        <p:spPr>
          <a:xfrm>
            <a:off x="457200" y="1600200"/>
            <a:ext cx="8229600" cy="4648200"/>
          </a:xfrm>
        </p:spPr>
        <p:txBody>
          <a:bodyPr>
            <a:normAutofit fontScale="77500" lnSpcReduction="20000"/>
          </a:bodyPr>
          <a:lstStyle/>
          <a:p>
            <a:r>
              <a:rPr lang="en-US" dirty="0"/>
              <a:t>Venue:</a:t>
            </a:r>
          </a:p>
          <a:p>
            <a:pPr lvl="1"/>
            <a:r>
              <a:rPr lang="en-US" dirty="0"/>
              <a:t>Omni William Penn Hotel</a:t>
            </a:r>
          </a:p>
          <a:p>
            <a:pPr lvl="2"/>
            <a:r>
              <a:rPr lang="en-US" dirty="0"/>
              <a:t>530 William Penn Place</a:t>
            </a:r>
          </a:p>
          <a:p>
            <a:pPr lvl="2"/>
            <a:r>
              <a:rPr lang="en-US" dirty="0"/>
              <a:t>Pittsburgh, PA 15219</a:t>
            </a:r>
          </a:p>
          <a:p>
            <a:pPr lvl="1"/>
            <a:endParaRPr lang="en-US" dirty="0"/>
          </a:p>
          <a:p>
            <a:r>
              <a:rPr lang="en-US" dirty="0" err="1"/>
              <a:t>OmniRAN</a:t>
            </a:r>
            <a:r>
              <a:rPr lang="en-US" dirty="0"/>
              <a:t> TG sessions:</a:t>
            </a:r>
          </a:p>
          <a:p>
            <a:pPr lvl="1"/>
            <a:r>
              <a:rPr lang="en-US" dirty="0"/>
              <a:t>Mon, 	May 21</a:t>
            </a:r>
            <a:r>
              <a:rPr lang="en-US" baseline="30000" dirty="0"/>
              <a:t>st</a:t>
            </a:r>
            <a:r>
              <a:rPr lang="en-US" dirty="0"/>
              <a:t>,	09:00-17:30</a:t>
            </a:r>
          </a:p>
          <a:p>
            <a:pPr lvl="2"/>
            <a:r>
              <a:rPr lang="en-US" dirty="0"/>
              <a:t>Meeting room: Greene/Franklin, 17</a:t>
            </a:r>
            <a:r>
              <a:rPr lang="en-US" baseline="30000" dirty="0"/>
              <a:t>th</a:t>
            </a:r>
            <a:r>
              <a:rPr lang="en-US" dirty="0"/>
              <a:t> floor </a:t>
            </a:r>
          </a:p>
          <a:p>
            <a:pPr lvl="1"/>
            <a:r>
              <a:rPr lang="en-US" dirty="0"/>
              <a:t>Tue, 	May 22</a:t>
            </a:r>
            <a:r>
              <a:rPr lang="en-US" baseline="30000" dirty="0"/>
              <a:t>nd</a:t>
            </a:r>
            <a:r>
              <a:rPr lang="en-US" dirty="0"/>
              <a:t>, 	10:00-17:30</a:t>
            </a:r>
          </a:p>
          <a:p>
            <a:pPr lvl="2"/>
            <a:r>
              <a:rPr lang="en-US" dirty="0"/>
              <a:t>Meeting room: Greene/Franklin, 17</a:t>
            </a:r>
            <a:r>
              <a:rPr lang="en-US" baseline="30000" dirty="0"/>
              <a:t>th</a:t>
            </a:r>
            <a:r>
              <a:rPr lang="en-US" dirty="0"/>
              <a:t> floor</a:t>
            </a:r>
          </a:p>
          <a:p>
            <a:pPr lvl="1"/>
            <a:r>
              <a:rPr lang="en-US" dirty="0"/>
              <a:t>Wed,	May 23</a:t>
            </a:r>
            <a:r>
              <a:rPr lang="en-US" baseline="30000" dirty="0"/>
              <a:t>rd</a:t>
            </a:r>
            <a:r>
              <a:rPr lang="en-US" dirty="0"/>
              <a:t>,	09:00-15:30</a:t>
            </a:r>
          </a:p>
          <a:p>
            <a:pPr lvl="2"/>
            <a:r>
              <a:rPr lang="en-US" dirty="0"/>
              <a:t>Meeting room: Greene/Franklin, 17</a:t>
            </a:r>
            <a:r>
              <a:rPr lang="en-US" baseline="30000" dirty="0"/>
              <a:t>th</a:t>
            </a:r>
            <a:r>
              <a:rPr lang="en-US" dirty="0"/>
              <a:t> floor</a:t>
            </a:r>
          </a:p>
          <a:p>
            <a:pPr lvl="2"/>
            <a:endParaRPr lang="en-US" dirty="0"/>
          </a:p>
          <a:p>
            <a:pPr lvl="1"/>
            <a:r>
              <a:rPr lang="en-US" dirty="0"/>
              <a:t>No OmniRAN sessions on Thu, May 24</a:t>
            </a:r>
            <a:r>
              <a:rPr lang="en-US" baseline="30000" dirty="0"/>
              <a:t>th</a:t>
            </a:r>
            <a:r>
              <a:rPr lang="en-US" dirty="0"/>
              <a:t> and Fri, May 25</a:t>
            </a:r>
            <a:r>
              <a:rPr lang="en-US" baseline="30000" dirty="0"/>
              <a:t>th</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P802.1CQ </a:t>
            </a:r>
            <a:r>
              <a:rPr lang="en-GB" dirty="0" err="1"/>
              <a:t>WebEX</a:t>
            </a:r>
            <a:r>
              <a:rPr lang="en-GB" dirty="0"/>
              <a:t> session details</a:t>
            </a:r>
          </a:p>
        </p:txBody>
      </p:sp>
      <p:sp>
        <p:nvSpPr>
          <p:cNvPr id="3078" name="Rectangle 3"/>
          <p:cNvSpPr>
            <a:spLocks noGrp="1" noChangeArrowheads="1"/>
          </p:cNvSpPr>
          <p:nvPr>
            <p:ph type="body" idx="1"/>
          </p:nvPr>
        </p:nvSpPr>
        <p:spPr/>
        <p:txBody>
          <a:bodyPr>
            <a:normAutofit fontScale="62500" lnSpcReduction="20000"/>
          </a:bodyPr>
          <a:lstStyle/>
          <a:p>
            <a:r>
              <a:rPr lang="en-GB" dirty="0"/>
              <a:t>Monday, May 21</a:t>
            </a:r>
            <a:r>
              <a:rPr lang="en-GB" baseline="30000" dirty="0"/>
              <a:t>st</a:t>
            </a:r>
            <a:r>
              <a:rPr lang="en-GB" dirty="0"/>
              <a:t>, </a:t>
            </a:r>
            <a:r>
              <a:rPr lang="en-US" dirty="0"/>
              <a:t> 09:00-12:30am ET</a:t>
            </a:r>
          </a:p>
          <a:p>
            <a:endParaRPr lang="en-US" dirty="0"/>
          </a:p>
          <a:p>
            <a:r>
              <a:rPr lang="en-US" dirty="0"/>
              <a:t>Join WebEx meeting</a:t>
            </a:r>
          </a:p>
          <a:p>
            <a:pPr lvl="1"/>
            <a:r>
              <a:rPr lang="en-US" dirty="0">
                <a:hlinkClick r:id="rId3"/>
              </a:rPr>
              <a:t>https://nokiameetings.webex.com/nokiameetings/j.php?MTID=mfecb09822e5bee107eb9ed64b1a3272b</a:t>
            </a:r>
            <a:endParaRPr lang="en-US" dirty="0"/>
          </a:p>
          <a:p>
            <a:pPr lvl="1"/>
            <a:r>
              <a:rPr lang="en-US" dirty="0"/>
              <a:t>Meeting number: 959 656 815</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959 656 815</a:t>
            </a:r>
          </a:p>
          <a:p>
            <a:pPr lvl="1"/>
            <a:r>
              <a:rPr lang="en-US" dirty="0"/>
              <a:t>Global call-in numbers</a:t>
            </a:r>
          </a:p>
          <a:p>
            <a:pPr lvl="2"/>
            <a:r>
              <a:rPr lang="en-US" dirty="0">
                <a:hlinkClick r:id="rId4"/>
              </a:rPr>
              <a:t>https://nokiameetings.webex.com/nokiameetings/globalcallin.php?serviceType=MC&amp;ED=641223012&amp;tollFree=0</a:t>
            </a:r>
            <a:endParaRPr lang="en-US" dirty="0"/>
          </a:p>
        </p:txBody>
      </p:sp>
    </p:spTree>
    <p:extLst>
      <p:ext uri="{BB962C8B-B14F-4D97-AF65-F5344CB8AC3E}">
        <p14:creationId xmlns:p14="http://schemas.microsoft.com/office/powerpoint/2010/main" val="380528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419923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332939847"/>
              </p:ext>
            </p:extLst>
          </p:nvPr>
        </p:nvGraphicFramePr>
        <p:xfrm>
          <a:off x="457200" y="977900"/>
          <a:ext cx="8305800" cy="5705899"/>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182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5/21</a:t>
                      </a:r>
                    </a:p>
                  </a:txBody>
                  <a:tcPr marL="0" marR="0" marT="0" marB="0">
                    <a:solidFill>
                      <a:schemeClr val="bg1"/>
                    </a:solidFill>
                  </a:tcPr>
                </a:tc>
                <a:tc>
                  <a:txBody>
                    <a:bodyPr/>
                    <a:lstStyle/>
                    <a:p>
                      <a:pPr algn="ctr"/>
                      <a:r>
                        <a:rPr lang="en-US" sz="1800" dirty="0">
                          <a:solidFill>
                            <a:schemeClr val="tx2"/>
                          </a:solidFill>
                        </a:rPr>
                        <a:t>Tue 5/22</a:t>
                      </a:r>
                    </a:p>
                  </a:txBody>
                  <a:tcPr marL="0" marR="0" marT="0" marB="0">
                    <a:solidFill>
                      <a:schemeClr val="bg1"/>
                    </a:solidFill>
                  </a:tcPr>
                </a:tc>
                <a:tc>
                  <a:txBody>
                    <a:bodyPr/>
                    <a:lstStyle/>
                    <a:p>
                      <a:pPr algn="ctr"/>
                      <a:r>
                        <a:rPr lang="en-US" sz="1800" dirty="0">
                          <a:solidFill>
                            <a:schemeClr val="tx2"/>
                          </a:solidFill>
                        </a:rPr>
                        <a:t>Wed 5/23</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/24</a:t>
                      </a:r>
                    </a:p>
                  </a:txBody>
                  <a:tcPr marL="0" marR="0" marT="0" marB="0">
                    <a:solidFill>
                      <a:schemeClr val="bg1"/>
                    </a:solidFill>
                  </a:tcPr>
                </a:tc>
                <a:tc>
                  <a:txBody>
                    <a:bodyPr/>
                    <a:lstStyle/>
                    <a:p>
                      <a:pPr algn="ctr"/>
                      <a:r>
                        <a:rPr lang="en-US" sz="1800" dirty="0">
                          <a:solidFill>
                            <a:schemeClr val="tx2"/>
                          </a:solidFill>
                        </a:rPr>
                        <a:t>Fri 5/25</a:t>
                      </a:r>
                    </a:p>
                  </a:txBody>
                  <a:tcPr marL="0" marR="0" marT="0" marB="0">
                    <a:solidFill>
                      <a:schemeClr val="bg1"/>
                    </a:solidFill>
                  </a:tcPr>
                </a:tc>
                <a:extLst>
                  <a:ext uri="{0D108BD9-81ED-4DB2-BD59-A6C34878D82A}">
                    <a16:rowId xmlns:a16="http://schemas.microsoft.com/office/drawing/2014/main" val="10000"/>
                  </a:ext>
                </a:extLst>
              </a:tr>
              <a:tr h="365617">
                <a:tc>
                  <a:txBody>
                    <a:bodyPr/>
                    <a:lstStyle/>
                    <a:p>
                      <a:pPr algn="r"/>
                      <a:r>
                        <a:rPr lang="en-US" sz="1400" dirty="0"/>
                        <a:t>08:00</a:t>
                      </a:r>
                    </a:p>
                  </a:txBody>
                  <a:tcPr marL="0" marR="0" marT="0" marB="0">
                    <a:solidFill>
                      <a:schemeClr val="accent1">
                        <a:lumMod val="40000"/>
                        <a:lumOff val="60000"/>
                      </a:schemeClr>
                    </a:solidFill>
                  </a:tcPr>
                </a:tc>
                <a:tc>
                  <a:txBody>
                    <a:bodyPr/>
                    <a:lstStyle/>
                    <a:p>
                      <a:endParaRPr lang="en-US" sz="1400" dirty="0"/>
                    </a:p>
                  </a:txBody>
                  <a:tcPr marL="36000" marR="36000" marT="36000" marB="36000">
                    <a:solidFill>
                      <a:schemeClr val="bg1"/>
                    </a:solidFill>
                  </a:tcPr>
                </a:tc>
                <a:tc rowSpan="2">
                  <a:txBody>
                    <a:bodyPr/>
                    <a:lstStyle/>
                    <a:p>
                      <a:r>
                        <a:rPr lang="en-US" sz="1400" b="1" dirty="0"/>
                        <a:t>802.1 Maintenance</a:t>
                      </a:r>
                    </a:p>
                  </a:txBody>
                  <a:tcPr marL="36000" marR="36000" marT="36000" marB="36000">
                    <a:solidFill>
                      <a:schemeClr val="accent1">
                        <a:lumMod val="40000"/>
                        <a:lumOff val="60000"/>
                      </a:schemeClr>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a:txBody>
                    <a:bodyPr/>
                    <a:lstStyle/>
                    <a:p>
                      <a:endParaRPr lang="en-US" sz="1400" dirty="0"/>
                    </a:p>
                  </a:txBody>
                  <a:tcPr marL="36000" marR="36000" marT="36000" marB="36000">
                    <a:no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2010230526"/>
                  </a:ext>
                </a:extLst>
              </a:tr>
              <a:tr h="491010">
                <a:tc rowSpan="2">
                  <a:txBody>
                    <a:bodyPr/>
                    <a:lstStyle/>
                    <a:p>
                      <a:pPr algn="r"/>
                      <a:r>
                        <a:rPr lang="en-US" sz="1400" dirty="0"/>
                        <a:t>09:00</a:t>
                      </a:r>
                    </a:p>
                    <a:p>
                      <a:pPr algn="r"/>
                      <a:endParaRPr lang="en-US" sz="1400" dirty="0"/>
                    </a:p>
                    <a:p>
                      <a:pPr algn="r"/>
                      <a:r>
                        <a:rPr lang="en-US" sz="1400" dirty="0"/>
                        <a:t>10:00</a:t>
                      </a:r>
                    </a:p>
                    <a:p>
                      <a:pPr algn="r"/>
                      <a:r>
                        <a:rPr lang="en-US" sz="1400" dirty="0"/>
                        <a:t>10:30</a:t>
                      </a:r>
                    </a:p>
                  </a:txBody>
                  <a:tcPr marL="0" marR="0" marT="0" marB="0">
                    <a:solidFill>
                      <a:schemeClr val="accent1">
                        <a:lumMod val="40000"/>
                        <a:lumOff val="6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Opening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noProof="0" dirty="0"/>
                        <a:t>802.1CQ</a:t>
                      </a:r>
                    </a:p>
                  </a:txBody>
                  <a:tcPr marL="36000" marR="36000" marT="36000" marB="36000">
                    <a:solidFill>
                      <a:schemeClr val="tx2">
                        <a:lumMod val="60000"/>
                        <a:lumOff val="40000"/>
                      </a:schemeClr>
                    </a:solidFill>
                  </a:tcPr>
                </a:tc>
                <a:tc vMerge="1">
                  <a:txBody>
                    <a:bodyPr/>
                    <a:lstStyle/>
                    <a:p>
                      <a:endParaRPr lang="en-US" sz="14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r>
                        <a:rPr lang="en-US" sz="1400" b="1" dirty="0"/>
                        <a:t>802.1CF</a:t>
                      </a:r>
                    </a:p>
                  </a:txBody>
                  <a:tcPr marL="36000" marR="36000" marT="36000" marB="36000">
                    <a:solidFill>
                      <a:schemeClr val="tx2">
                        <a:lumMod val="60000"/>
                        <a:lumOff val="40000"/>
                      </a:schemeClr>
                    </a:solidFill>
                  </a:tcPr>
                </a:tc>
                <a:tc rowSpan="2">
                  <a:txBody>
                    <a:bodyPr/>
                    <a:lstStyle/>
                    <a:p>
                      <a:endParaRPr lang="en-US" sz="1400" dirty="0"/>
                    </a:p>
                  </a:txBody>
                  <a:tcPr marL="36000" marR="36000" marT="36000" marB="36000">
                    <a:noFill/>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1"/>
                  </a:ext>
                </a:extLst>
              </a:tr>
              <a:tr h="323559">
                <a:tc vMerge="1">
                  <a:txBody>
                    <a:bodyPr/>
                    <a:lstStyle/>
                    <a:p>
                      <a:endParaRPr lang="en-US"/>
                    </a:p>
                  </a:txBody>
                  <a:tcPr/>
                </a:tc>
                <a:tc vMerge="1">
                  <a:txBody>
                    <a:bodyPr/>
                    <a:lstStyle/>
                    <a:p>
                      <a:endParaRPr lang="en-US"/>
                    </a:p>
                  </a:txBody>
                  <a:tcPr/>
                </a:tc>
                <a:tc>
                  <a:txBody>
                    <a:bodyPr/>
                    <a:lstStyle/>
                    <a:p>
                      <a:r>
                        <a:rPr lang="en-US" sz="1400" b="1" dirty="0"/>
                        <a:t>802.1CF</a:t>
                      </a:r>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182076144"/>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814568">
                <a:tc>
                  <a:txBody>
                    <a:bodyPr/>
                    <a:lstStyle/>
                    <a:p>
                      <a:pPr algn="r"/>
                      <a:r>
                        <a:rPr lang="en-US" sz="1400" dirty="0"/>
                        <a:t>11:00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400" b="1" dirty="0"/>
                        <a:t>802.1CQ</a:t>
                      </a:r>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400" dirty="0"/>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pPr marL="85725" indent="-85725">
                        <a:buFont typeface="Arial" pitchFamily="34" charset="0"/>
                        <a:buNone/>
                      </a:pPr>
                      <a:endParaRPr lang="en-US" sz="1400" dirty="0"/>
                    </a:p>
                  </a:txBody>
                  <a:tcPr marL="36000" marR="36000" marT="36000" marB="36000">
                    <a:no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272363">
                <a:tc rowSpan="2">
                  <a:txBody>
                    <a:bodyPr/>
                    <a:lstStyle/>
                    <a:p>
                      <a:pPr algn="r"/>
                      <a:endParaRPr lang="en-US" sz="14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rowSpan="2">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4"/>
                  </a:ext>
                </a:extLst>
              </a:tr>
              <a:tr h="170189">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400" dirty="0"/>
                    </a:p>
                  </a:txBody>
                  <a:tcPr marL="36000" marR="36000" marT="36000" marB="36000">
                    <a:solidFill>
                      <a:schemeClr val="bg1"/>
                    </a:solidFill>
                  </a:tcPr>
                </a:tc>
                <a:extLst>
                  <a:ext uri="{0D108BD9-81ED-4DB2-BD59-A6C34878D82A}">
                    <a16:rowId xmlns:a16="http://schemas.microsoft.com/office/drawing/2014/main" val="10005"/>
                  </a:ext>
                </a:extLst>
              </a:tr>
              <a:tr h="814568">
                <a:tc>
                  <a:txBody>
                    <a:bodyPr/>
                    <a:lstStyle/>
                    <a:p>
                      <a:pPr algn="r"/>
                      <a:r>
                        <a:rPr lang="en-US" sz="1400" dirty="0"/>
                        <a:t>14:00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r>
                        <a:rPr lang="en-US" sz="1400" b="1" dirty="0"/>
                        <a:t>802.1CF</a:t>
                      </a:r>
                    </a:p>
                  </a:txBody>
                  <a:tcPr marL="36000" marR="36000" marT="36000" marB="36000">
                    <a:solidFill>
                      <a:schemeClr val="tx2">
                        <a:lumMod val="60000"/>
                        <a:lumOff val="40000"/>
                      </a:schemeClr>
                    </a:solidFill>
                  </a:tcPr>
                </a:tc>
                <a:tc>
                  <a:txBody>
                    <a:bodyPr/>
                    <a:lstStyle/>
                    <a:p>
                      <a:endParaRPr lang="en-US" sz="1400" dirty="0"/>
                    </a:p>
                  </a:txBody>
                  <a:tcPr marL="36000" marR="36000" marT="36000" marB="36000">
                    <a:solidFill>
                      <a:schemeClr val="tx2">
                        <a:lumMod val="60000"/>
                        <a:lumOff val="40000"/>
                      </a:schemeClr>
                    </a:solidFill>
                  </a:tcPr>
                </a:tc>
                <a:tc>
                  <a:txBody>
                    <a:bodyPr/>
                    <a:lstStyle/>
                    <a:p>
                      <a:r>
                        <a:rPr lang="en-US" sz="1400" b="1" dirty="0"/>
                        <a:t>Closing</a:t>
                      </a:r>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272363">
                <a:tc>
                  <a:txBody>
                    <a:bodyPr/>
                    <a:lstStyle/>
                    <a:p>
                      <a:pPr algn="r"/>
                      <a:endParaRPr lang="en-US" sz="1400" dirty="0"/>
                    </a:p>
                  </a:txBody>
                  <a:tcPr marL="0" marR="0" marT="0" marB="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a:txBody>
                    <a:bodyPr/>
                    <a:lstStyle/>
                    <a:p>
                      <a:endParaRPr lang="en-US" sz="1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14568">
                <a:tc>
                  <a:txBody>
                    <a:bodyPr/>
                    <a:lstStyle/>
                    <a:p>
                      <a:pPr algn="r"/>
                      <a:r>
                        <a:rPr lang="en-US" sz="1400" dirty="0"/>
                        <a:t>16:00</a:t>
                      </a:r>
                    </a:p>
                    <a:p>
                      <a:pPr algn="r"/>
                      <a:endParaRPr lang="en-US" sz="1400" dirty="0"/>
                    </a:p>
                    <a:p>
                      <a:pPr algn="r"/>
                      <a:endParaRPr lang="en-US" sz="1400" dirty="0"/>
                    </a:p>
                    <a:p>
                      <a:pPr algn="r"/>
                      <a:r>
                        <a:rPr lang="en-US" sz="1400" dirty="0"/>
                        <a:t>17:30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t>Other</a:t>
                      </a:r>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marL="36000" marR="36000" marT="36000" marB="36000">
                    <a:no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179605">
                <a:tc rowSpan="3">
                  <a:txBody>
                    <a:bodyPr/>
                    <a:lstStyle/>
                    <a:p>
                      <a:pPr algn="r"/>
                      <a:r>
                        <a:rPr lang="en-US" sz="1400" dirty="0"/>
                        <a:t>18:30</a:t>
                      </a:r>
                    </a:p>
                    <a:p>
                      <a:pPr algn="r"/>
                      <a:endParaRPr lang="en-US" sz="1400" dirty="0"/>
                    </a:p>
                  </a:txBody>
                  <a:tcPr marL="0" marR="0" marT="0" marB="0" anchor="b">
                    <a:solidFill>
                      <a:schemeClr val="bg1"/>
                    </a:solidFill>
                  </a:tcPr>
                </a:tc>
                <a:tc rowSpan="3">
                  <a:txBody>
                    <a:bodyPr/>
                    <a:lstStyle/>
                    <a:p>
                      <a:endParaRPr lang="en-US" sz="1400" dirty="0"/>
                    </a:p>
                  </a:txBody>
                  <a:tcPr marL="36000" marR="36000" marT="36000" marB="36000">
                    <a:solidFill>
                      <a:schemeClr val="bg1"/>
                    </a:solidFill>
                  </a:tcPr>
                </a:tc>
                <a:tc>
                  <a:txBody>
                    <a:bodyPr/>
                    <a:lstStyle/>
                    <a:p>
                      <a:endParaRPr lang="en-US" sz="800" dirty="0"/>
                    </a:p>
                  </a:txBody>
                  <a:tcPr marL="36000" marR="36000" marT="36000" marB="36000">
                    <a:noFill/>
                  </a:tcPr>
                </a:tc>
                <a:tc rowSpan="3">
                  <a:txBody>
                    <a:bodyPr/>
                    <a:lstStyle/>
                    <a:p>
                      <a:endParaRPr lang="en-US" sz="1400" dirty="0"/>
                    </a:p>
                  </a:txBody>
                  <a:tcPr marL="36000" marR="36000" marT="36000" marB="36000">
                    <a:solidFill>
                      <a:schemeClr val="bg1"/>
                    </a:solidFill>
                  </a:tcPr>
                </a:tc>
                <a:tc rowSpan="3">
                  <a:txBody>
                    <a:bodyPr/>
                    <a:lstStyle/>
                    <a:p>
                      <a:endParaRPr lang="en-US" sz="1400" dirty="0"/>
                    </a:p>
                  </a:txBody>
                  <a:tcPr marL="36000" marR="36000" marT="36000" marB="36000">
                    <a:noFill/>
                  </a:tcPr>
                </a:tc>
                <a:tc rowSpan="2">
                  <a:txBody>
                    <a:bodyPr/>
                    <a:lstStyle/>
                    <a:p>
                      <a:endParaRPr lang="en-US" sz="1400" dirty="0"/>
                    </a:p>
                  </a:txBody>
                  <a:tcPr marL="36000" marR="36000" marT="36000" marB="36000">
                    <a:noFill/>
                  </a:tcPr>
                </a:tc>
                <a:extLst>
                  <a:ext uri="{0D108BD9-81ED-4DB2-BD59-A6C34878D82A}">
                    <a16:rowId xmlns:a16="http://schemas.microsoft.com/office/drawing/2014/main" val="10010"/>
                  </a:ext>
                </a:extLst>
              </a:tr>
              <a:tr h="146653">
                <a:tc vMerge="1">
                  <a:txBody>
                    <a:bodyPr/>
                    <a:lstStyle/>
                    <a:p>
                      <a:endParaRPr lang="en-US"/>
                    </a:p>
                  </a:txBody>
                  <a:tcPr/>
                </a:tc>
                <a:tc vMerge="1">
                  <a:txBody>
                    <a:bodyPr/>
                    <a:lstStyle/>
                    <a:p>
                      <a:endParaRPr lang="en-US"/>
                    </a:p>
                  </a:txBody>
                  <a:tcPr/>
                </a:tc>
                <a:tc rowSpan="2">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vMerge="1">
                  <a:txBody>
                    <a:bodyPr/>
                    <a:lstStyle/>
                    <a:p>
                      <a:endParaRPr lang="en-US" sz="1400" dirty="0"/>
                    </a:p>
                  </a:txBody>
                  <a:tcPr marL="36000" marR="36000" marT="36000" marB="36000">
                    <a:noFill/>
                  </a:tcPr>
                </a:tc>
                <a:extLst>
                  <a:ext uri="{0D108BD9-81ED-4DB2-BD59-A6C34878D82A}">
                    <a16:rowId xmlns:a16="http://schemas.microsoft.com/office/drawing/2014/main" val="1642697365"/>
                  </a:ext>
                </a:extLst>
              </a:tr>
              <a:tr h="14176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r>
                        <a:rPr lang="en-US" sz="1400" dirty="0"/>
                        <a:t>Social event</a:t>
                      </a:r>
                    </a:p>
                  </a:txBody>
                  <a:tcPr marL="36000" marR="36000" marT="36000" marB="36000">
                    <a:solidFill>
                      <a:srgbClr val="00C040"/>
                    </a:solidFill>
                  </a:tcPr>
                </a:tc>
                <a:tc vMerge="1">
                  <a:txBody>
                    <a:bodyPr/>
                    <a:lstStyle/>
                    <a:p>
                      <a:endParaRPr lang="en-US"/>
                    </a:p>
                  </a:txBody>
                  <a:tcPr/>
                </a:tc>
                <a:tc vMerge="1">
                  <a:txBody>
                    <a:bodyPr/>
                    <a:lstStyle/>
                    <a:p>
                      <a:endParaRPr lang="en-US"/>
                    </a:p>
                  </a:txBody>
                  <a:tcPr/>
                </a:tc>
                <a:tc>
                  <a:txBody>
                    <a:bodyPr/>
                    <a:lstStyle/>
                    <a:p>
                      <a:endParaRPr lang="en-US" sz="14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3268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3061</TotalTime>
  <Words>1281</Words>
  <Application>Microsoft Office PowerPoint</Application>
  <PresentationFormat>On-screen Show (4:3)</PresentationFormat>
  <Paragraphs>242</Paragraphs>
  <Slides>18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May 2018 F2F Meeting Pittsburgh, PA</vt:lpstr>
      <vt:lpstr>May 2018 F2F Meeting</vt:lpstr>
      <vt:lpstr>P802.1CQ WebEX session details</vt:lpstr>
      <vt:lpstr>Agenda proposal for May 2018 F2F</vt:lpstr>
      <vt:lpstr>May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May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398</cp:revision>
  <cp:lastPrinted>1998-02-10T13:28:06Z</cp:lastPrinted>
  <dcterms:created xsi:type="dcterms:W3CDTF">2011-12-30T17:06:23Z</dcterms:created>
  <dcterms:modified xsi:type="dcterms:W3CDTF">2018-05-14T14:33:29Z</dcterms:modified>
</cp:coreProperties>
</file>