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2" r:id="rId2"/>
    <p:sldId id="298" r:id="rId3"/>
    <p:sldId id="360" r:id="rId4"/>
    <p:sldId id="357" r:id="rId5"/>
    <p:sldId id="358" r:id="rId6"/>
    <p:sldId id="346" r:id="rId7"/>
    <p:sldId id="347" r:id="rId8"/>
    <p:sldId id="348" r:id="rId9"/>
    <p:sldId id="349" r:id="rId10"/>
    <p:sldId id="320" r:id="rId11"/>
    <p:sldId id="331" r:id="rId12"/>
    <p:sldId id="359" r:id="rId13"/>
    <p:sldId id="309" r:id="rId14"/>
    <p:sldId id="332" r:id="rId15"/>
    <p:sldId id="344" r:id="rId16"/>
    <p:sldId id="351" r:id="rId17"/>
    <p:sldId id="345" r:id="rId18"/>
    <p:sldId id="336"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926" autoAdjust="0"/>
    <p:restoredTop sz="96127" autoAdjust="0"/>
  </p:normalViewPr>
  <p:slideViewPr>
    <p:cSldViewPr>
      <p:cViewPr varScale="1">
        <p:scale>
          <a:sx n="121" d="100"/>
          <a:sy n="121" d="100"/>
        </p:scale>
        <p:origin x="1440"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3</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17406214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9</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6141320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48474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544237" y="76200"/>
            <a:ext cx="2371163" cy="307777"/>
          </a:xfrm>
          <a:prstGeom prst="rect">
            <a:avLst/>
          </a:prstGeom>
        </p:spPr>
        <p:txBody>
          <a:bodyPr wrap="none">
            <a:spAutoFit/>
          </a:bodyPr>
          <a:lstStyle/>
          <a:p>
            <a:pPr algn="r"/>
            <a:r>
              <a:rPr lang="en-US" sz="1400" b="1" dirty="0">
                <a:effectLst/>
                <a:latin typeface="+mj-lt"/>
              </a:rPr>
              <a:t>omniran-18-0042-01-00TG</a:t>
            </a:r>
            <a:endParaRPr lang="en-US" sz="1400" b="1" dirty="0">
              <a:latin typeface="+mj-lt"/>
            </a:endParaRP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tools.ietf.org/pdf/draft-bvtm-dhc-mac-assign-01.pdf" TargetMode="External"/><Relationship Id="rId2" Type="http://schemas.openxmlformats.org/officeDocument/2006/relationships/hyperlink" Target="https://mentor.ieee.org/omniran/dcn/18/omniran-18-0036-00-00TG-mar-28th-1cq-confcall-minutes.docx" TargetMode="External"/><Relationship Id="rId1" Type="http://schemas.openxmlformats.org/officeDocument/2006/relationships/slideLayout" Target="../slideLayouts/slideLayout2.xml"/><Relationship Id="rId4" Type="http://schemas.openxmlformats.org/officeDocument/2006/relationships/hyperlink" Target="https://mentor.ieee.org/omniran/dcn/18/omniran-18-0034-01-CQ00-proposal-for-ieee-802-1cq-self-assignment-part.ppt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omniran/dcn/18/omniran-18-0043-00-00ic-gap-analysis-for-ffiot-report.pdf" TargetMode="External"/><Relationship Id="rId2" Type="http://schemas.openxmlformats.org/officeDocument/2006/relationships/hyperlink" Target="https://mentor.ieee.org/omniran/dcn/18/omniran-18-0041-00-00TG-apr-13th-confcall-minutes.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omniran/dcn/18/omniran-18-0045-00-CF00-d2-0-wg-ballot-disposition-table.xl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nokiameetings.webex.com/nokiameetings/j.php?MTID=mfecb09822e5bee107eb9ed64b1a3272b"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ED=641223012&amp;tollFree=0"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a:t>IEEE 802.1 OmniRAN TG</a:t>
            </a:r>
            <a:br>
              <a:rPr lang="en-US" dirty="0"/>
            </a:br>
            <a:r>
              <a:rPr lang="en-US" dirty="0"/>
              <a:t>May 2018 F2F Meeting</a:t>
            </a:r>
            <a:br>
              <a:rPr lang="en-US" dirty="0"/>
            </a:br>
            <a:r>
              <a:rPr lang="en-US" dirty="0"/>
              <a:t>Pittsburgh, PA</a:t>
            </a:r>
          </a:p>
        </p:txBody>
      </p:sp>
      <p:sp>
        <p:nvSpPr>
          <p:cNvPr id="3" name="Subtitle 2"/>
          <p:cNvSpPr>
            <a:spLocks noGrp="1"/>
          </p:cNvSpPr>
          <p:nvPr>
            <p:ph type="subTitle" idx="1"/>
          </p:nvPr>
        </p:nvSpPr>
        <p:spPr/>
        <p:txBody>
          <a:bodyPr/>
          <a:lstStyle/>
          <a:p>
            <a:r>
              <a:rPr lang="en-US" dirty="0"/>
              <a:t>2018-05-20</a:t>
            </a:r>
          </a:p>
          <a:p>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Business #1</a:t>
            </a:r>
          </a:p>
        </p:txBody>
      </p:sp>
      <p:sp>
        <p:nvSpPr>
          <p:cNvPr id="3" name="Content Placeholder 2"/>
          <p:cNvSpPr>
            <a:spLocks noGrp="1"/>
          </p:cNvSpPr>
          <p:nvPr>
            <p:ph idx="1"/>
          </p:nvPr>
        </p:nvSpPr>
        <p:spPr>
          <a:xfrm>
            <a:off x="457200" y="979170"/>
            <a:ext cx="8229600" cy="2068830"/>
          </a:xfrm>
        </p:spPr>
        <p:txBody>
          <a:bodyPr>
            <a:normAutofit fontScale="85000" lnSpcReduction="20000"/>
          </a:bodyPr>
          <a:lstStyle/>
          <a:p>
            <a:r>
              <a:rPr lang="en-GB" sz="2400" dirty="0"/>
              <a:t>Call Meeting to Order</a:t>
            </a:r>
          </a:p>
          <a:p>
            <a:pPr lvl="1"/>
            <a:r>
              <a:rPr lang="en-GB" sz="2000" dirty="0"/>
              <a:t>Chair called meeting to order at ..</a:t>
            </a:r>
            <a:endParaRPr lang="en-GB" sz="1600" dirty="0"/>
          </a:p>
          <a:p>
            <a:r>
              <a:rPr lang="en-GB" sz="2400" dirty="0"/>
              <a:t>Minutes taker:</a:t>
            </a:r>
          </a:p>
          <a:p>
            <a:pPr lvl="1"/>
            <a:r>
              <a:rPr lang="en-GB" sz="2000" dirty="0"/>
              <a:t>.. volunteered to take notes.</a:t>
            </a:r>
          </a:p>
          <a:p>
            <a:r>
              <a:rPr lang="en-GB" sz="2400" dirty="0"/>
              <a:t>Mandatory slides</a:t>
            </a:r>
          </a:p>
          <a:p>
            <a:pPr lvl="1"/>
            <a:r>
              <a:rPr lang="en-GB" sz="2000" dirty="0"/>
              <a:t>Mandatory slides were presented, .. announcements came up.</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155608925"/>
              </p:ext>
            </p:extLst>
          </p:nvPr>
        </p:nvGraphicFramePr>
        <p:xfrm>
          <a:off x="877956" y="2971800"/>
          <a:ext cx="7620001" cy="33528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664448">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a:solidFill>
                            <a:schemeClr val="tx2">
                              <a:lumMod val="20000"/>
                              <a:lumOff val="80000"/>
                            </a:schemeClr>
                          </a:solidFill>
                          <a:effectLst/>
                          <a:latin typeface="+mn-lt"/>
                        </a:rPr>
                        <a:t>Nader Zein</a:t>
                      </a:r>
                    </a:p>
                  </a:txBody>
                  <a:tcPr marL="73025" marR="73025" marT="0" marB="0" anchor="ctr"/>
                </a:tc>
                <a:tc>
                  <a:txBody>
                    <a:bodyPr/>
                    <a:lstStyle/>
                    <a:p>
                      <a:pPr algn="just">
                        <a:spcAft>
                          <a:spcPts val="300"/>
                        </a:spcAft>
                      </a:pPr>
                      <a:r>
                        <a:rPr lang="en-US" sz="1400">
                          <a:solidFill>
                            <a:schemeClr val="tx2">
                              <a:lumMod val="20000"/>
                              <a:lumOff val="80000"/>
                            </a:schemeClr>
                          </a:solidFill>
                          <a:effectLst/>
                          <a:latin typeface="+mn-lt"/>
                        </a:rPr>
                        <a:t>NEC</a:t>
                      </a:r>
                    </a:p>
                  </a:txBody>
                  <a:tcPr marL="73025" marR="73025" marT="0" marB="0" anchor="ctr"/>
                </a:tc>
                <a:extLst>
                  <a:ext uri="{0D108BD9-81ED-4DB2-BD59-A6C34878D82A}">
                    <a16:rowId xmlns:a16="http://schemas.microsoft.com/office/drawing/2014/main" val="10001"/>
                  </a:ext>
                </a:extLst>
              </a:tr>
              <a:tr h="292100">
                <a:tc>
                  <a:txBody>
                    <a:bodyPr/>
                    <a:lstStyle/>
                    <a:p>
                      <a:pPr algn="just">
                        <a:spcAft>
                          <a:spcPts val="300"/>
                        </a:spcAft>
                      </a:pPr>
                      <a:r>
                        <a:rPr lang="en-US" sz="1400" dirty="0" err="1">
                          <a:solidFill>
                            <a:schemeClr val="tx1"/>
                          </a:solidFill>
                          <a:effectLst/>
                          <a:latin typeface="+mn-lt"/>
                        </a:rPr>
                        <a:t>Hao</a:t>
                      </a:r>
                      <a:r>
                        <a:rPr lang="en-US" sz="1400" dirty="0">
                          <a:solidFill>
                            <a:schemeClr val="tx1"/>
                          </a:solidFill>
                          <a:effectLst/>
                          <a:latin typeface="+mn-lt"/>
                        </a:rPr>
                        <a:t> Wang</a:t>
                      </a:r>
                    </a:p>
                  </a:txBody>
                  <a:tcPr marL="73025" marR="73025" marT="0" marB="0" anchor="ctr"/>
                </a:tc>
                <a:tc>
                  <a:txBody>
                    <a:bodyPr/>
                    <a:lstStyle/>
                    <a:p>
                      <a:pPr algn="just">
                        <a:spcAft>
                          <a:spcPts val="300"/>
                        </a:spcAft>
                      </a:pPr>
                      <a:r>
                        <a:rPr lang="en-US" sz="1400">
                          <a:solidFill>
                            <a:schemeClr val="tx1"/>
                          </a:solidFill>
                          <a:effectLst/>
                          <a:latin typeface="+mn-lt"/>
                        </a:rPr>
                        <a:t>Fujitsu</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a:solidFill>
                            <a:schemeClr val="tx2">
                              <a:lumMod val="20000"/>
                              <a:lumOff val="80000"/>
                            </a:schemeClr>
                          </a:solidFill>
                          <a:effectLst/>
                          <a:latin typeface="+mn-lt"/>
                        </a:rPr>
                        <a:t>Glenn Parsons</a:t>
                      </a: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Ericsson</a:t>
                      </a:r>
                    </a:p>
                  </a:txBody>
                  <a:tcPr marL="73025" marR="73025" marT="0" marB="0" anchor="ctr"/>
                </a:tc>
                <a:extLst>
                  <a:ext uri="{0D108BD9-81ED-4DB2-BD59-A6C34878D82A}">
                    <a16:rowId xmlns:a16="http://schemas.microsoft.com/office/drawing/2014/main" val="10002"/>
                  </a:ext>
                </a:extLst>
              </a:tr>
              <a:tr h="292100">
                <a:tc>
                  <a:txBody>
                    <a:bodyPr/>
                    <a:lstStyle/>
                    <a:p>
                      <a:pPr algn="just">
                        <a:spcAft>
                          <a:spcPts val="300"/>
                        </a:spcAft>
                      </a:pPr>
                      <a:r>
                        <a:rPr lang="en-US" sz="1400" dirty="0">
                          <a:solidFill>
                            <a:schemeClr val="tx2">
                              <a:lumMod val="20000"/>
                              <a:lumOff val="80000"/>
                            </a:schemeClr>
                          </a:solidFill>
                          <a:effectLst/>
                          <a:latin typeface="+mn-lt"/>
                        </a:rPr>
                        <a:t>Hajime Koto</a:t>
                      </a: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a:solidFill>
                            <a:schemeClr val="tx2">
                              <a:lumMod val="20000"/>
                              <a:lumOff val="80000"/>
                            </a:schemeClr>
                          </a:solidFill>
                          <a:effectLst/>
                          <a:latin typeface="+mn-lt"/>
                        </a:rPr>
                        <a:t>Walter </a:t>
                      </a:r>
                      <a:r>
                        <a:rPr lang="en-US" sz="1400" dirty="0" err="1">
                          <a:solidFill>
                            <a:schemeClr val="tx2">
                              <a:lumMod val="20000"/>
                              <a:lumOff val="80000"/>
                            </a:schemeClr>
                          </a:solidFill>
                          <a:effectLst/>
                          <a:latin typeface="+mn-lt"/>
                        </a:rPr>
                        <a:t>Pienciak</a:t>
                      </a:r>
                      <a:endParaRPr lang="en-US" sz="1400" dirty="0">
                        <a:solidFill>
                          <a:schemeClr val="tx2">
                            <a:lumMod val="20000"/>
                            <a:lumOff val="80000"/>
                          </a:schemeClr>
                        </a:solidFill>
                        <a:effectLst/>
                        <a:latin typeface="+mn-lt"/>
                      </a:endParaRP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IEEE</a:t>
                      </a: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r>
                        <a:rPr lang="en-US" sz="1400">
                          <a:solidFill>
                            <a:schemeClr val="tx2">
                              <a:lumMod val="20000"/>
                              <a:lumOff val="80000"/>
                            </a:schemeClr>
                          </a:solidFill>
                          <a:effectLst/>
                          <a:latin typeface="+mn-lt"/>
                        </a:rPr>
                        <a:t>Tomoki Ohsawa</a:t>
                      </a: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a:solidFill>
                            <a:schemeClr val="tx2">
                              <a:lumMod val="20000"/>
                              <a:lumOff val="80000"/>
                            </a:schemeClr>
                          </a:solidFill>
                          <a:effectLst/>
                          <a:latin typeface="+mn-lt"/>
                        </a:rPr>
                        <a:t>Fumiko </a:t>
                      </a:r>
                      <a:r>
                        <a:rPr lang="en-US" sz="1400" dirty="0" err="1">
                          <a:solidFill>
                            <a:schemeClr val="tx2">
                              <a:lumMod val="20000"/>
                              <a:lumOff val="80000"/>
                            </a:schemeClr>
                          </a:solidFill>
                          <a:effectLst/>
                          <a:latin typeface="+mn-lt"/>
                        </a:rPr>
                        <a:t>Ohori</a:t>
                      </a:r>
                      <a:endParaRPr lang="en-US" sz="1400" dirty="0">
                        <a:solidFill>
                          <a:schemeClr val="tx2">
                            <a:lumMod val="20000"/>
                            <a:lumOff val="80000"/>
                          </a:schemeClr>
                        </a:solidFill>
                        <a:effectLst/>
                        <a:latin typeface="+mn-lt"/>
                      </a:endParaRP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NICT</a:t>
                      </a: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r>
                        <a:rPr lang="en-US" sz="1400" dirty="0">
                          <a:solidFill>
                            <a:schemeClr val="tx2">
                              <a:lumMod val="20000"/>
                              <a:lumOff val="80000"/>
                            </a:schemeClr>
                          </a:solidFill>
                          <a:effectLst/>
                          <a:latin typeface="+mn-lt"/>
                        </a:rPr>
                        <a:t>Akio Hasegawa</a:t>
                      </a: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ATR</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r>
                        <a:rPr lang="en-US" sz="1400" dirty="0" err="1">
                          <a:solidFill>
                            <a:schemeClr val="tx2">
                              <a:lumMod val="20000"/>
                              <a:lumOff val="80000"/>
                            </a:schemeClr>
                          </a:solidFill>
                          <a:latin typeface="+mn-lt"/>
                        </a:rPr>
                        <a:t>Ryoko</a:t>
                      </a:r>
                      <a:r>
                        <a:rPr lang="en-US" sz="1400" dirty="0">
                          <a:solidFill>
                            <a:schemeClr val="tx2">
                              <a:lumMod val="20000"/>
                              <a:lumOff val="80000"/>
                            </a:schemeClr>
                          </a:solidFill>
                          <a:latin typeface="+mn-lt"/>
                        </a:rPr>
                        <a:t> Matsuo</a:t>
                      </a: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Toshiba</a:t>
                      </a:r>
                    </a:p>
                  </a:txBody>
                  <a:tcPr marL="73025" marR="73025" marT="0" marB="0" anchor="ctr"/>
                </a:tc>
                <a:extLst>
                  <a:ext uri="{0D108BD9-81ED-4DB2-BD59-A6C34878D82A}">
                    <a16:rowId xmlns:a16="http://schemas.microsoft.com/office/drawing/2014/main" val="10005"/>
                  </a:ext>
                </a:extLst>
              </a:tr>
              <a:tr h="292100">
                <a:tc>
                  <a:txBody>
                    <a:bodyPr/>
                    <a:lstStyle/>
                    <a:p>
                      <a:pPr algn="just">
                        <a:spcAft>
                          <a:spcPts val="300"/>
                        </a:spcAft>
                      </a:pPr>
                      <a:r>
                        <a:rPr lang="en-US" sz="1400">
                          <a:solidFill>
                            <a:schemeClr val="tx2">
                              <a:lumMod val="20000"/>
                              <a:lumOff val="80000"/>
                            </a:schemeClr>
                          </a:solidFill>
                          <a:effectLst/>
                          <a:latin typeface="+mn-lt"/>
                        </a:rPr>
                        <a:t>Kenichi Maruhashi</a:t>
                      </a:r>
                    </a:p>
                  </a:txBody>
                  <a:tcPr marL="73025" marR="73025" marT="0" marB="0" anchor="ctr"/>
                </a:tc>
                <a:tc>
                  <a:txBody>
                    <a:bodyPr/>
                    <a:lstStyle/>
                    <a:p>
                      <a:pPr algn="just">
                        <a:spcAft>
                          <a:spcPts val="300"/>
                        </a:spcAft>
                      </a:pPr>
                      <a:r>
                        <a:rPr lang="en-US" sz="1400">
                          <a:solidFill>
                            <a:schemeClr val="tx2">
                              <a:lumMod val="20000"/>
                              <a:lumOff val="80000"/>
                            </a:schemeClr>
                          </a:solidFill>
                          <a:effectLst/>
                          <a:latin typeface="+mn-lt"/>
                        </a:rPr>
                        <a:t>NEC</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r>
                        <a:rPr lang="en-US" sz="1400" dirty="0">
                          <a:solidFill>
                            <a:schemeClr val="tx2">
                              <a:lumMod val="20000"/>
                              <a:lumOff val="80000"/>
                            </a:schemeClr>
                          </a:solidFill>
                          <a:latin typeface="+mn-lt"/>
                        </a:rPr>
                        <a:t>Harry </a:t>
                      </a:r>
                      <a:r>
                        <a:rPr lang="en-US" sz="1400" dirty="0" err="1">
                          <a:solidFill>
                            <a:schemeClr val="tx2">
                              <a:lumMod val="20000"/>
                              <a:lumOff val="80000"/>
                            </a:schemeClr>
                          </a:solidFill>
                          <a:latin typeface="+mn-lt"/>
                        </a:rPr>
                        <a:t>Bims</a:t>
                      </a:r>
                      <a:endParaRPr lang="en-US" sz="1400" dirty="0">
                        <a:solidFill>
                          <a:schemeClr val="tx2">
                            <a:lumMod val="20000"/>
                            <a:lumOff val="80000"/>
                          </a:schemeClr>
                        </a:solidFill>
                        <a:latin typeface="+mn-lt"/>
                      </a:endParaRPr>
                    </a:p>
                  </a:txBody>
                  <a:tcPr anchor="ctr"/>
                </a:tc>
                <a:tc>
                  <a:txBody>
                    <a:bodyPr/>
                    <a:lstStyle/>
                    <a:p>
                      <a:r>
                        <a:rPr lang="en-US" sz="1400" dirty="0" err="1">
                          <a:solidFill>
                            <a:schemeClr val="tx2">
                              <a:lumMod val="20000"/>
                              <a:lumOff val="80000"/>
                            </a:schemeClr>
                          </a:solidFill>
                          <a:latin typeface="+mn-lt"/>
                        </a:rPr>
                        <a:t>Bims</a:t>
                      </a:r>
                      <a:r>
                        <a:rPr lang="en-US" sz="1400" dirty="0">
                          <a:solidFill>
                            <a:schemeClr val="tx2">
                              <a:lumMod val="20000"/>
                              <a:lumOff val="80000"/>
                            </a:schemeClr>
                          </a:solidFill>
                          <a:latin typeface="+mn-lt"/>
                        </a:rPr>
                        <a:t> Labs. Inc.</a:t>
                      </a:r>
                    </a:p>
                  </a:txBody>
                  <a:tcPr anchor="ctr"/>
                </a:tc>
                <a:extLst>
                  <a:ext uri="{0D108BD9-81ED-4DB2-BD59-A6C34878D82A}">
                    <a16:rowId xmlns:a16="http://schemas.microsoft.com/office/drawing/2014/main" val="10006"/>
                  </a:ext>
                </a:extLst>
              </a:tr>
              <a:tr h="292100">
                <a:tc>
                  <a:txBody>
                    <a:bodyPr/>
                    <a:lstStyle/>
                    <a:p>
                      <a:pPr algn="just">
                        <a:spcAft>
                          <a:spcPts val="300"/>
                        </a:spcAft>
                      </a:pPr>
                      <a:r>
                        <a:rPr lang="en-US" sz="1400" dirty="0">
                          <a:solidFill>
                            <a:schemeClr val="tx2">
                              <a:lumMod val="20000"/>
                              <a:lumOff val="80000"/>
                            </a:schemeClr>
                          </a:solidFill>
                          <a:effectLst/>
                          <a:latin typeface="+mn-lt"/>
                        </a:rPr>
                        <a:t>Roger Marks</a:t>
                      </a:r>
                    </a:p>
                  </a:txBody>
                  <a:tcPr marL="73025" marR="73025" marT="0" marB="0" anchor="ctr"/>
                </a:tc>
                <a:tc>
                  <a:txBody>
                    <a:bodyPr/>
                    <a:lstStyle/>
                    <a:p>
                      <a:pPr algn="just">
                        <a:spcAft>
                          <a:spcPts val="300"/>
                        </a:spcAft>
                      </a:pPr>
                      <a:r>
                        <a:rPr lang="en-US" sz="1400" dirty="0" err="1">
                          <a:solidFill>
                            <a:schemeClr val="tx2">
                              <a:lumMod val="20000"/>
                              <a:lumOff val="80000"/>
                            </a:schemeClr>
                          </a:solidFill>
                          <a:effectLst/>
                          <a:latin typeface="+mn-lt"/>
                        </a:rPr>
                        <a:t>EthAirNet</a:t>
                      </a:r>
                      <a:r>
                        <a:rPr lang="en-US" sz="1400" dirty="0">
                          <a:solidFill>
                            <a:schemeClr val="tx2">
                              <a:lumMod val="20000"/>
                              <a:lumOff val="80000"/>
                            </a:schemeClr>
                          </a:solidFill>
                          <a:effectLst/>
                          <a:latin typeface="+mn-lt"/>
                        </a:rPr>
                        <a:t> Assoc.</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r>
                        <a:rPr lang="en-US" sz="1400" dirty="0">
                          <a:solidFill>
                            <a:schemeClr val="tx2">
                              <a:lumMod val="20000"/>
                              <a:lumOff val="80000"/>
                            </a:schemeClr>
                          </a:solidFill>
                          <a:latin typeface="+mn-lt"/>
                        </a:rPr>
                        <a:t>Paul </a:t>
                      </a:r>
                      <a:r>
                        <a:rPr lang="en-US" sz="1400" dirty="0" err="1">
                          <a:solidFill>
                            <a:schemeClr val="tx2">
                              <a:lumMod val="20000"/>
                              <a:lumOff val="80000"/>
                            </a:schemeClr>
                          </a:solidFill>
                          <a:latin typeface="+mn-lt"/>
                        </a:rPr>
                        <a:t>Bottorf</a:t>
                      </a:r>
                      <a:endParaRPr lang="en-US" sz="1400" dirty="0">
                        <a:solidFill>
                          <a:schemeClr val="tx2">
                            <a:lumMod val="20000"/>
                            <a:lumOff val="80000"/>
                          </a:schemeClr>
                        </a:solidFill>
                        <a:latin typeface="+mn-lt"/>
                      </a:endParaRPr>
                    </a:p>
                  </a:txBody>
                  <a:tcPr anchor="ctr"/>
                </a:tc>
                <a:tc>
                  <a:txBody>
                    <a:bodyPr/>
                    <a:lstStyle/>
                    <a:p>
                      <a:r>
                        <a:rPr lang="en-US" sz="1400" dirty="0">
                          <a:solidFill>
                            <a:schemeClr val="tx2">
                              <a:lumMod val="20000"/>
                              <a:lumOff val="80000"/>
                            </a:schemeClr>
                          </a:solidFill>
                          <a:latin typeface="+mn-lt"/>
                        </a:rPr>
                        <a:t>Aruba HP</a:t>
                      </a:r>
                    </a:p>
                  </a:txBody>
                  <a:tcPr anchor="ctr"/>
                </a:tc>
                <a:extLst>
                  <a:ext uri="{0D108BD9-81ED-4DB2-BD59-A6C34878D82A}">
                    <a16:rowId xmlns:a16="http://schemas.microsoft.com/office/drawing/2014/main" val="10007"/>
                  </a:ext>
                </a:extLst>
              </a:tr>
              <a:tr h="292100">
                <a:tc>
                  <a:txBody>
                    <a:bodyPr/>
                    <a:lstStyle/>
                    <a:p>
                      <a:pPr algn="just">
                        <a:spcAft>
                          <a:spcPts val="300"/>
                        </a:spcAft>
                      </a:pPr>
                      <a:r>
                        <a:rPr lang="en-US" sz="1400" dirty="0" err="1">
                          <a:solidFill>
                            <a:schemeClr val="tx2">
                              <a:lumMod val="20000"/>
                              <a:lumOff val="80000"/>
                            </a:schemeClr>
                          </a:solidFill>
                          <a:effectLst/>
                          <a:latin typeface="+mn-lt"/>
                        </a:rPr>
                        <a:t>Radhakrishna</a:t>
                      </a:r>
                      <a:r>
                        <a:rPr lang="en-US" sz="1400" dirty="0">
                          <a:solidFill>
                            <a:schemeClr val="tx2">
                              <a:lumMod val="20000"/>
                              <a:lumOff val="80000"/>
                            </a:schemeClr>
                          </a:solidFill>
                          <a:effectLst/>
                          <a:latin typeface="+mn-lt"/>
                        </a:rPr>
                        <a:t> </a:t>
                      </a:r>
                      <a:r>
                        <a:rPr lang="en-US" sz="1400" dirty="0" err="1">
                          <a:solidFill>
                            <a:schemeClr val="tx2">
                              <a:lumMod val="20000"/>
                              <a:lumOff val="80000"/>
                            </a:schemeClr>
                          </a:solidFill>
                          <a:effectLst/>
                          <a:latin typeface="+mn-lt"/>
                        </a:rPr>
                        <a:t>Canchi</a:t>
                      </a:r>
                      <a:endParaRPr lang="en-US" sz="1400" dirty="0">
                        <a:solidFill>
                          <a:schemeClr val="tx2">
                            <a:lumMod val="20000"/>
                            <a:lumOff val="80000"/>
                          </a:schemeClr>
                        </a:solidFill>
                        <a:effectLst/>
                        <a:latin typeface="+mn-lt"/>
                      </a:endParaRPr>
                    </a:p>
                  </a:txBody>
                  <a:tcPr marL="73025" marR="73025" marT="0" marB="0" anchor="ctr"/>
                </a:tc>
                <a:tc>
                  <a:txBody>
                    <a:bodyPr/>
                    <a:lstStyle/>
                    <a:p>
                      <a:pPr algn="just">
                        <a:spcAft>
                          <a:spcPts val="300"/>
                        </a:spcAft>
                      </a:pPr>
                      <a:r>
                        <a:rPr lang="en-US" sz="1400" dirty="0" err="1">
                          <a:solidFill>
                            <a:schemeClr val="tx2">
                              <a:lumMod val="20000"/>
                              <a:lumOff val="80000"/>
                            </a:schemeClr>
                          </a:solidFill>
                          <a:effectLst/>
                          <a:latin typeface="+mn-lt"/>
                        </a:rPr>
                        <a:t>Koyocera</a:t>
                      </a:r>
                      <a:endParaRPr lang="en-US" sz="1400" dirty="0">
                        <a:solidFill>
                          <a:schemeClr val="tx2">
                            <a:lumMod val="20000"/>
                            <a:lumOff val="80000"/>
                          </a:schemeClr>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r>
                        <a:rPr lang="en-US" sz="1400" dirty="0">
                          <a:solidFill>
                            <a:schemeClr val="tx2">
                              <a:lumMod val="20000"/>
                              <a:lumOff val="80000"/>
                            </a:schemeClr>
                          </a:solidFill>
                          <a:latin typeface="+mn-lt"/>
                        </a:rPr>
                        <a:t>Larry McMillan</a:t>
                      </a:r>
                    </a:p>
                  </a:txBody>
                  <a:tcPr anchor="ctr"/>
                </a:tc>
                <a:tc>
                  <a:txBody>
                    <a:bodyPr/>
                    <a:lstStyle/>
                    <a:p>
                      <a:r>
                        <a:rPr lang="en-US" sz="1400" dirty="0">
                          <a:solidFill>
                            <a:schemeClr val="tx2">
                              <a:lumMod val="20000"/>
                              <a:lumOff val="80000"/>
                            </a:schemeClr>
                          </a:solidFill>
                          <a:latin typeface="+mn-lt"/>
                        </a:rPr>
                        <a:t>Western Digital</a:t>
                      </a:r>
                    </a:p>
                  </a:txBody>
                  <a:tcPr anchor="ctr"/>
                </a:tc>
                <a:extLst>
                  <a:ext uri="{0D108BD9-81ED-4DB2-BD59-A6C34878D82A}">
                    <a16:rowId xmlns:a16="http://schemas.microsoft.com/office/drawing/2014/main" val="10008"/>
                  </a:ext>
                </a:extLst>
              </a:tr>
              <a:tr h="292100">
                <a:tc>
                  <a:txBody>
                    <a:bodyPr/>
                    <a:lstStyle/>
                    <a:p>
                      <a:pPr algn="just">
                        <a:spcAft>
                          <a:spcPts val="300"/>
                        </a:spcAft>
                      </a:pPr>
                      <a:r>
                        <a:rPr lang="en-US" sz="1400">
                          <a:solidFill>
                            <a:schemeClr val="tx2">
                              <a:lumMod val="20000"/>
                              <a:lumOff val="80000"/>
                            </a:schemeClr>
                          </a:solidFill>
                          <a:effectLst/>
                          <a:latin typeface="+mn-lt"/>
                        </a:rPr>
                        <a:t>Yonggang Fang</a:t>
                      </a:r>
                      <a:endParaRPr lang="en-US" sz="1400" dirty="0">
                        <a:solidFill>
                          <a:schemeClr val="tx2">
                            <a:lumMod val="20000"/>
                            <a:lumOff val="80000"/>
                          </a:schemeClr>
                        </a:solidFill>
                        <a:effectLst/>
                        <a:latin typeface="+mn-lt"/>
                      </a:endParaRP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ZTE TX</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r>
                        <a:rPr lang="en-US" sz="1400" dirty="0">
                          <a:solidFill>
                            <a:schemeClr val="tx2">
                              <a:lumMod val="20000"/>
                              <a:lumOff val="80000"/>
                            </a:schemeClr>
                          </a:solidFill>
                          <a:latin typeface="+mn-lt"/>
                        </a:rPr>
                        <a:t>Paul Congdon</a:t>
                      </a:r>
                    </a:p>
                  </a:txBody>
                  <a:tcPr anchor="ctr"/>
                </a:tc>
                <a:tc>
                  <a:txBody>
                    <a:bodyPr/>
                    <a:lstStyle/>
                    <a:p>
                      <a:r>
                        <a:rPr lang="en-US" sz="1400" dirty="0">
                          <a:solidFill>
                            <a:schemeClr val="tx2">
                              <a:lumMod val="20000"/>
                              <a:lumOff val="80000"/>
                            </a:schemeClr>
                          </a:solidFill>
                          <a:latin typeface="+mn-lt"/>
                        </a:rPr>
                        <a:t>Huawei</a:t>
                      </a:r>
                    </a:p>
                  </a:txBody>
                  <a:tcPr anchor="ctr"/>
                </a:tc>
                <a:extLst>
                  <a:ext uri="{0D108BD9-81ED-4DB2-BD59-A6C34878D82A}">
                    <a16:rowId xmlns:a16="http://schemas.microsoft.com/office/drawing/2014/main" val="10009"/>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62478751"/>
                  </a:ext>
                </a:extLst>
              </a:tr>
            </a:tbl>
          </a:graphicData>
        </a:graphic>
      </p:graphicFrame>
    </p:spTree>
    <p:extLst>
      <p:ext uri="{BB962C8B-B14F-4D97-AF65-F5344CB8AC3E}">
        <p14:creationId xmlns:p14="http://schemas.microsoft.com/office/powerpoint/2010/main" val="6263546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May 2018 F2F</a:t>
            </a:r>
          </a:p>
        </p:txBody>
      </p:sp>
      <p:sp>
        <p:nvSpPr>
          <p:cNvPr id="3" name="Content Placeholder 2"/>
          <p:cNvSpPr>
            <a:spLocks noGrp="1"/>
          </p:cNvSpPr>
          <p:nvPr>
            <p:ph idx="1"/>
          </p:nvPr>
        </p:nvSpPr>
        <p:spPr/>
        <p:txBody>
          <a:bodyPr>
            <a:normAutofit fontScale="77500" lnSpcReduction="20000"/>
          </a:bodyPr>
          <a:lstStyle/>
          <a:p>
            <a:r>
              <a:rPr lang="en-US" dirty="0"/>
              <a:t>Review of minutes</a:t>
            </a:r>
          </a:p>
          <a:p>
            <a:r>
              <a:rPr lang="en-US" dirty="0"/>
              <a:t>Reports</a:t>
            </a:r>
          </a:p>
          <a:p>
            <a:r>
              <a:rPr lang="en-US" dirty="0"/>
              <a:t>P802.1CQ contributions (Mo, 09:00 – 12:30)</a:t>
            </a:r>
          </a:p>
          <a:p>
            <a:r>
              <a:rPr lang="en-US" dirty="0" err="1"/>
              <a:t>Nendica</a:t>
            </a:r>
            <a:r>
              <a:rPr lang="en-US" dirty="0"/>
              <a:t> related contributions review</a:t>
            </a:r>
          </a:p>
          <a:p>
            <a:r>
              <a:rPr lang="en-US" dirty="0"/>
              <a:t>Result of P802.1CF WG ballot</a:t>
            </a:r>
          </a:p>
          <a:p>
            <a:r>
              <a:rPr lang="en-US" dirty="0"/>
              <a:t>Comment resolution on P802.1CF-D2.0</a:t>
            </a:r>
          </a:p>
          <a:p>
            <a:r>
              <a:rPr lang="en-US" dirty="0"/>
              <a:t>Plan for 802.1CF-D2.1 draft</a:t>
            </a:r>
          </a:p>
          <a:p>
            <a:r>
              <a:rPr lang="en-US" dirty="0"/>
              <a:t>Conference calls until July 2018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18334284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lstStyle/>
          <a:p>
            <a:r>
              <a:rPr lang="en-US" dirty="0"/>
              <a:t>Schedules</a:t>
            </a:r>
          </a:p>
        </p:txBody>
      </p:sp>
      <p:sp>
        <p:nvSpPr>
          <p:cNvPr id="3" name="Content Placeholder 2"/>
          <p:cNvSpPr>
            <a:spLocks noGrp="1"/>
          </p:cNvSpPr>
          <p:nvPr>
            <p:ph idx="1"/>
          </p:nvPr>
        </p:nvSpPr>
        <p:spPr>
          <a:xfrm>
            <a:off x="457200" y="762000"/>
            <a:ext cx="8229600" cy="5364163"/>
          </a:xfrm>
        </p:spPr>
        <p:txBody>
          <a:bodyPr>
            <a:normAutofit fontScale="70000" lnSpcReduction="20000"/>
          </a:bodyPr>
          <a:lstStyle/>
          <a:p>
            <a:r>
              <a:rPr lang="en-US" dirty="0"/>
              <a:t>Mon, 09:00 – 12:30</a:t>
            </a:r>
          </a:p>
          <a:p>
            <a:pPr lvl="1"/>
            <a:r>
              <a:rPr lang="en-US" dirty="0"/>
              <a:t>P802.1CQ contributions</a:t>
            </a:r>
          </a:p>
          <a:p>
            <a:r>
              <a:rPr lang="en-US" dirty="0"/>
              <a:t>Mon, 14:00 – 17:30</a:t>
            </a:r>
          </a:p>
          <a:p>
            <a:pPr lvl="1"/>
            <a:r>
              <a:rPr lang="en-US" dirty="0"/>
              <a:t>Review of minutes</a:t>
            </a:r>
          </a:p>
          <a:p>
            <a:pPr lvl="1"/>
            <a:r>
              <a:rPr lang="en-US" dirty="0"/>
              <a:t>Reports</a:t>
            </a:r>
          </a:p>
          <a:p>
            <a:pPr lvl="1"/>
            <a:r>
              <a:rPr lang="en-US" dirty="0" err="1"/>
              <a:t>Nendica</a:t>
            </a:r>
            <a:r>
              <a:rPr lang="en-US" dirty="0"/>
              <a:t> related contributions review</a:t>
            </a:r>
          </a:p>
          <a:p>
            <a:pPr lvl="1"/>
            <a:r>
              <a:rPr lang="en-US" dirty="0"/>
              <a:t>Result of P802.1CF WG ballot</a:t>
            </a:r>
          </a:p>
          <a:p>
            <a:pPr lvl="1"/>
            <a:r>
              <a:rPr lang="en-US" dirty="0"/>
              <a:t>Comment resolution on P802.1CF-D2.0 </a:t>
            </a:r>
          </a:p>
          <a:p>
            <a:r>
              <a:rPr lang="en-US" dirty="0"/>
              <a:t>Tue, 10:00 – 17:30</a:t>
            </a:r>
          </a:p>
          <a:p>
            <a:pPr lvl="1"/>
            <a:r>
              <a:rPr lang="en-US" dirty="0"/>
              <a:t>Comment resolution on P802.1CF-D2.0 </a:t>
            </a:r>
          </a:p>
          <a:p>
            <a:r>
              <a:rPr lang="en-US" dirty="0"/>
              <a:t>Wed, 09:00 – 15:30</a:t>
            </a:r>
          </a:p>
          <a:p>
            <a:pPr lvl="1"/>
            <a:r>
              <a:rPr lang="en-US" dirty="0"/>
              <a:t>Comment resolution on P802.1CF-D2.0</a:t>
            </a:r>
          </a:p>
          <a:p>
            <a:pPr lvl="1"/>
            <a:r>
              <a:rPr lang="en-US" dirty="0"/>
              <a:t>Plan for 802.1CF-D2.1 draft</a:t>
            </a:r>
          </a:p>
          <a:p>
            <a:pPr lvl="1"/>
            <a:r>
              <a:rPr lang="en-US" dirty="0"/>
              <a:t>Conference calls until July 2018 F2F</a:t>
            </a:r>
          </a:p>
          <a:p>
            <a:pPr lvl="1"/>
            <a:r>
              <a:rPr lang="en-US" dirty="0"/>
              <a:t>Status report to IEEE 802 WGs</a:t>
            </a:r>
          </a:p>
          <a:p>
            <a:pPr lvl="1"/>
            <a:r>
              <a:rPr lang="en-US" dirty="0"/>
              <a:t>Next meeting</a:t>
            </a:r>
          </a:p>
          <a:p>
            <a:pPr lvl="1"/>
            <a:r>
              <a:rPr lang="en-US" dirty="0"/>
              <a:t>AOB</a:t>
            </a:r>
          </a:p>
          <a:p>
            <a:pPr lvl="1"/>
            <a:endParaRPr lang="en-US" dirty="0"/>
          </a:p>
        </p:txBody>
      </p:sp>
    </p:spTree>
    <p:extLst>
      <p:ext uri="{BB962C8B-B14F-4D97-AF65-F5344CB8AC3E}">
        <p14:creationId xmlns:p14="http://schemas.microsoft.com/office/powerpoint/2010/main" val="19196864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#2</a:t>
            </a:r>
          </a:p>
        </p:txBody>
      </p:sp>
      <p:sp>
        <p:nvSpPr>
          <p:cNvPr id="3" name="Content Placeholder 2"/>
          <p:cNvSpPr>
            <a:spLocks noGrp="1"/>
          </p:cNvSpPr>
          <p:nvPr>
            <p:ph idx="1"/>
          </p:nvPr>
        </p:nvSpPr>
        <p:spPr/>
        <p:txBody>
          <a:bodyPr>
            <a:normAutofit fontScale="85000" lnSpcReduction="20000"/>
          </a:bodyPr>
          <a:lstStyle/>
          <a:p>
            <a:r>
              <a:rPr lang="en-US" dirty="0"/>
              <a:t>Agenda approval</a:t>
            </a:r>
          </a:p>
          <a:p>
            <a:pPr lvl="1"/>
            <a:r>
              <a:rPr lang="en-US" dirty="0"/>
              <a:t>..</a:t>
            </a:r>
          </a:p>
          <a:p>
            <a:r>
              <a:rPr lang="en-US" dirty="0"/>
              <a:t>P802.1CQ contributions</a:t>
            </a:r>
          </a:p>
          <a:p>
            <a:pPr lvl="1"/>
            <a:r>
              <a:rPr lang="en-US" dirty="0">
                <a:hlinkClick r:id="rId2"/>
              </a:rPr>
              <a:t>https://mentor.ieee.org/omniran/dcn/18/omniran-18-0036-00-00TG-mar-28th-1cq-confcall-minutes.docx</a:t>
            </a:r>
            <a:endParaRPr lang="en-US" dirty="0"/>
          </a:p>
          <a:p>
            <a:pPr lvl="1"/>
            <a:r>
              <a:rPr lang="en-US" dirty="0"/>
              <a:t>Link-Layer Addresses Assignment Mechanism for DHCPv6</a:t>
            </a:r>
          </a:p>
          <a:p>
            <a:pPr lvl="2"/>
            <a:r>
              <a:rPr lang="en-US" u="sng" dirty="0">
                <a:hlinkClick r:id="rId3"/>
              </a:rPr>
              <a:t>https://mentor.ieee.org/omniran/dcn/18/omniran-18-0044-00-CQ00-link-layer-addresses-assignment-mechanism-for-dhcpv6.pptx</a:t>
            </a:r>
          </a:p>
          <a:p>
            <a:pPr lvl="3"/>
            <a:r>
              <a:rPr lang="en-US" u="sng" dirty="0">
                <a:hlinkClick r:id="rId3"/>
              </a:rPr>
              <a:t>https://tools.ietf.org/pdf/draft-bvtm-dhc-mac-assign-01.pdf</a:t>
            </a:r>
            <a:endParaRPr lang="en-US" u="sng" dirty="0"/>
          </a:p>
          <a:p>
            <a:pPr lvl="1"/>
            <a:r>
              <a:rPr lang="en-US" u="sng" dirty="0">
                <a:hlinkClick r:id="rId4"/>
              </a:rPr>
              <a:t>https://mentor.ieee.org/omniran/dcn/18/omniran-18-0034-01-CQ00-proposal-for-ieee-802-1cq-self-assignment-part.pptx</a:t>
            </a:r>
            <a:endParaRPr lang="en-US" u="sng" dirty="0"/>
          </a:p>
          <a:p>
            <a:pPr lvl="1"/>
            <a:endParaRPr lang="en-US" u="sng" dirty="0"/>
          </a:p>
          <a:p>
            <a:pPr lvl="2"/>
            <a:endParaRPr lang="en-US" dirty="0"/>
          </a:p>
          <a:p>
            <a:pPr lvl="1"/>
            <a:endParaRPr lang="en-US" dirty="0"/>
          </a:p>
        </p:txBody>
      </p:sp>
    </p:spTree>
    <p:extLst>
      <p:ext uri="{BB962C8B-B14F-4D97-AF65-F5344CB8AC3E}">
        <p14:creationId xmlns:p14="http://schemas.microsoft.com/office/powerpoint/2010/main" val="5582725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B107E-A4FB-42CF-9C30-4E500648B54F}"/>
              </a:ext>
            </a:extLst>
          </p:cNvPr>
          <p:cNvSpPr>
            <a:spLocks noGrp="1"/>
          </p:cNvSpPr>
          <p:nvPr>
            <p:ph type="title"/>
          </p:nvPr>
        </p:nvSpPr>
        <p:spPr/>
        <p:txBody>
          <a:bodyPr/>
          <a:lstStyle/>
          <a:p>
            <a:r>
              <a:rPr lang="en-US" dirty="0"/>
              <a:t>Business #3</a:t>
            </a:r>
          </a:p>
        </p:txBody>
      </p:sp>
      <p:sp>
        <p:nvSpPr>
          <p:cNvPr id="3" name="Content Placeholder 2">
            <a:extLst>
              <a:ext uri="{FF2B5EF4-FFF2-40B4-BE49-F238E27FC236}">
                <a16:creationId xmlns:a16="http://schemas.microsoft.com/office/drawing/2014/main" id="{8CC028B5-3A83-4DB9-935E-5932FDAA2585}"/>
              </a:ext>
            </a:extLst>
          </p:cNvPr>
          <p:cNvSpPr>
            <a:spLocks noGrp="1"/>
          </p:cNvSpPr>
          <p:nvPr>
            <p:ph idx="1"/>
          </p:nvPr>
        </p:nvSpPr>
        <p:spPr/>
        <p:txBody>
          <a:bodyPr>
            <a:normAutofit fontScale="70000" lnSpcReduction="20000"/>
          </a:bodyPr>
          <a:lstStyle/>
          <a:p>
            <a:r>
              <a:rPr lang="en-US" dirty="0"/>
              <a:t>Review of minutes</a:t>
            </a:r>
          </a:p>
          <a:p>
            <a:pPr lvl="1"/>
            <a:r>
              <a:rPr lang="en-US" dirty="0">
                <a:hlinkClick r:id="rId2"/>
              </a:rPr>
              <a:t>https://mentor.ieee.org/omniran/dcn/18/omniran-18-0028-00-00TG-mar-2018-f2f-meeting-minutes.docx</a:t>
            </a:r>
          </a:p>
          <a:p>
            <a:pPr lvl="1"/>
            <a:r>
              <a:rPr lang="en-US" dirty="0">
                <a:hlinkClick r:id="rId2"/>
              </a:rPr>
              <a:t>https://mentor.ieee.org/omniran/dcn/18/omniran-18-0032-00-00TG-mar-20th-confcall-minutes.docx</a:t>
            </a:r>
          </a:p>
          <a:p>
            <a:pPr lvl="1"/>
            <a:r>
              <a:rPr lang="en-US" dirty="0">
                <a:hlinkClick r:id="rId2"/>
              </a:rPr>
              <a:t>https://mentor.ieee.org/omniran/dcn/18/omniran-18-0039-00-00TG-apr-3rd-confcall-minutes.docx</a:t>
            </a:r>
          </a:p>
          <a:p>
            <a:pPr lvl="1"/>
            <a:r>
              <a:rPr lang="en-US" dirty="0">
                <a:hlinkClick r:id="rId2"/>
              </a:rPr>
              <a:t>https://mentor.ieee.org/omniran/dcn/18/omniran-18-0041-00-00TG-apr-13th-confcall-minutes.docx</a:t>
            </a:r>
            <a:endParaRPr lang="en-US" dirty="0"/>
          </a:p>
          <a:p>
            <a:pPr lvl="1"/>
            <a:r>
              <a:rPr lang="en-US" dirty="0"/>
              <a:t>..</a:t>
            </a:r>
          </a:p>
          <a:p>
            <a:r>
              <a:rPr lang="en-US" dirty="0"/>
              <a:t>Reports</a:t>
            </a:r>
          </a:p>
          <a:p>
            <a:pPr lvl="1"/>
            <a:r>
              <a:rPr lang="en-US" dirty="0"/>
              <a:t>..</a:t>
            </a:r>
          </a:p>
          <a:p>
            <a:r>
              <a:rPr lang="en-US" dirty="0" err="1"/>
              <a:t>Nendica</a:t>
            </a:r>
            <a:r>
              <a:rPr lang="en-US" dirty="0"/>
              <a:t> related contributions review</a:t>
            </a:r>
          </a:p>
          <a:p>
            <a:pPr lvl="1"/>
            <a:r>
              <a:rPr lang="en-US" dirty="0">
                <a:hlinkClick r:id="rId3"/>
              </a:rPr>
              <a:t>https://mentor.ieee.org/omniran/dcn/18/omniran-18-0043-00-00ic-gap-analysis-for-ffiot-report.pdf</a:t>
            </a:r>
            <a:endParaRPr lang="en-US" dirty="0"/>
          </a:p>
          <a:p>
            <a:pPr lvl="1"/>
            <a:endParaRPr lang="en-US" dirty="0"/>
          </a:p>
        </p:txBody>
      </p:sp>
    </p:spTree>
    <p:extLst>
      <p:ext uri="{BB962C8B-B14F-4D97-AF65-F5344CB8AC3E}">
        <p14:creationId xmlns:p14="http://schemas.microsoft.com/office/powerpoint/2010/main" val="31774900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D7E40-2417-E642-9D8D-0DDCD35F3639}"/>
              </a:ext>
            </a:extLst>
          </p:cNvPr>
          <p:cNvSpPr>
            <a:spLocks noGrp="1"/>
          </p:cNvSpPr>
          <p:nvPr>
            <p:ph type="title"/>
          </p:nvPr>
        </p:nvSpPr>
        <p:spPr/>
        <p:txBody>
          <a:bodyPr/>
          <a:lstStyle/>
          <a:p>
            <a:r>
              <a:rPr lang="en-US" dirty="0"/>
              <a:t>Business #4</a:t>
            </a:r>
          </a:p>
        </p:txBody>
      </p:sp>
      <p:sp>
        <p:nvSpPr>
          <p:cNvPr id="3" name="Content Placeholder 2">
            <a:extLst>
              <a:ext uri="{FF2B5EF4-FFF2-40B4-BE49-F238E27FC236}">
                <a16:creationId xmlns:a16="http://schemas.microsoft.com/office/drawing/2014/main" id="{85FED408-FB2D-B444-B9F9-BA3D03A66B15}"/>
              </a:ext>
            </a:extLst>
          </p:cNvPr>
          <p:cNvSpPr>
            <a:spLocks noGrp="1"/>
          </p:cNvSpPr>
          <p:nvPr>
            <p:ph idx="1"/>
          </p:nvPr>
        </p:nvSpPr>
        <p:spPr>
          <a:xfrm>
            <a:off x="457200" y="1295400"/>
            <a:ext cx="8229600" cy="4953000"/>
          </a:xfrm>
        </p:spPr>
        <p:txBody>
          <a:bodyPr>
            <a:normAutofit/>
          </a:bodyPr>
          <a:lstStyle/>
          <a:p>
            <a:r>
              <a:rPr lang="en-US" dirty="0"/>
              <a:t>Result of P802.1CF/D2.0 WG ballot</a:t>
            </a:r>
          </a:p>
          <a:p>
            <a:pPr lvl="1"/>
            <a:r>
              <a:rPr lang="en-US" dirty="0">
                <a:hlinkClick r:id="rId2"/>
              </a:rPr>
              <a:t>https://mentor.ieee.org/omniran/dcn/18/omniran-18-0045-00-CF00-d2-0-wg-ballot-disposition-table.xls</a:t>
            </a:r>
            <a:endParaRPr lang="en-US" dirty="0"/>
          </a:p>
          <a:p>
            <a:r>
              <a:rPr lang="en-US" dirty="0"/>
              <a:t>Comment resolution on P802.1CF-D2.0</a:t>
            </a:r>
          </a:p>
          <a:p>
            <a:pPr lvl="1"/>
            <a:r>
              <a:rPr lang="en-US" dirty="0"/>
              <a:t>.. </a:t>
            </a:r>
          </a:p>
          <a:p>
            <a:pPr lvl="1"/>
            <a:endParaRPr lang="en-US" dirty="0"/>
          </a:p>
          <a:p>
            <a:pPr marL="0" indent="0">
              <a:buNone/>
            </a:pPr>
            <a:endParaRPr lang="en-US" dirty="0"/>
          </a:p>
        </p:txBody>
      </p:sp>
    </p:spTree>
    <p:extLst>
      <p:ext uri="{BB962C8B-B14F-4D97-AF65-F5344CB8AC3E}">
        <p14:creationId xmlns:p14="http://schemas.microsoft.com/office/powerpoint/2010/main" val="21853247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D92EE-591F-4649-99C1-0852C294431D}"/>
              </a:ext>
            </a:extLst>
          </p:cNvPr>
          <p:cNvSpPr>
            <a:spLocks noGrp="1"/>
          </p:cNvSpPr>
          <p:nvPr>
            <p:ph type="title"/>
          </p:nvPr>
        </p:nvSpPr>
        <p:spPr>
          <a:xfrm>
            <a:off x="457200" y="274638"/>
            <a:ext cx="8229600" cy="639762"/>
          </a:xfrm>
        </p:spPr>
        <p:txBody>
          <a:bodyPr/>
          <a:lstStyle/>
          <a:p>
            <a:r>
              <a:rPr lang="en-US" dirty="0"/>
              <a:t>Business #5</a:t>
            </a:r>
          </a:p>
        </p:txBody>
      </p:sp>
      <p:sp>
        <p:nvSpPr>
          <p:cNvPr id="3" name="Content Placeholder 2">
            <a:extLst>
              <a:ext uri="{FF2B5EF4-FFF2-40B4-BE49-F238E27FC236}">
                <a16:creationId xmlns:a16="http://schemas.microsoft.com/office/drawing/2014/main" id="{CBF755BC-0C11-49D2-A333-A1423F1AF3F0}"/>
              </a:ext>
            </a:extLst>
          </p:cNvPr>
          <p:cNvSpPr>
            <a:spLocks noGrp="1"/>
          </p:cNvSpPr>
          <p:nvPr>
            <p:ph idx="1"/>
          </p:nvPr>
        </p:nvSpPr>
        <p:spPr>
          <a:xfrm>
            <a:off x="457200" y="990600"/>
            <a:ext cx="8229600" cy="5715000"/>
          </a:xfrm>
        </p:spPr>
        <p:txBody>
          <a:bodyPr>
            <a:normAutofit/>
          </a:bodyPr>
          <a:lstStyle/>
          <a:p>
            <a:endParaRPr lang="en-US" dirty="0"/>
          </a:p>
          <a:p>
            <a:r>
              <a:rPr lang="en-US" dirty="0"/>
              <a:t>Comment resolution on P802.1CF-D2.0</a:t>
            </a:r>
          </a:p>
          <a:p>
            <a:pPr lvl="1"/>
            <a:r>
              <a:rPr lang="en-US" dirty="0"/>
              <a:t>..</a:t>
            </a:r>
          </a:p>
          <a:p>
            <a:r>
              <a:rPr lang="en-US" dirty="0"/>
              <a:t>Plan for 802.1CF-D2.1 draft</a:t>
            </a:r>
          </a:p>
          <a:p>
            <a:pPr lvl="1"/>
            <a:r>
              <a:rPr lang="en-US" dirty="0"/>
              <a:t>..</a:t>
            </a:r>
          </a:p>
          <a:p>
            <a:pPr marL="0" indent="0">
              <a:buNone/>
            </a:pPr>
            <a:endParaRPr lang="en-US" dirty="0"/>
          </a:p>
          <a:p>
            <a:pPr lvl="1"/>
            <a:endParaRPr lang="en-US" dirty="0"/>
          </a:p>
          <a:p>
            <a:endParaRPr lang="en-US" dirty="0"/>
          </a:p>
        </p:txBody>
      </p:sp>
    </p:spTree>
    <p:extLst>
      <p:ext uri="{BB962C8B-B14F-4D97-AF65-F5344CB8AC3E}">
        <p14:creationId xmlns:p14="http://schemas.microsoft.com/office/powerpoint/2010/main" val="20139358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#6</a:t>
            </a:r>
          </a:p>
        </p:txBody>
      </p:sp>
      <p:sp>
        <p:nvSpPr>
          <p:cNvPr id="3" name="Content Placeholder 2"/>
          <p:cNvSpPr>
            <a:spLocks noGrp="1"/>
          </p:cNvSpPr>
          <p:nvPr>
            <p:ph idx="1"/>
          </p:nvPr>
        </p:nvSpPr>
        <p:spPr/>
        <p:txBody>
          <a:bodyPr>
            <a:normAutofit fontScale="92500" lnSpcReduction="20000"/>
          </a:bodyPr>
          <a:lstStyle/>
          <a:p>
            <a:r>
              <a:rPr lang="en-US" dirty="0"/>
              <a:t>Conference calls until July 2018 F2F</a:t>
            </a:r>
          </a:p>
          <a:p>
            <a:pPr lvl="1"/>
            <a:r>
              <a:rPr lang="en-US" dirty="0"/>
              <a:t>..</a:t>
            </a:r>
          </a:p>
          <a:p>
            <a:r>
              <a:rPr lang="en-US" dirty="0"/>
              <a:t>Status report to IEEE 802 WGs</a:t>
            </a:r>
          </a:p>
          <a:p>
            <a:pPr lvl="1"/>
            <a:r>
              <a:rPr lang="en-US" dirty="0"/>
              <a:t>..</a:t>
            </a:r>
          </a:p>
          <a:p>
            <a:r>
              <a:rPr lang="en-US" dirty="0"/>
              <a:t>Next meeting</a:t>
            </a:r>
          </a:p>
          <a:p>
            <a:pPr lvl="1"/>
            <a:r>
              <a:rPr lang="en-US" dirty="0"/>
              <a:t>..</a:t>
            </a:r>
          </a:p>
          <a:p>
            <a:r>
              <a:rPr lang="en-US" dirty="0"/>
              <a:t>AOB</a:t>
            </a:r>
          </a:p>
          <a:p>
            <a:pPr lvl="1"/>
            <a:r>
              <a:rPr lang="en-US" dirty="0"/>
              <a:t>..</a:t>
            </a:r>
          </a:p>
          <a:p>
            <a:pPr lvl="1"/>
            <a:endParaRPr lang="en-US" dirty="0"/>
          </a:p>
          <a:p>
            <a:pPr marL="0" indent="0">
              <a:buNone/>
            </a:pPr>
            <a:r>
              <a:rPr lang="en-US" dirty="0"/>
              <a:t>Meeting adjourned by chair at ..</a:t>
            </a:r>
          </a:p>
          <a:p>
            <a:endParaRPr lang="en-US" dirty="0"/>
          </a:p>
        </p:txBody>
      </p:sp>
    </p:spTree>
    <p:extLst>
      <p:ext uri="{BB962C8B-B14F-4D97-AF65-F5344CB8AC3E}">
        <p14:creationId xmlns:p14="http://schemas.microsoft.com/office/powerpoint/2010/main" val="1569418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2018 F2F Meeting</a:t>
            </a:r>
          </a:p>
        </p:txBody>
      </p:sp>
      <p:sp>
        <p:nvSpPr>
          <p:cNvPr id="3" name="Content Placeholder 2"/>
          <p:cNvSpPr>
            <a:spLocks noGrp="1"/>
          </p:cNvSpPr>
          <p:nvPr>
            <p:ph idx="1"/>
          </p:nvPr>
        </p:nvSpPr>
        <p:spPr>
          <a:xfrm>
            <a:off x="457200" y="1600200"/>
            <a:ext cx="8229600" cy="4648200"/>
          </a:xfrm>
        </p:spPr>
        <p:txBody>
          <a:bodyPr>
            <a:normAutofit fontScale="77500" lnSpcReduction="20000"/>
          </a:bodyPr>
          <a:lstStyle/>
          <a:p>
            <a:r>
              <a:rPr lang="en-US" dirty="0"/>
              <a:t>Venue:</a:t>
            </a:r>
          </a:p>
          <a:p>
            <a:pPr lvl="1"/>
            <a:r>
              <a:rPr lang="en-US" dirty="0"/>
              <a:t>Omni William Penn Hotel</a:t>
            </a:r>
          </a:p>
          <a:p>
            <a:pPr lvl="2"/>
            <a:r>
              <a:rPr lang="en-US" dirty="0"/>
              <a:t>530 William Penn Place</a:t>
            </a:r>
          </a:p>
          <a:p>
            <a:pPr lvl="2"/>
            <a:r>
              <a:rPr lang="en-US" dirty="0"/>
              <a:t>Pittsburgh, PA 15219</a:t>
            </a:r>
          </a:p>
          <a:p>
            <a:pPr lvl="1"/>
            <a:endParaRPr lang="en-US" dirty="0"/>
          </a:p>
          <a:p>
            <a:r>
              <a:rPr lang="en-US" dirty="0" err="1"/>
              <a:t>OmniRAN</a:t>
            </a:r>
            <a:r>
              <a:rPr lang="en-US" dirty="0"/>
              <a:t> TG sessions:</a:t>
            </a:r>
          </a:p>
          <a:p>
            <a:pPr lvl="1"/>
            <a:r>
              <a:rPr lang="en-US" dirty="0"/>
              <a:t>Mon, 	May 21</a:t>
            </a:r>
            <a:r>
              <a:rPr lang="en-US" baseline="30000" dirty="0"/>
              <a:t>st</a:t>
            </a:r>
            <a:r>
              <a:rPr lang="en-US" dirty="0"/>
              <a:t>,	09:00-17:30</a:t>
            </a:r>
          </a:p>
          <a:p>
            <a:pPr lvl="2"/>
            <a:r>
              <a:rPr lang="en-US" dirty="0"/>
              <a:t>Meeting room: Greene/Franklin, 17</a:t>
            </a:r>
            <a:r>
              <a:rPr lang="en-US" baseline="30000" dirty="0"/>
              <a:t>th</a:t>
            </a:r>
            <a:r>
              <a:rPr lang="en-US" dirty="0"/>
              <a:t> floor </a:t>
            </a:r>
          </a:p>
          <a:p>
            <a:pPr lvl="1"/>
            <a:r>
              <a:rPr lang="en-US" dirty="0"/>
              <a:t>Tue, 	May 22</a:t>
            </a:r>
            <a:r>
              <a:rPr lang="en-US" baseline="30000" dirty="0"/>
              <a:t>nd</a:t>
            </a:r>
            <a:r>
              <a:rPr lang="en-US" dirty="0"/>
              <a:t>, 	10:00-17:30</a:t>
            </a:r>
          </a:p>
          <a:p>
            <a:pPr lvl="2"/>
            <a:r>
              <a:rPr lang="en-US" dirty="0"/>
              <a:t>Meeting room: Greene/Franklin, 17</a:t>
            </a:r>
            <a:r>
              <a:rPr lang="en-US" baseline="30000" dirty="0"/>
              <a:t>th</a:t>
            </a:r>
            <a:r>
              <a:rPr lang="en-US" dirty="0"/>
              <a:t> floor</a:t>
            </a:r>
          </a:p>
          <a:p>
            <a:pPr lvl="1"/>
            <a:r>
              <a:rPr lang="en-US" dirty="0"/>
              <a:t>Wed,	May 23</a:t>
            </a:r>
            <a:r>
              <a:rPr lang="en-US" baseline="30000" dirty="0"/>
              <a:t>rd</a:t>
            </a:r>
            <a:r>
              <a:rPr lang="en-US" dirty="0"/>
              <a:t>,	09:00-15:30</a:t>
            </a:r>
          </a:p>
          <a:p>
            <a:pPr lvl="2"/>
            <a:r>
              <a:rPr lang="en-US" dirty="0"/>
              <a:t>Meeting room: Greene/Franklin, 17</a:t>
            </a:r>
            <a:r>
              <a:rPr lang="en-US" baseline="30000" dirty="0"/>
              <a:t>th</a:t>
            </a:r>
            <a:r>
              <a:rPr lang="en-US" dirty="0"/>
              <a:t> floor</a:t>
            </a:r>
          </a:p>
          <a:p>
            <a:pPr lvl="2"/>
            <a:endParaRPr lang="en-US" dirty="0"/>
          </a:p>
          <a:p>
            <a:pPr lvl="1"/>
            <a:r>
              <a:rPr lang="en-US" dirty="0"/>
              <a:t>No OmniRAN sessions on Thu, May 24</a:t>
            </a:r>
            <a:r>
              <a:rPr lang="en-US" baseline="30000" dirty="0"/>
              <a:t>th</a:t>
            </a:r>
            <a:r>
              <a:rPr lang="en-US" dirty="0"/>
              <a:t> and Fri, May 25</a:t>
            </a:r>
            <a:r>
              <a:rPr lang="en-US" baseline="30000" dirty="0"/>
              <a:t>th</a:t>
            </a:r>
            <a:r>
              <a:rPr lang="en-US"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a:t>P802.1CQ </a:t>
            </a:r>
            <a:r>
              <a:rPr lang="en-GB" dirty="0" err="1"/>
              <a:t>WebEX</a:t>
            </a:r>
            <a:r>
              <a:rPr lang="en-GB" dirty="0"/>
              <a:t> session details</a:t>
            </a:r>
          </a:p>
        </p:txBody>
      </p:sp>
      <p:sp>
        <p:nvSpPr>
          <p:cNvPr id="3078" name="Rectangle 3"/>
          <p:cNvSpPr>
            <a:spLocks noGrp="1" noChangeArrowheads="1"/>
          </p:cNvSpPr>
          <p:nvPr>
            <p:ph type="body" idx="1"/>
          </p:nvPr>
        </p:nvSpPr>
        <p:spPr/>
        <p:txBody>
          <a:bodyPr>
            <a:normAutofit fontScale="62500" lnSpcReduction="20000"/>
          </a:bodyPr>
          <a:lstStyle/>
          <a:p>
            <a:r>
              <a:rPr lang="en-GB" dirty="0"/>
              <a:t>Monday, May 21</a:t>
            </a:r>
            <a:r>
              <a:rPr lang="en-GB" baseline="30000" dirty="0"/>
              <a:t>st</a:t>
            </a:r>
            <a:r>
              <a:rPr lang="en-GB" dirty="0"/>
              <a:t>, </a:t>
            </a:r>
            <a:r>
              <a:rPr lang="en-US" dirty="0"/>
              <a:t> 09:00-12:30am ET</a:t>
            </a:r>
          </a:p>
          <a:p>
            <a:endParaRPr lang="en-US" dirty="0"/>
          </a:p>
          <a:p>
            <a:r>
              <a:rPr lang="en-US" dirty="0"/>
              <a:t>Join WebEx meeting</a:t>
            </a:r>
          </a:p>
          <a:p>
            <a:pPr lvl="1"/>
            <a:r>
              <a:rPr lang="en-US" dirty="0">
                <a:hlinkClick r:id="rId3"/>
              </a:rPr>
              <a:t>https://nokiameetings.webex.com/nokiameetings/j.php?MTID=mfecb09822e5bee107eb9ed64b1a3272b</a:t>
            </a:r>
            <a:endParaRPr lang="en-US" dirty="0"/>
          </a:p>
          <a:p>
            <a:pPr lvl="1"/>
            <a:r>
              <a:rPr lang="en-US" dirty="0"/>
              <a:t>Meeting number: 959 656 815</a:t>
            </a:r>
          </a:p>
          <a:p>
            <a:pPr lvl="1"/>
            <a:r>
              <a:rPr lang="en-US" dirty="0"/>
              <a:t>Meeting password: OmniRAN</a:t>
            </a:r>
          </a:p>
          <a:p>
            <a:pPr lvl="1"/>
            <a:endParaRPr lang="en-US" dirty="0"/>
          </a:p>
          <a:p>
            <a:r>
              <a:rPr lang="en-US" dirty="0"/>
              <a:t>Join by phone </a:t>
            </a:r>
          </a:p>
          <a:p>
            <a:pPr lvl="1"/>
            <a:r>
              <a:rPr lang="en-US" dirty="0"/>
              <a:t>+19724459814 US Dallas </a:t>
            </a:r>
          </a:p>
          <a:p>
            <a:pPr lvl="1"/>
            <a:r>
              <a:rPr lang="en-US" dirty="0"/>
              <a:t>+442036087616 UK London </a:t>
            </a:r>
          </a:p>
          <a:p>
            <a:pPr lvl="1"/>
            <a:r>
              <a:rPr lang="en-US" dirty="0"/>
              <a:t>+861084056120, +861058965333 China Beijing</a:t>
            </a:r>
          </a:p>
          <a:p>
            <a:pPr lvl="1"/>
            <a:r>
              <a:rPr lang="en-US" dirty="0"/>
              <a:t>Access code: 959 656 815</a:t>
            </a:r>
          </a:p>
          <a:p>
            <a:pPr lvl="1"/>
            <a:r>
              <a:rPr lang="en-US" dirty="0"/>
              <a:t>Global call-in numbers</a:t>
            </a:r>
          </a:p>
          <a:p>
            <a:pPr lvl="2"/>
            <a:r>
              <a:rPr lang="en-US" dirty="0">
                <a:hlinkClick r:id="rId4"/>
              </a:rPr>
              <a:t>https://nokiameetings.webex.com/nokiameetings/globalcallin.php?serviceType=MC&amp;ED=641223012&amp;tollFree=0</a:t>
            </a:r>
            <a:endParaRPr lang="en-US" dirty="0"/>
          </a:p>
        </p:txBody>
      </p:sp>
    </p:spTree>
    <p:extLst>
      <p:ext uri="{BB962C8B-B14F-4D97-AF65-F5344CB8AC3E}">
        <p14:creationId xmlns:p14="http://schemas.microsoft.com/office/powerpoint/2010/main" val="38052862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May 2018 F2F</a:t>
            </a:r>
          </a:p>
        </p:txBody>
      </p:sp>
      <p:sp>
        <p:nvSpPr>
          <p:cNvPr id="3" name="Content Placeholder 2"/>
          <p:cNvSpPr>
            <a:spLocks noGrp="1"/>
          </p:cNvSpPr>
          <p:nvPr>
            <p:ph idx="1"/>
          </p:nvPr>
        </p:nvSpPr>
        <p:spPr/>
        <p:txBody>
          <a:bodyPr>
            <a:normAutofit fontScale="77500" lnSpcReduction="20000"/>
          </a:bodyPr>
          <a:lstStyle/>
          <a:p>
            <a:r>
              <a:rPr lang="en-US" dirty="0"/>
              <a:t>Review of minutes</a:t>
            </a:r>
          </a:p>
          <a:p>
            <a:r>
              <a:rPr lang="en-US" dirty="0"/>
              <a:t>Reports</a:t>
            </a:r>
          </a:p>
          <a:p>
            <a:r>
              <a:rPr lang="en-US" dirty="0"/>
              <a:t>P802.1CQ contributions (Mo, 09:00 – 12:30)</a:t>
            </a:r>
          </a:p>
          <a:p>
            <a:r>
              <a:rPr lang="en-US" dirty="0" err="1"/>
              <a:t>Nendica</a:t>
            </a:r>
            <a:r>
              <a:rPr lang="en-US" dirty="0"/>
              <a:t> related contributions review</a:t>
            </a:r>
          </a:p>
          <a:p>
            <a:r>
              <a:rPr lang="en-US" dirty="0"/>
              <a:t>Result of P802.1CF WG ballot</a:t>
            </a:r>
          </a:p>
          <a:p>
            <a:r>
              <a:rPr lang="en-US" dirty="0"/>
              <a:t>Comment resolution on P802.1CF-D2.0</a:t>
            </a:r>
          </a:p>
          <a:p>
            <a:r>
              <a:rPr lang="en-US" dirty="0"/>
              <a:t>Plan for 802.1CF-D2.1 draft</a:t>
            </a:r>
          </a:p>
          <a:p>
            <a:r>
              <a:rPr lang="en-US" dirty="0"/>
              <a:t>Conference calls until July 2018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4199231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May 2018 Agenda Graphics</a:t>
            </a:r>
          </a:p>
        </p:txBody>
      </p:sp>
      <p:graphicFrame>
        <p:nvGraphicFramePr>
          <p:cNvPr id="3" name="Table 2"/>
          <p:cNvGraphicFramePr>
            <a:graphicFrameLocks noGrp="1"/>
          </p:cNvGraphicFramePr>
          <p:nvPr>
            <p:extLst>
              <p:ext uri="{D42A27DB-BD31-4B8C-83A1-F6EECF244321}">
                <p14:modId xmlns:p14="http://schemas.microsoft.com/office/powerpoint/2010/main" val="3332939847"/>
              </p:ext>
            </p:extLst>
          </p:nvPr>
        </p:nvGraphicFramePr>
        <p:xfrm>
          <a:off x="457200" y="977900"/>
          <a:ext cx="8305800" cy="5705899"/>
        </p:xfrm>
        <a:graphic>
          <a:graphicData uri="http://schemas.openxmlformats.org/drawingml/2006/table">
            <a:tbl>
              <a:tblPr firstRow="1" bandRow="1">
                <a:tableStyleId>{5C22544A-7EE6-4342-B048-85BDC9FD1C3A}</a:tableStyleId>
              </a:tblPr>
              <a:tblGrid>
                <a:gridCol w="650645">
                  <a:extLst>
                    <a:ext uri="{9D8B030D-6E8A-4147-A177-3AD203B41FA5}">
                      <a16:colId xmlns:a16="http://schemas.microsoft.com/office/drawing/2014/main" val="20000"/>
                    </a:ext>
                  </a:extLst>
                </a:gridCol>
                <a:gridCol w="1531031">
                  <a:extLst>
                    <a:ext uri="{9D8B030D-6E8A-4147-A177-3AD203B41FA5}">
                      <a16:colId xmlns:a16="http://schemas.microsoft.com/office/drawing/2014/main" val="20001"/>
                    </a:ext>
                  </a:extLst>
                </a:gridCol>
                <a:gridCol w="1531031">
                  <a:extLst>
                    <a:ext uri="{9D8B030D-6E8A-4147-A177-3AD203B41FA5}">
                      <a16:colId xmlns:a16="http://schemas.microsoft.com/office/drawing/2014/main" val="20002"/>
                    </a:ext>
                  </a:extLst>
                </a:gridCol>
                <a:gridCol w="1531031">
                  <a:extLst>
                    <a:ext uri="{9D8B030D-6E8A-4147-A177-3AD203B41FA5}">
                      <a16:colId xmlns:a16="http://schemas.microsoft.com/office/drawing/2014/main" val="20003"/>
                    </a:ext>
                  </a:extLst>
                </a:gridCol>
                <a:gridCol w="1531031">
                  <a:extLst>
                    <a:ext uri="{9D8B030D-6E8A-4147-A177-3AD203B41FA5}">
                      <a16:colId xmlns:a16="http://schemas.microsoft.com/office/drawing/2014/main" val="20004"/>
                    </a:ext>
                  </a:extLst>
                </a:gridCol>
                <a:gridCol w="1531031">
                  <a:extLst>
                    <a:ext uri="{9D8B030D-6E8A-4147-A177-3AD203B41FA5}">
                      <a16:colId xmlns:a16="http://schemas.microsoft.com/office/drawing/2014/main" val="20005"/>
                    </a:ext>
                  </a:extLst>
                </a:gridCol>
              </a:tblGrid>
              <a:tr h="26182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a:solidFill>
                            <a:schemeClr val="tx2"/>
                          </a:solidFill>
                        </a:rPr>
                        <a:t>Mon 5/21</a:t>
                      </a:r>
                    </a:p>
                  </a:txBody>
                  <a:tcPr marL="0" marR="0" marT="0" marB="0">
                    <a:solidFill>
                      <a:schemeClr val="bg1"/>
                    </a:solidFill>
                  </a:tcPr>
                </a:tc>
                <a:tc>
                  <a:txBody>
                    <a:bodyPr/>
                    <a:lstStyle/>
                    <a:p>
                      <a:pPr algn="ctr"/>
                      <a:r>
                        <a:rPr lang="en-US" sz="1800" dirty="0">
                          <a:solidFill>
                            <a:schemeClr val="tx2"/>
                          </a:solidFill>
                        </a:rPr>
                        <a:t>Tue 5/22</a:t>
                      </a:r>
                    </a:p>
                  </a:txBody>
                  <a:tcPr marL="0" marR="0" marT="0" marB="0">
                    <a:solidFill>
                      <a:schemeClr val="bg1"/>
                    </a:solidFill>
                  </a:tcPr>
                </a:tc>
                <a:tc>
                  <a:txBody>
                    <a:bodyPr/>
                    <a:lstStyle/>
                    <a:p>
                      <a:pPr algn="ctr"/>
                      <a:r>
                        <a:rPr lang="en-US" sz="1800" dirty="0">
                          <a:solidFill>
                            <a:schemeClr val="tx2"/>
                          </a:solidFill>
                        </a:rPr>
                        <a:t>Wed 5/23</a:t>
                      </a:r>
                    </a:p>
                  </a:txBody>
                  <a:tcPr marL="0" marR="0" marT="0" marB="0">
                    <a:solidFill>
                      <a:schemeClr val="bg1"/>
                    </a:solidFill>
                  </a:tcPr>
                </a:tc>
                <a:tc>
                  <a:txBody>
                    <a:bodyPr/>
                    <a:lstStyle/>
                    <a:p>
                      <a:pPr algn="ctr"/>
                      <a:r>
                        <a:rPr lang="en-US" sz="1800" dirty="0">
                          <a:solidFill>
                            <a:schemeClr val="tx2"/>
                          </a:solidFill>
                        </a:rPr>
                        <a:t>Thu</a:t>
                      </a:r>
                      <a:r>
                        <a:rPr lang="en-US" sz="1800" baseline="0" dirty="0">
                          <a:solidFill>
                            <a:schemeClr val="tx2"/>
                          </a:solidFill>
                        </a:rPr>
                        <a:t> 5</a:t>
                      </a:r>
                      <a:r>
                        <a:rPr lang="en-US" sz="1800" dirty="0">
                          <a:solidFill>
                            <a:schemeClr val="tx2"/>
                          </a:solidFill>
                        </a:rPr>
                        <a:t>/24</a:t>
                      </a:r>
                    </a:p>
                  </a:txBody>
                  <a:tcPr marL="0" marR="0" marT="0" marB="0">
                    <a:solidFill>
                      <a:schemeClr val="bg1"/>
                    </a:solidFill>
                  </a:tcPr>
                </a:tc>
                <a:tc>
                  <a:txBody>
                    <a:bodyPr/>
                    <a:lstStyle/>
                    <a:p>
                      <a:pPr algn="ctr"/>
                      <a:r>
                        <a:rPr lang="en-US" sz="1800" dirty="0">
                          <a:solidFill>
                            <a:schemeClr val="tx2"/>
                          </a:solidFill>
                        </a:rPr>
                        <a:t>Fri 5/25</a:t>
                      </a:r>
                    </a:p>
                  </a:txBody>
                  <a:tcPr marL="0" marR="0" marT="0" marB="0">
                    <a:solidFill>
                      <a:schemeClr val="bg1"/>
                    </a:solidFill>
                  </a:tcPr>
                </a:tc>
                <a:extLst>
                  <a:ext uri="{0D108BD9-81ED-4DB2-BD59-A6C34878D82A}">
                    <a16:rowId xmlns:a16="http://schemas.microsoft.com/office/drawing/2014/main" val="10000"/>
                  </a:ext>
                </a:extLst>
              </a:tr>
              <a:tr h="365617">
                <a:tc>
                  <a:txBody>
                    <a:bodyPr/>
                    <a:lstStyle/>
                    <a:p>
                      <a:pPr algn="r"/>
                      <a:r>
                        <a:rPr lang="en-US" sz="1400" dirty="0"/>
                        <a:t>08:00</a:t>
                      </a:r>
                    </a:p>
                  </a:txBody>
                  <a:tcPr marL="0" marR="0" marT="0" marB="0">
                    <a:solidFill>
                      <a:schemeClr val="accent1">
                        <a:lumMod val="40000"/>
                        <a:lumOff val="60000"/>
                      </a:schemeClr>
                    </a:solidFill>
                  </a:tcPr>
                </a:tc>
                <a:tc>
                  <a:txBody>
                    <a:bodyPr/>
                    <a:lstStyle/>
                    <a:p>
                      <a:endParaRPr lang="en-US" sz="1400" dirty="0"/>
                    </a:p>
                  </a:txBody>
                  <a:tcPr marL="36000" marR="36000" marT="36000" marB="36000">
                    <a:solidFill>
                      <a:schemeClr val="bg1"/>
                    </a:solidFill>
                  </a:tcPr>
                </a:tc>
                <a:tc rowSpan="2">
                  <a:txBody>
                    <a:bodyPr/>
                    <a:lstStyle/>
                    <a:p>
                      <a:r>
                        <a:rPr lang="en-US" sz="1400" b="1" dirty="0"/>
                        <a:t>802.1 Maintenance</a:t>
                      </a:r>
                    </a:p>
                  </a:txBody>
                  <a:tcPr marL="36000" marR="36000" marT="36000" marB="36000">
                    <a:solidFill>
                      <a:schemeClr val="accent1">
                        <a:lumMod val="40000"/>
                        <a:lumOff val="60000"/>
                      </a:schemeClr>
                    </a:solidFill>
                  </a:tcPr>
                </a:tc>
                <a:tc>
                  <a:txBody>
                    <a:bodyPr/>
                    <a:lstStyle/>
                    <a:p>
                      <a:pPr marL="85725" indent="-85725">
                        <a:buFont typeface="Arial" panose="020B0604020202020204" pitchFamily="34" charset="0"/>
                        <a:buNone/>
                      </a:pPr>
                      <a:endParaRPr lang="en-US" sz="1400" dirty="0"/>
                    </a:p>
                  </a:txBody>
                  <a:tcPr marL="36000" marR="36000" marT="36000" marB="36000">
                    <a:solidFill>
                      <a:schemeClr val="bg1"/>
                    </a:solidFill>
                  </a:tcPr>
                </a:tc>
                <a:tc>
                  <a:txBody>
                    <a:bodyPr/>
                    <a:lstStyle/>
                    <a:p>
                      <a:endParaRPr lang="en-US" sz="1400" dirty="0"/>
                    </a:p>
                  </a:txBody>
                  <a:tcPr marL="36000" marR="36000" marT="36000" marB="36000">
                    <a:noFill/>
                  </a:tcPr>
                </a:tc>
                <a:tc>
                  <a:txBody>
                    <a:bodyPr/>
                    <a:lstStyle/>
                    <a:p>
                      <a:endParaRPr lang="en-US" sz="1400" dirty="0"/>
                    </a:p>
                  </a:txBody>
                  <a:tcPr marL="36000" marR="36000" marT="36000" marB="36000">
                    <a:solidFill>
                      <a:schemeClr val="bg1"/>
                    </a:solidFill>
                  </a:tcPr>
                </a:tc>
                <a:extLst>
                  <a:ext uri="{0D108BD9-81ED-4DB2-BD59-A6C34878D82A}">
                    <a16:rowId xmlns:a16="http://schemas.microsoft.com/office/drawing/2014/main" val="2010230526"/>
                  </a:ext>
                </a:extLst>
              </a:tr>
              <a:tr h="491010">
                <a:tc rowSpan="2">
                  <a:txBody>
                    <a:bodyPr/>
                    <a:lstStyle/>
                    <a:p>
                      <a:pPr algn="r"/>
                      <a:r>
                        <a:rPr lang="en-US" sz="1400" dirty="0"/>
                        <a:t>09:00</a:t>
                      </a:r>
                    </a:p>
                    <a:p>
                      <a:pPr algn="r"/>
                      <a:endParaRPr lang="en-US" sz="1400" dirty="0"/>
                    </a:p>
                    <a:p>
                      <a:pPr algn="r"/>
                      <a:r>
                        <a:rPr lang="en-US" sz="1400" dirty="0"/>
                        <a:t>10:00</a:t>
                      </a:r>
                    </a:p>
                    <a:p>
                      <a:pPr algn="r"/>
                      <a:r>
                        <a:rPr lang="en-US" sz="1400" dirty="0"/>
                        <a:t>10:30</a:t>
                      </a:r>
                    </a:p>
                  </a:txBody>
                  <a:tcPr marL="0" marR="0" marT="0" marB="0">
                    <a:solidFill>
                      <a:schemeClr val="accent1">
                        <a:lumMod val="40000"/>
                        <a:lumOff val="60000"/>
                      </a:schemeClr>
                    </a:solidFill>
                  </a:tcPr>
                </a:tc>
                <a:tc rowSpan="2">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b="1" noProof="0" dirty="0"/>
                        <a:t>Opening</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400" b="1" noProof="0" dirty="0"/>
                        <a:t>802.1CQ</a:t>
                      </a:r>
                    </a:p>
                  </a:txBody>
                  <a:tcPr marL="36000" marR="36000" marT="36000" marB="36000">
                    <a:solidFill>
                      <a:schemeClr val="tx2">
                        <a:lumMod val="60000"/>
                        <a:lumOff val="40000"/>
                      </a:schemeClr>
                    </a:solidFill>
                  </a:tcPr>
                </a:tc>
                <a:tc vMerge="1">
                  <a:txBody>
                    <a:bodyPr/>
                    <a:lstStyle/>
                    <a:p>
                      <a:endParaRPr lang="en-US" sz="1400" dirty="0"/>
                    </a:p>
                  </a:txBody>
                  <a:tcPr marL="36000" marR="36000" marT="36000" marB="36000">
                    <a:solidFill>
                      <a:schemeClr val="tx2">
                        <a:lumMod val="60000"/>
                        <a:lumOff val="40000"/>
                      </a:schemeClr>
                    </a:solidFill>
                  </a:tcPr>
                </a:tc>
                <a:tc rowSpan="2">
                  <a:txBody>
                    <a:bodyPr/>
                    <a:lstStyle/>
                    <a:p>
                      <a:pPr marL="85725" indent="-85725">
                        <a:buFont typeface="Arial" panose="020B0604020202020204" pitchFamily="34" charset="0"/>
                        <a:buNone/>
                      </a:pPr>
                      <a:r>
                        <a:rPr lang="en-US" sz="1400" b="1" dirty="0"/>
                        <a:t>802.1CF</a:t>
                      </a:r>
                    </a:p>
                  </a:txBody>
                  <a:tcPr marL="36000" marR="36000" marT="36000" marB="36000">
                    <a:solidFill>
                      <a:schemeClr val="tx2">
                        <a:lumMod val="60000"/>
                        <a:lumOff val="40000"/>
                      </a:schemeClr>
                    </a:solidFill>
                  </a:tcPr>
                </a:tc>
                <a:tc rowSpan="2">
                  <a:txBody>
                    <a:bodyPr/>
                    <a:lstStyle/>
                    <a:p>
                      <a:endParaRPr lang="en-US" sz="1400" dirty="0"/>
                    </a:p>
                  </a:txBody>
                  <a:tcPr marL="36000" marR="36000" marT="36000" marB="36000">
                    <a:noFill/>
                  </a:tcPr>
                </a:tc>
                <a:tc rowSpan="4">
                  <a:txBody>
                    <a:bodyPr/>
                    <a:lstStyle/>
                    <a:p>
                      <a:endParaRPr lang="en-US" sz="1400" dirty="0"/>
                    </a:p>
                  </a:txBody>
                  <a:tcPr marL="36000" marR="36000" marT="36000" marB="36000">
                    <a:solidFill>
                      <a:schemeClr val="bg1"/>
                    </a:solidFill>
                  </a:tcPr>
                </a:tc>
                <a:extLst>
                  <a:ext uri="{0D108BD9-81ED-4DB2-BD59-A6C34878D82A}">
                    <a16:rowId xmlns:a16="http://schemas.microsoft.com/office/drawing/2014/main" val="10001"/>
                  </a:ext>
                </a:extLst>
              </a:tr>
              <a:tr h="323559">
                <a:tc vMerge="1">
                  <a:txBody>
                    <a:bodyPr/>
                    <a:lstStyle/>
                    <a:p>
                      <a:endParaRPr lang="en-US"/>
                    </a:p>
                  </a:txBody>
                  <a:tcPr/>
                </a:tc>
                <a:tc vMerge="1">
                  <a:txBody>
                    <a:bodyPr/>
                    <a:lstStyle/>
                    <a:p>
                      <a:endParaRPr lang="en-US"/>
                    </a:p>
                  </a:txBody>
                  <a:tcPr/>
                </a:tc>
                <a:tc>
                  <a:txBody>
                    <a:bodyPr/>
                    <a:lstStyle/>
                    <a:p>
                      <a:r>
                        <a:rPr lang="en-US" sz="1400" b="1" dirty="0"/>
                        <a:t>802.1CF</a:t>
                      </a:r>
                    </a:p>
                  </a:txBody>
                  <a:tcPr marL="36000" marR="36000" marT="36000" marB="36000">
                    <a:solidFill>
                      <a:schemeClr val="tx2">
                        <a:lumMod val="60000"/>
                        <a:lumOff val="4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182076144"/>
                  </a:ext>
                </a:extLst>
              </a:tr>
              <a:tr h="272363">
                <a:tc>
                  <a:txBody>
                    <a:bodyPr/>
                    <a:lstStyle/>
                    <a:p>
                      <a:pPr algn="r"/>
                      <a:endParaRPr lang="en-US" sz="1400" dirty="0"/>
                    </a:p>
                  </a:txBody>
                  <a:tcPr marL="0" marR="0" marT="0" marB="0">
                    <a:solidFill>
                      <a:schemeClr val="bg1"/>
                    </a:solidFill>
                  </a:tcPr>
                </a:tc>
                <a:tc>
                  <a:txBody>
                    <a:bodyPr/>
                    <a:lstStyle/>
                    <a:p>
                      <a:endParaRPr lang="en-US" sz="1400" dirty="0"/>
                    </a:p>
                  </a:txBody>
                  <a:tcPr marL="36000" marR="36000" marT="36000" marB="36000">
                    <a:solidFill>
                      <a:schemeClr val="bg1"/>
                    </a:solidFill>
                  </a:tcPr>
                </a:tc>
                <a:tc>
                  <a:txBody>
                    <a:bodyPr/>
                    <a:lstStyle/>
                    <a:p>
                      <a:endParaRPr lang="en-US" sz="1400" dirty="0"/>
                    </a:p>
                  </a:txBody>
                  <a:tcPr marL="36000" marR="36000" marT="36000" marB="36000">
                    <a:solidFill>
                      <a:schemeClr val="bg1"/>
                    </a:solidFill>
                  </a:tcPr>
                </a:tc>
                <a:tc>
                  <a:txBody>
                    <a:bodyPr/>
                    <a:lstStyle/>
                    <a:p>
                      <a:endParaRPr lang="en-US" sz="1400" dirty="0"/>
                    </a:p>
                  </a:txBody>
                  <a:tcPr marL="36000" marR="36000" marT="36000" marB="36000">
                    <a:solidFill>
                      <a:schemeClr val="bg1"/>
                    </a:solidFill>
                  </a:tcPr>
                </a:tc>
                <a:tc>
                  <a:txBody>
                    <a:bodyPr/>
                    <a:lstStyle/>
                    <a:p>
                      <a:endParaRPr lang="en-US" sz="14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a16="http://schemas.microsoft.com/office/drawing/2014/main" val="10002"/>
                  </a:ext>
                </a:extLst>
              </a:tr>
              <a:tr h="814568">
                <a:tc>
                  <a:txBody>
                    <a:bodyPr/>
                    <a:lstStyle/>
                    <a:p>
                      <a:pPr algn="r"/>
                      <a:r>
                        <a:rPr lang="en-US" sz="1400" dirty="0"/>
                        <a:t>11:00</a:t>
                      </a:r>
                      <a:br>
                        <a:rPr lang="en-US" sz="1400" dirty="0"/>
                      </a:br>
                      <a:endParaRPr lang="en-US" sz="1400" dirty="0"/>
                    </a:p>
                    <a:p>
                      <a:pPr algn="r"/>
                      <a:endParaRPr lang="en-US" sz="1400" dirty="0"/>
                    </a:p>
                    <a:p>
                      <a:pPr algn="r"/>
                      <a:r>
                        <a:rPr lang="en-US" sz="1400" dirty="0"/>
                        <a:t>12:30</a:t>
                      </a:r>
                    </a:p>
                  </a:txBody>
                  <a:tcPr marL="0" marR="0" marT="0" marB="0">
                    <a:solidFill>
                      <a:schemeClr val="tx2">
                        <a:lumMod val="20000"/>
                        <a:lumOff val="80000"/>
                      </a:schemeClr>
                    </a:solidFill>
                  </a:tcPr>
                </a:tc>
                <a:tc>
                  <a:txBody>
                    <a:bodyPr/>
                    <a:lstStyle/>
                    <a:p>
                      <a:pPr marL="0" indent="0">
                        <a:buFont typeface="Arial" panose="020B0604020202020204" pitchFamily="34" charset="0"/>
                        <a:buNone/>
                      </a:pPr>
                      <a:r>
                        <a:rPr lang="en-US" sz="1400" b="1" dirty="0"/>
                        <a:t>802.1CQ</a:t>
                      </a:r>
                    </a:p>
                  </a:txBody>
                  <a:tcPr marL="36000" marR="36000" marT="36000" marB="36000">
                    <a:solidFill>
                      <a:schemeClr val="tx2">
                        <a:lumMod val="60000"/>
                        <a:lumOff val="40000"/>
                      </a:schemeClr>
                    </a:solidFill>
                  </a:tcPr>
                </a:tc>
                <a:tc>
                  <a:txBody>
                    <a:bodyPr/>
                    <a:lstStyle/>
                    <a:p>
                      <a:pPr marL="82550" indent="-82550">
                        <a:buFont typeface="Arial" pitchFamily="34" charset="0"/>
                        <a:buNone/>
                      </a:pPr>
                      <a:endParaRPr lang="en-US" sz="1400" dirty="0"/>
                    </a:p>
                  </a:txBody>
                  <a:tcPr marL="36000" marR="36000" marT="36000" marB="36000">
                    <a:solidFill>
                      <a:schemeClr val="tx2">
                        <a:lumMod val="60000"/>
                        <a:lumOff val="40000"/>
                      </a:schemeClr>
                    </a:solidFill>
                  </a:tcPr>
                </a:tc>
                <a:tc>
                  <a:txBody>
                    <a:bodyPr/>
                    <a:lstStyle/>
                    <a:p>
                      <a:endParaRPr lang="en-US" sz="1400" dirty="0"/>
                    </a:p>
                  </a:txBody>
                  <a:tcPr marL="36000" marR="36000" marT="36000" marB="36000">
                    <a:solidFill>
                      <a:schemeClr val="tx2">
                        <a:lumMod val="60000"/>
                        <a:lumOff val="40000"/>
                      </a:schemeClr>
                    </a:solidFill>
                  </a:tcPr>
                </a:tc>
                <a:tc>
                  <a:txBody>
                    <a:bodyPr/>
                    <a:lstStyle/>
                    <a:p>
                      <a:pPr marL="85725" indent="-85725">
                        <a:buFont typeface="Arial" pitchFamily="34" charset="0"/>
                        <a:buNone/>
                      </a:pPr>
                      <a:endParaRPr lang="en-US" sz="1400" dirty="0"/>
                    </a:p>
                  </a:txBody>
                  <a:tcPr marL="36000" marR="36000" marT="36000" marB="36000">
                    <a:no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extLst>
                  <a:ext uri="{0D108BD9-81ED-4DB2-BD59-A6C34878D82A}">
                    <a16:rowId xmlns:a16="http://schemas.microsoft.com/office/drawing/2014/main" val="10003"/>
                  </a:ext>
                </a:extLst>
              </a:tr>
              <a:tr h="272363">
                <a:tc rowSpan="2">
                  <a:txBody>
                    <a:bodyPr/>
                    <a:lstStyle/>
                    <a:p>
                      <a:pPr algn="r"/>
                      <a:endParaRPr lang="en-US" sz="1400" dirty="0"/>
                    </a:p>
                  </a:txBody>
                  <a:tcPr marL="0" marR="0" marT="0" marB="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a:p>
                  </a:txBody>
                  <a:tcPr marL="36000" marR="36000" marT="36000" marB="36000">
                    <a:solidFill>
                      <a:schemeClr val="bg1"/>
                    </a:solidFill>
                  </a:tcPr>
                </a:tc>
                <a:tc rowSpan="2">
                  <a:txBody>
                    <a:bodyPr/>
                    <a:lstStyle/>
                    <a:p>
                      <a:endParaRPr lang="en-US" sz="1400" dirty="0"/>
                    </a:p>
                  </a:txBody>
                  <a:tcPr marL="36000" marR="36000" marT="36000" marB="36000">
                    <a:solidFill>
                      <a:schemeClr val="bg1"/>
                    </a:solidFill>
                  </a:tcPr>
                </a:tc>
                <a:tc rowSpan="2">
                  <a:txBody>
                    <a:bodyPr/>
                    <a:lstStyle/>
                    <a:p>
                      <a:endParaRPr lang="en-US" sz="1400" dirty="0"/>
                    </a:p>
                  </a:txBody>
                  <a:tcPr marL="36000" marR="36000" marT="36000" marB="36000">
                    <a:solidFill>
                      <a:schemeClr val="bg1"/>
                    </a:solidFill>
                  </a:tcPr>
                </a:tc>
                <a:tc>
                  <a:txBody>
                    <a:bodyPr/>
                    <a:lstStyle/>
                    <a:p>
                      <a:endParaRPr lang="en-US" sz="1400" dirty="0"/>
                    </a:p>
                  </a:txBody>
                  <a:tcPr marL="36000" marR="36000" marT="36000" marB="36000">
                    <a:solidFill>
                      <a:schemeClr val="bg1"/>
                    </a:solidFill>
                  </a:tcPr>
                </a:tc>
                <a:extLst>
                  <a:ext uri="{0D108BD9-81ED-4DB2-BD59-A6C34878D82A}">
                    <a16:rowId xmlns:a16="http://schemas.microsoft.com/office/drawing/2014/main" val="10004"/>
                  </a:ext>
                </a:extLst>
              </a:tr>
              <a:tr h="170189">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4">
                  <a:txBody>
                    <a:bodyPr/>
                    <a:lstStyle/>
                    <a:p>
                      <a:endParaRPr lang="en-US" sz="1400" dirty="0"/>
                    </a:p>
                  </a:txBody>
                  <a:tcPr marL="36000" marR="36000" marT="36000" marB="36000">
                    <a:solidFill>
                      <a:schemeClr val="bg1"/>
                    </a:solidFill>
                  </a:tcPr>
                </a:tc>
                <a:extLst>
                  <a:ext uri="{0D108BD9-81ED-4DB2-BD59-A6C34878D82A}">
                    <a16:rowId xmlns:a16="http://schemas.microsoft.com/office/drawing/2014/main" val="10005"/>
                  </a:ext>
                </a:extLst>
              </a:tr>
              <a:tr h="814568">
                <a:tc>
                  <a:txBody>
                    <a:bodyPr/>
                    <a:lstStyle/>
                    <a:p>
                      <a:pPr algn="r"/>
                      <a:r>
                        <a:rPr lang="en-US" sz="1400" dirty="0"/>
                        <a:t>14:00</a:t>
                      </a:r>
                    </a:p>
                    <a:p>
                      <a:pPr algn="r"/>
                      <a:br>
                        <a:rPr lang="en-US" sz="1400" dirty="0"/>
                      </a:br>
                      <a:endParaRPr lang="en-US" sz="1400" dirty="0"/>
                    </a:p>
                    <a:p>
                      <a:pPr algn="r"/>
                      <a:r>
                        <a:rPr lang="en-US" sz="1400" dirty="0"/>
                        <a:t>15:30</a:t>
                      </a:r>
                    </a:p>
                  </a:txBody>
                  <a:tcPr marL="0" marR="0" marT="0" marB="0">
                    <a:solidFill>
                      <a:schemeClr val="tx2">
                        <a:lumMod val="20000"/>
                        <a:lumOff val="80000"/>
                      </a:schemeClr>
                    </a:solidFill>
                  </a:tcPr>
                </a:tc>
                <a:tc>
                  <a:txBody>
                    <a:bodyPr/>
                    <a:lstStyle/>
                    <a:p>
                      <a:r>
                        <a:rPr lang="en-US" sz="1400" b="1" dirty="0"/>
                        <a:t>802.1CF</a:t>
                      </a:r>
                    </a:p>
                  </a:txBody>
                  <a:tcPr marL="36000" marR="36000" marT="36000" marB="36000">
                    <a:solidFill>
                      <a:schemeClr val="tx2">
                        <a:lumMod val="60000"/>
                        <a:lumOff val="40000"/>
                      </a:schemeClr>
                    </a:solidFill>
                  </a:tcPr>
                </a:tc>
                <a:tc>
                  <a:txBody>
                    <a:bodyPr/>
                    <a:lstStyle/>
                    <a:p>
                      <a:endParaRPr lang="en-US" sz="1400" dirty="0"/>
                    </a:p>
                  </a:txBody>
                  <a:tcPr marL="36000" marR="36000" marT="36000" marB="36000">
                    <a:solidFill>
                      <a:schemeClr val="tx2">
                        <a:lumMod val="60000"/>
                        <a:lumOff val="40000"/>
                      </a:schemeClr>
                    </a:solidFill>
                  </a:tcPr>
                </a:tc>
                <a:tc>
                  <a:txBody>
                    <a:bodyPr/>
                    <a:lstStyle/>
                    <a:p>
                      <a:r>
                        <a:rPr lang="en-US" sz="1400" b="1" dirty="0"/>
                        <a:t>Closing</a:t>
                      </a:r>
                    </a:p>
                  </a:txBody>
                  <a:tcPr marL="36000" marR="36000" marT="36000" marB="36000">
                    <a:solidFill>
                      <a:schemeClr val="tx2">
                        <a:lumMod val="60000"/>
                        <a:lumOff val="40000"/>
                      </a:schemeClr>
                    </a:solidFill>
                  </a:tcPr>
                </a:tc>
                <a:tc rowSpan="3">
                  <a:txBody>
                    <a:bodyPr/>
                    <a:lstStyle/>
                    <a:p>
                      <a:endParaRPr lang="en-US" sz="1400" dirty="0"/>
                    </a:p>
                  </a:txBody>
                  <a:tcPr marL="36000" marR="36000" marT="36000" marB="36000">
                    <a:solidFill>
                      <a:schemeClr val="bg1"/>
                    </a:solidFill>
                  </a:tcPr>
                </a:tc>
                <a:tc vMerge="1">
                  <a:txBody>
                    <a:bodyPr/>
                    <a:lstStyle/>
                    <a:p>
                      <a:endParaRPr lang="en-US"/>
                    </a:p>
                  </a:txBody>
                  <a:tcPr/>
                </a:tc>
                <a:extLst>
                  <a:ext uri="{0D108BD9-81ED-4DB2-BD59-A6C34878D82A}">
                    <a16:rowId xmlns:a16="http://schemas.microsoft.com/office/drawing/2014/main" val="10006"/>
                  </a:ext>
                </a:extLst>
              </a:tr>
              <a:tr h="272363">
                <a:tc>
                  <a:txBody>
                    <a:bodyPr/>
                    <a:lstStyle/>
                    <a:p>
                      <a:pPr algn="r"/>
                      <a:endParaRPr lang="en-US" sz="1400" dirty="0"/>
                    </a:p>
                  </a:txBody>
                  <a:tcPr marL="0" marR="0" marT="0" marB="0">
                    <a:solidFill>
                      <a:schemeClr val="bg1"/>
                    </a:solidFill>
                  </a:tcPr>
                </a:tc>
                <a:tc>
                  <a:txBody>
                    <a:bodyPr/>
                    <a:lstStyle/>
                    <a:p>
                      <a:endParaRPr lang="en-US" sz="1400" dirty="0"/>
                    </a:p>
                  </a:txBody>
                  <a:tcPr marL="36000" marR="36000" marT="36000" marB="36000">
                    <a:solidFill>
                      <a:schemeClr val="bg1"/>
                    </a:solidFill>
                  </a:tcPr>
                </a:tc>
                <a:tc>
                  <a:txBody>
                    <a:bodyPr/>
                    <a:lstStyle/>
                    <a:p>
                      <a:endParaRPr lang="en-US" sz="1400" dirty="0"/>
                    </a:p>
                  </a:txBody>
                  <a:tcPr marL="36000" marR="36000" marT="36000" marB="36000">
                    <a:solidFill>
                      <a:schemeClr val="bg1"/>
                    </a:solidFill>
                  </a:tcPr>
                </a:tc>
                <a:tc>
                  <a:txBody>
                    <a:bodyPr/>
                    <a:lstStyle/>
                    <a:p>
                      <a:endParaRPr lang="en-US" sz="1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a16="http://schemas.microsoft.com/office/drawing/2014/main" val="10008"/>
                  </a:ext>
                </a:extLst>
              </a:tr>
              <a:tr h="814568">
                <a:tc>
                  <a:txBody>
                    <a:bodyPr/>
                    <a:lstStyle/>
                    <a:p>
                      <a:pPr algn="r"/>
                      <a:r>
                        <a:rPr lang="en-US" sz="1400" dirty="0"/>
                        <a:t>16:00</a:t>
                      </a:r>
                    </a:p>
                    <a:p>
                      <a:pPr algn="r"/>
                      <a:endParaRPr lang="en-US" sz="1400" dirty="0"/>
                    </a:p>
                    <a:p>
                      <a:pPr algn="r"/>
                      <a:endParaRPr lang="en-US" sz="1400" dirty="0"/>
                    </a:p>
                    <a:p>
                      <a:pPr algn="r"/>
                      <a:r>
                        <a:rPr lang="en-US" sz="1400" dirty="0"/>
                        <a:t>17:30</a:t>
                      </a:r>
                    </a:p>
                  </a:txBody>
                  <a:tcPr marL="0" marR="0" marT="0" marB="0">
                    <a:solidFill>
                      <a:schemeClr val="tx2">
                        <a:lumMod val="20000"/>
                        <a:lumOff val="8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b="1" dirty="0"/>
                        <a:t>Other</a:t>
                      </a:r>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400" dirty="0"/>
                    </a:p>
                  </a:txBody>
                  <a:tcPr marL="36000" marR="36000" marT="36000" marB="36000">
                    <a:no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a16="http://schemas.microsoft.com/office/drawing/2014/main" val="10009"/>
                  </a:ext>
                </a:extLst>
              </a:tr>
              <a:tr h="179605">
                <a:tc rowSpan="3">
                  <a:txBody>
                    <a:bodyPr/>
                    <a:lstStyle/>
                    <a:p>
                      <a:pPr algn="r"/>
                      <a:r>
                        <a:rPr lang="en-US" sz="1400" dirty="0"/>
                        <a:t>18:30</a:t>
                      </a:r>
                    </a:p>
                    <a:p>
                      <a:pPr algn="r"/>
                      <a:endParaRPr lang="en-US" sz="1400" dirty="0"/>
                    </a:p>
                  </a:txBody>
                  <a:tcPr marL="0" marR="0" marT="0" marB="0" anchor="b">
                    <a:solidFill>
                      <a:schemeClr val="bg1"/>
                    </a:solidFill>
                  </a:tcPr>
                </a:tc>
                <a:tc rowSpan="3">
                  <a:txBody>
                    <a:bodyPr/>
                    <a:lstStyle/>
                    <a:p>
                      <a:endParaRPr lang="en-US" sz="1400" dirty="0"/>
                    </a:p>
                  </a:txBody>
                  <a:tcPr marL="36000" marR="36000" marT="36000" marB="36000">
                    <a:solidFill>
                      <a:schemeClr val="bg1"/>
                    </a:solidFill>
                  </a:tcPr>
                </a:tc>
                <a:tc>
                  <a:txBody>
                    <a:bodyPr/>
                    <a:lstStyle/>
                    <a:p>
                      <a:endParaRPr lang="en-US" sz="800" dirty="0"/>
                    </a:p>
                  </a:txBody>
                  <a:tcPr marL="36000" marR="36000" marT="36000" marB="36000">
                    <a:noFill/>
                  </a:tcPr>
                </a:tc>
                <a:tc rowSpan="3">
                  <a:txBody>
                    <a:bodyPr/>
                    <a:lstStyle/>
                    <a:p>
                      <a:endParaRPr lang="en-US" sz="1400" dirty="0"/>
                    </a:p>
                  </a:txBody>
                  <a:tcPr marL="36000" marR="36000" marT="36000" marB="36000">
                    <a:solidFill>
                      <a:schemeClr val="bg1"/>
                    </a:solidFill>
                  </a:tcPr>
                </a:tc>
                <a:tc rowSpan="3">
                  <a:txBody>
                    <a:bodyPr/>
                    <a:lstStyle/>
                    <a:p>
                      <a:endParaRPr lang="en-US" sz="1400" dirty="0"/>
                    </a:p>
                  </a:txBody>
                  <a:tcPr marL="36000" marR="36000" marT="36000" marB="36000">
                    <a:noFill/>
                  </a:tcPr>
                </a:tc>
                <a:tc rowSpan="2">
                  <a:txBody>
                    <a:bodyPr/>
                    <a:lstStyle/>
                    <a:p>
                      <a:endParaRPr lang="en-US" sz="1400" dirty="0"/>
                    </a:p>
                  </a:txBody>
                  <a:tcPr marL="36000" marR="36000" marT="36000" marB="36000">
                    <a:noFill/>
                  </a:tcPr>
                </a:tc>
                <a:extLst>
                  <a:ext uri="{0D108BD9-81ED-4DB2-BD59-A6C34878D82A}">
                    <a16:rowId xmlns:a16="http://schemas.microsoft.com/office/drawing/2014/main" val="10010"/>
                  </a:ext>
                </a:extLst>
              </a:tr>
              <a:tr h="146653">
                <a:tc vMerge="1">
                  <a:txBody>
                    <a:bodyPr/>
                    <a:lstStyle/>
                    <a:p>
                      <a:endParaRPr lang="en-US"/>
                    </a:p>
                  </a:txBody>
                  <a:tcPr/>
                </a:tc>
                <a:tc vMerge="1">
                  <a:txBody>
                    <a:bodyPr/>
                    <a:lstStyle/>
                    <a:p>
                      <a:endParaRPr lang="en-US"/>
                    </a:p>
                  </a:txBody>
                  <a:tcPr/>
                </a:tc>
                <a:tc rowSpan="2">
                  <a:txBody>
                    <a:bodyPr/>
                    <a:lstStyle/>
                    <a:p>
                      <a:r>
                        <a:rPr lang="en-US" sz="1400" dirty="0"/>
                        <a:t>Social event</a:t>
                      </a:r>
                    </a:p>
                  </a:txBody>
                  <a:tcPr marL="36000" marR="36000" marT="36000" marB="36000">
                    <a:solidFill>
                      <a:srgbClr val="00C040"/>
                    </a:solidFill>
                  </a:tcPr>
                </a:tc>
                <a:tc vMerge="1">
                  <a:txBody>
                    <a:bodyPr/>
                    <a:lstStyle/>
                    <a:p>
                      <a:endParaRPr lang="en-US"/>
                    </a:p>
                  </a:txBody>
                  <a:tcPr/>
                </a:tc>
                <a:tc vMerge="1">
                  <a:txBody>
                    <a:bodyPr/>
                    <a:lstStyle/>
                    <a:p>
                      <a:endParaRPr lang="en-US"/>
                    </a:p>
                  </a:txBody>
                  <a:tcPr/>
                </a:tc>
                <a:tc vMerge="1">
                  <a:txBody>
                    <a:bodyPr/>
                    <a:lstStyle/>
                    <a:p>
                      <a:endParaRPr lang="en-US" sz="1400" dirty="0"/>
                    </a:p>
                  </a:txBody>
                  <a:tcPr marL="36000" marR="36000" marT="36000" marB="36000">
                    <a:noFill/>
                  </a:tcPr>
                </a:tc>
                <a:extLst>
                  <a:ext uri="{0D108BD9-81ED-4DB2-BD59-A6C34878D82A}">
                    <a16:rowId xmlns:a16="http://schemas.microsoft.com/office/drawing/2014/main" val="1642697365"/>
                  </a:ext>
                </a:extLst>
              </a:tr>
              <a:tr h="141764">
                <a:tc vMerge="1">
                  <a:txBody>
                    <a:bodyPr/>
                    <a:lstStyle/>
                    <a:p>
                      <a:endParaRPr lang="en-US"/>
                    </a:p>
                  </a:txBody>
                  <a:tcPr/>
                </a:tc>
                <a:tc vMerge="1">
                  <a:txBody>
                    <a:bodyPr/>
                    <a:lstStyle/>
                    <a:p>
                      <a:endParaRPr lang="en-US" sz="1200" dirty="0"/>
                    </a:p>
                  </a:txBody>
                  <a:tcPr marL="36000" marR="36000" marT="36000" marB="36000">
                    <a:solidFill>
                      <a:schemeClr val="tx2">
                        <a:lumMod val="40000"/>
                        <a:lumOff val="60000"/>
                      </a:schemeClr>
                    </a:solidFill>
                  </a:tcPr>
                </a:tc>
                <a:tc vMerge="1">
                  <a:txBody>
                    <a:bodyPr/>
                    <a:lstStyle/>
                    <a:p>
                      <a:r>
                        <a:rPr lang="en-US" sz="1400" dirty="0"/>
                        <a:t>Social event</a:t>
                      </a:r>
                    </a:p>
                  </a:txBody>
                  <a:tcPr marL="36000" marR="36000" marT="36000" marB="36000">
                    <a:solidFill>
                      <a:srgbClr val="00C040"/>
                    </a:solidFill>
                  </a:tcPr>
                </a:tc>
                <a:tc vMerge="1">
                  <a:txBody>
                    <a:bodyPr/>
                    <a:lstStyle/>
                    <a:p>
                      <a:endParaRPr lang="en-US"/>
                    </a:p>
                  </a:txBody>
                  <a:tcPr/>
                </a:tc>
                <a:tc vMerge="1">
                  <a:txBody>
                    <a:bodyPr/>
                    <a:lstStyle/>
                    <a:p>
                      <a:endParaRPr lang="en-US"/>
                    </a:p>
                  </a:txBody>
                  <a:tcPr/>
                </a:tc>
                <a:tc>
                  <a:txBody>
                    <a:bodyPr/>
                    <a:lstStyle/>
                    <a:p>
                      <a:endParaRPr lang="en-US" sz="1400" dirty="0"/>
                    </a:p>
                  </a:txBody>
                  <a:tcPr marL="36000" marR="36000" marT="36000" marB="36000">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403268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dirty="0"/>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dirty="0"/>
              <a:t>Participants </a:t>
            </a:r>
            <a:r>
              <a:rPr lang="en-US" altLang="en-US" u="sng" dirty="0"/>
              <a:t>shall</a:t>
            </a:r>
            <a:r>
              <a:rPr lang="en-US" altLang="en-US" dirty="0"/>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dirty="0"/>
            </a:br>
            <a:endParaRPr lang="en-US" altLang="en-US" dirty="0"/>
          </a:p>
          <a:p>
            <a:r>
              <a:rPr lang="en-US" altLang="en-US" dirty="0"/>
              <a:t>Participants </a:t>
            </a:r>
            <a:r>
              <a:rPr lang="en-US" altLang="en-US" u="sng" dirty="0"/>
              <a:t>should</a:t>
            </a:r>
            <a:r>
              <a:rPr lang="en-US" altLang="en-US" dirty="0"/>
              <a:t> inform the IEEE (or cause the IEEE to be informed) of the identity of any other holders of potential Essential Patent Claims</a:t>
            </a:r>
            <a:br>
              <a:rPr lang="en-US" altLang="en-US" dirty="0"/>
            </a:br>
            <a:endParaRPr lang="en-US" altLang="en-US" dirty="0"/>
          </a:p>
          <a:p>
            <a:pPr marL="0" indent="0">
              <a:buNone/>
            </a:pPr>
            <a:r>
              <a:rPr lang="en-US" altLang="en-US" sz="4100" dirty="0"/>
              <a:t>Early identification of holders of potential Essential Patent Claims is encouraged</a:t>
            </a:r>
          </a:p>
        </p:txBody>
      </p:sp>
    </p:spTree>
    <p:extLst>
      <p:ext uri="{BB962C8B-B14F-4D97-AF65-F5344CB8AC3E}">
        <p14:creationId xmlns:p14="http://schemas.microsoft.com/office/powerpoint/2010/main" val="32576979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dirty="0"/>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dirty="0"/>
              <a:t>Cause an LOA to be submitted to the IEEE-SA (patcom@ieee.org); or</a:t>
            </a:r>
          </a:p>
          <a:p>
            <a:pPr lvl="1">
              <a:lnSpc>
                <a:spcPct val="110000"/>
              </a:lnSpc>
              <a:spcBef>
                <a:spcPts val="1200"/>
              </a:spcBef>
            </a:pPr>
            <a:r>
              <a:rPr lang="en-US" altLang="en-US" dirty="0"/>
              <a:t>Provide the chair of this group with the identity of the holder(s) of any and all such claims as soon as possible; or</a:t>
            </a:r>
          </a:p>
          <a:p>
            <a:pPr lvl="1">
              <a:lnSpc>
                <a:spcPct val="110000"/>
              </a:lnSpc>
              <a:spcBef>
                <a:spcPts val="1200"/>
              </a:spcBef>
            </a:pPr>
            <a:r>
              <a:rPr lang="en-US" altLang="en-US" dirty="0"/>
              <a:t>Speak up now and respond to this Call for Potentially Essential Patents</a:t>
            </a:r>
          </a:p>
          <a:p>
            <a:pPr>
              <a:lnSpc>
                <a:spcPct val="110000"/>
              </a:lnSpc>
              <a:spcBef>
                <a:spcPts val="1200"/>
              </a:spcBef>
            </a:pPr>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1005775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dirty="0"/>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dirty="0"/>
              <a:t>All IEEE-SA standards meetings shall be conducted in compliance with all applicable laws, including antitrust and competition laws. </a:t>
            </a:r>
          </a:p>
          <a:p>
            <a:pPr lvl="1">
              <a:lnSpc>
                <a:spcPct val="110000"/>
              </a:lnSpc>
              <a:spcBef>
                <a:spcPts val="600"/>
              </a:spcBef>
            </a:pPr>
            <a:r>
              <a:rPr lang="en-US" altLang="en-US" dirty="0"/>
              <a:t>Don’t discuss the interpretation, validity, or essentiality of patents/patent claims. </a:t>
            </a:r>
          </a:p>
          <a:p>
            <a:pPr lvl="1">
              <a:lnSpc>
                <a:spcPct val="110000"/>
              </a:lnSpc>
              <a:spcBef>
                <a:spcPts val="600"/>
              </a:spcBef>
            </a:pPr>
            <a:r>
              <a:rPr lang="en-US" altLang="en-US" dirty="0"/>
              <a:t>Don’t discuss specific license rates, terms, or conditions.</a:t>
            </a:r>
          </a:p>
          <a:p>
            <a:pPr lvl="2">
              <a:lnSpc>
                <a:spcPct val="110000"/>
              </a:lnSpc>
              <a:spcBef>
                <a:spcPts val="600"/>
              </a:spcBef>
            </a:pPr>
            <a:r>
              <a:rPr lang="en-US" altLang="en-US" dirty="0"/>
              <a:t>Relative costs of different technical approaches that include relative costs of patent licensing terms may be discussed in standards development meetings. </a:t>
            </a:r>
          </a:p>
          <a:p>
            <a:pPr lvl="3">
              <a:lnSpc>
                <a:spcPct val="110000"/>
              </a:lnSpc>
              <a:spcBef>
                <a:spcPts val="600"/>
              </a:spcBef>
            </a:pPr>
            <a:r>
              <a:rPr lang="en-GB" altLang="en-US" dirty="0"/>
              <a:t>Technical considerations remain the primary focus</a:t>
            </a:r>
            <a:endParaRPr lang="en-US" altLang="en-US" dirty="0"/>
          </a:p>
          <a:p>
            <a:pPr lvl="1">
              <a:lnSpc>
                <a:spcPct val="110000"/>
              </a:lnSpc>
              <a:spcBef>
                <a:spcPts val="600"/>
              </a:spcBef>
            </a:pPr>
            <a:r>
              <a:rPr lang="en-US" altLang="en-US" dirty="0"/>
              <a:t>Don’t discuss or engage in the fixing of product prices, allocation of customers, or division of sales markets.</a:t>
            </a:r>
          </a:p>
          <a:p>
            <a:pPr lvl="1">
              <a:lnSpc>
                <a:spcPct val="110000"/>
              </a:lnSpc>
              <a:spcBef>
                <a:spcPts val="600"/>
              </a:spcBef>
            </a:pPr>
            <a:r>
              <a:rPr lang="en-US" altLang="en-US" dirty="0"/>
              <a:t>Don’t discuss the status or substance of ongoing or threatened litigation.</a:t>
            </a:r>
          </a:p>
          <a:p>
            <a:pPr lvl="1">
              <a:lnSpc>
                <a:spcPct val="110000"/>
              </a:lnSpc>
              <a:spcBef>
                <a:spcPts val="600"/>
              </a:spcBef>
            </a:pPr>
            <a:r>
              <a:rPr lang="en-US" altLang="en-US" dirty="0"/>
              <a:t>Don’t be silent if inappropriate topics are discussed … do formally object.</a:t>
            </a:r>
          </a:p>
          <a:p>
            <a:pPr lvl="1">
              <a:lnSpc>
                <a:spcPct val="110000"/>
              </a:lnSpc>
              <a:spcBef>
                <a:spcPts val="600"/>
              </a:spcBef>
            </a:pPr>
            <a:endParaRPr lang="en-US" altLang="en-US" dirty="0"/>
          </a:p>
          <a:p>
            <a:pPr>
              <a:lnSpc>
                <a:spcPct val="110000"/>
              </a:lnSpc>
              <a:spcBef>
                <a:spcPts val="600"/>
              </a:spcBef>
            </a:pPr>
            <a:r>
              <a:rPr lang="en-US" altLang="en-US" dirty="0"/>
              <a:t>For more details, see IEEE-SA Standards Board Operations Manual, clause 5.3.10 and Antitrust and Competition Policy: </a:t>
            </a:r>
            <a:br>
              <a:rPr lang="en-US" altLang="en-US" dirty="0"/>
            </a:br>
            <a:r>
              <a:rPr lang="en-US" altLang="en-US" dirty="0"/>
              <a:t>What You Need to Know at </a:t>
            </a:r>
            <a:r>
              <a:rPr lang="en-US" altLang="en-US" dirty="0">
                <a:hlinkClick r:id="rId2"/>
              </a:rPr>
              <a:t>http://standards.ieee.org/develop/policies/antitrust.pdf</a:t>
            </a:r>
            <a:endParaRPr lang="en-US" altLang="en-US" dirty="0"/>
          </a:p>
          <a:p>
            <a:endParaRPr lang="en-US" altLang="en-US" dirty="0"/>
          </a:p>
        </p:txBody>
      </p:sp>
    </p:spTree>
    <p:extLst>
      <p:ext uri="{BB962C8B-B14F-4D97-AF65-F5344CB8AC3E}">
        <p14:creationId xmlns:p14="http://schemas.microsoft.com/office/powerpoint/2010/main" val="40877898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dirty="0"/>
              <a:t>Patent-related information</a:t>
            </a:r>
            <a:endParaRPr lang="en-US" altLang="en-US" dirty="0"/>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dirty="0"/>
              <a:t>The patent policy and the procedures used to execute that policy are documented in the:</a:t>
            </a:r>
          </a:p>
          <a:p>
            <a:endParaRPr lang="en-US" altLang="en-US" dirty="0"/>
          </a:p>
          <a:p>
            <a:pPr lvl="1"/>
            <a:r>
              <a:rPr lang="en-US" altLang="en-US" dirty="0"/>
              <a:t>IEEE-SA Standards Board Bylaws </a:t>
            </a:r>
            <a:r>
              <a:rPr lang="en-US" altLang="en-US" sz="2600" dirty="0">
                <a:hlinkClick r:id="rId3"/>
              </a:rPr>
              <a:t>http://standards.ieee.org/develop/policies/bylaws/sect6-7.html#6</a:t>
            </a:r>
            <a:br>
              <a:rPr lang="en-US" altLang="en-US" sz="2600" dirty="0"/>
            </a:br>
            <a:endParaRPr lang="en-US" altLang="en-US" sz="2600" dirty="0"/>
          </a:p>
          <a:p>
            <a:pPr lvl="1"/>
            <a:r>
              <a:rPr lang="en-US" altLang="en-US" dirty="0"/>
              <a:t>IEEE-SA Standards Board Operations Manual </a:t>
            </a:r>
            <a:r>
              <a:rPr lang="en-US" altLang="en-US" sz="2600" dirty="0">
                <a:hlinkClick r:id="rId4"/>
              </a:rPr>
              <a:t>http://standards.ieee.org/develop/policies/opman/sect6.html#6.3</a:t>
            </a:r>
            <a:endParaRPr lang="en-US" altLang="en-US" sz="2600" dirty="0"/>
          </a:p>
          <a:p>
            <a:endParaRPr lang="en-US" altLang="en-US" dirty="0"/>
          </a:p>
          <a:p>
            <a:r>
              <a:rPr lang="en-US" altLang="en-US" dirty="0"/>
              <a:t>Material about the patent policy is available at </a:t>
            </a:r>
            <a:r>
              <a:rPr lang="en-US" altLang="en-US" sz="2600" dirty="0">
                <a:hlinkClick r:id="rId5"/>
              </a:rPr>
              <a:t>http://standards.ieee.org/about/sasb/patcom/materials.html</a:t>
            </a:r>
            <a:br>
              <a:rPr lang="en-US" altLang="en-US" dirty="0"/>
            </a:br>
            <a:endParaRPr lang="en-US" altLang="en-US" dirty="0"/>
          </a:p>
          <a:p>
            <a:r>
              <a:rPr lang="en-US" altLang="en-US" sz="4000" dirty="0"/>
              <a:t>If you have questions, contact the IEEE-SA Standards Board Patent Committee Administrator at </a:t>
            </a:r>
            <a:r>
              <a:rPr lang="en-US" altLang="en-US" sz="4000" dirty="0">
                <a:hlinkClick r:id="rId6"/>
              </a:rPr>
              <a:t>patcom@ieee.org</a:t>
            </a:r>
            <a:endParaRPr lang="en-US" altLang="en-US" sz="4000" dirty="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1686817116"/>
      </p:ext>
    </p:extLst>
  </p:cSld>
  <p:clrMapOvr>
    <a:masterClrMapping/>
  </p:clrMapOvr>
  <p:transition/>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3111</TotalTime>
  <Words>1367</Words>
  <Application>Microsoft Macintosh PowerPoint</Application>
  <PresentationFormat>On-screen Show (4:3)</PresentationFormat>
  <Paragraphs>246</Paragraphs>
  <Slides>18</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ＭＳ Ｐゴシック</vt:lpstr>
      <vt:lpstr>Arial</vt:lpstr>
      <vt:lpstr>Helvetica</vt:lpstr>
      <vt:lpstr>Times</vt:lpstr>
      <vt:lpstr>Times New Roman</vt:lpstr>
      <vt:lpstr>Template</vt:lpstr>
      <vt:lpstr>IEEE 802.1 OmniRAN TG May 2018 F2F Meeting Pittsburgh, PA</vt:lpstr>
      <vt:lpstr>May 2018 F2F Meeting</vt:lpstr>
      <vt:lpstr>P802.1CQ WebEX session details</vt:lpstr>
      <vt:lpstr>Agenda proposal for May 2018 F2F</vt:lpstr>
      <vt:lpstr>May 2018 Agenda Graphics</vt:lpstr>
      <vt:lpstr>Participants have a duty to inform the IEEE</vt:lpstr>
      <vt:lpstr>Ways to inform IEEE</vt:lpstr>
      <vt:lpstr>Other guidelines for IEEE WG meetings</vt:lpstr>
      <vt:lpstr>Patent-related information</vt:lpstr>
      <vt:lpstr>Participation in IEEE 802 Meetings</vt:lpstr>
      <vt:lpstr>Business #1</vt:lpstr>
      <vt:lpstr>Agenda proposal for May 2018 F2F</vt:lpstr>
      <vt:lpstr>Schedules</vt:lpstr>
      <vt:lpstr>Business #2</vt:lpstr>
      <vt:lpstr>Business #3</vt:lpstr>
      <vt:lpstr>Business #4</vt:lpstr>
      <vt:lpstr>Business #5</vt:lpstr>
      <vt:lpstr>Business #6</vt:lpstr>
    </vt:vector>
  </TitlesOfParts>
  <Company>NIST</Company>
  <LinksUpToDate>false</LinksUpToDate>
  <SharedDoc>false</SharedDoc>
  <HyperlinksChanged>false</HyperlinksChanged>
  <AppVersion>16.0013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402</cp:revision>
  <cp:lastPrinted>1998-02-10T13:28:06Z</cp:lastPrinted>
  <dcterms:created xsi:type="dcterms:W3CDTF">2011-12-30T17:06:23Z</dcterms:created>
  <dcterms:modified xsi:type="dcterms:W3CDTF">2018-05-21T12:47:17Z</dcterms:modified>
</cp:coreProperties>
</file>