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2" r:id="rId2"/>
    <p:sldId id="272" r:id="rId3"/>
    <p:sldId id="273" r:id="rId4"/>
    <p:sldId id="274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94" autoAdjust="0"/>
    <p:restoredTop sz="93590" autoAdjust="0"/>
  </p:normalViewPr>
  <p:slideViewPr>
    <p:cSldViewPr>
      <p:cViewPr varScale="1">
        <p:scale>
          <a:sx n="100" d="100"/>
          <a:sy n="100" d="100"/>
        </p:scale>
        <p:origin x="1232" y="176"/>
      </p:cViewPr>
      <p:guideLst>
        <p:guide orient="horz" pos="210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44237" y="76200"/>
            <a:ext cx="237116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mr-IN" sz="1400" b="1" dirty="0">
                <a:latin typeface="Arial" charset="0"/>
                <a:ea typeface="Arial" charset="0"/>
                <a:cs typeface="Arial" charset="0"/>
              </a:rPr>
              <a:t>omniran-1</a:t>
            </a:r>
            <a:r>
              <a:rPr lang="de-DE" sz="1400" b="1" dirty="0">
                <a:latin typeface="Arial" charset="0"/>
                <a:ea typeface="Arial" charset="0"/>
                <a:cs typeface="Arial" charset="0"/>
              </a:rPr>
              <a:t>8</a:t>
            </a:r>
            <a:r>
              <a:rPr lang="mr-IN" sz="1400" b="1" dirty="0">
                <a:latin typeface="Arial" charset="0"/>
                <a:ea typeface="Arial" charset="0"/>
                <a:cs typeface="Arial" charset="0"/>
              </a:rPr>
              <a:t>-00</a:t>
            </a:r>
            <a:r>
              <a:rPr lang="de-DE" sz="1400" b="1" dirty="0">
                <a:latin typeface="Arial" charset="0"/>
                <a:ea typeface="Arial" charset="0"/>
                <a:cs typeface="Arial" charset="0"/>
              </a:rPr>
              <a:t>46</a:t>
            </a:r>
            <a:r>
              <a:rPr lang="mr-IN" sz="1400" b="1" dirty="0">
                <a:latin typeface="Arial" charset="0"/>
                <a:ea typeface="Arial" charset="0"/>
                <a:cs typeface="Arial" charset="0"/>
              </a:rPr>
              <a:t>-00-00TG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2" Type="http://schemas.openxmlformats.org/officeDocument/2006/relationships/hyperlink" Target="https://1.ieee802.org/omniran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evelopment.standards.ieee.org/get-file/P802.1CF.pdf?t=81644900003" TargetMode="External"/><Relationship Id="rId4" Type="http://schemas.openxmlformats.org/officeDocument/2006/relationships/hyperlink" Target="http://www.ieee802.org/1/files/private/cf-drafts/d2/802-1cf-d2-0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IEEE 802.1 OmniRAN TG</a:t>
            </a:r>
            <a:br>
              <a:rPr lang="en-US" dirty="0"/>
            </a:br>
            <a:r>
              <a:rPr lang="en-US" dirty="0"/>
              <a:t>Status Report</a:t>
            </a:r>
            <a:br>
              <a:rPr lang="en-US" dirty="0"/>
            </a:br>
            <a:r>
              <a:rPr lang="en-US" dirty="0"/>
              <a:t>to IEEE 802 WGs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9090"/>
            <a:ext cx="6400800" cy="1399710"/>
          </a:xfrm>
        </p:spPr>
        <p:txBody>
          <a:bodyPr/>
          <a:lstStyle/>
          <a:p>
            <a:r>
              <a:rPr lang="en-US" dirty="0"/>
              <a:t>2018-05-23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802.1 OmniRAN TG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OmniRAN</a:t>
            </a:r>
            <a:r>
              <a:rPr lang="en-US" dirty="0"/>
              <a:t> TG page reflecting its status and achievements</a:t>
            </a:r>
          </a:p>
          <a:p>
            <a:pPr lvl="1"/>
            <a:r>
              <a:rPr lang="en-US" dirty="0">
                <a:hlinkClick r:id="rId2"/>
              </a:rPr>
              <a:t>https://1.ieee802.org/omniran/</a:t>
            </a:r>
            <a:endParaRPr lang="en-US" dirty="0"/>
          </a:p>
          <a:p>
            <a:pPr lvl="1"/>
            <a:r>
              <a:rPr lang="en-US" dirty="0"/>
              <a:t>Also showing meeting announcements and conference call dial-in information</a:t>
            </a:r>
          </a:p>
          <a:p>
            <a:r>
              <a:rPr lang="en-US" dirty="0" err="1"/>
              <a:t>OmniRAN</a:t>
            </a:r>
            <a:r>
              <a:rPr lang="en-US" dirty="0"/>
              <a:t> </a:t>
            </a:r>
            <a:r>
              <a:rPr lang="en-US" dirty="0" err="1"/>
              <a:t>filespace</a:t>
            </a:r>
            <a:r>
              <a:rPr lang="en-US" dirty="0"/>
              <a:t> on mentor is used for contributions and meeting documents</a:t>
            </a:r>
          </a:p>
          <a:p>
            <a:pPr lvl="1"/>
            <a:r>
              <a:rPr lang="en-US" dirty="0">
                <a:hlinkClick r:id="rId3"/>
              </a:rPr>
              <a:t>https://mentor.ieee.org/omniran/documents</a:t>
            </a:r>
            <a:endParaRPr lang="en-US" dirty="0"/>
          </a:p>
          <a:p>
            <a:r>
              <a:rPr lang="en-US" dirty="0"/>
              <a:t>Recent P802.1CF D2.0 draft is available by</a:t>
            </a:r>
          </a:p>
          <a:p>
            <a:pPr lvl="1"/>
            <a:r>
              <a:rPr lang="en-US" dirty="0">
                <a:hlinkClick r:id="rId4"/>
              </a:rPr>
              <a:t>http://www.ieee802.org/1/files/private/cf-drafts/d2/802-1cf-d2-0.pdf</a:t>
            </a:r>
            <a:endParaRPr lang="en-US" dirty="0"/>
          </a:p>
          <a:p>
            <a:r>
              <a:rPr lang="en-US" dirty="0"/>
              <a:t>FYI: </a:t>
            </a:r>
            <a:r>
              <a:rPr lang="en-US" dirty="0" err="1"/>
              <a:t>OmniRAN</a:t>
            </a:r>
            <a:r>
              <a:rPr lang="en-US" dirty="0"/>
              <a:t> P802.1 PAR</a:t>
            </a:r>
          </a:p>
          <a:p>
            <a:pPr lvl="1"/>
            <a:r>
              <a:rPr lang="en-US" dirty="0">
                <a:hlinkClick r:id="rId5"/>
              </a:rPr>
              <a:t>https://development.standards.ieee.org/get-file/P802.1CF.pdf?t=81644900003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OmniRAN</a:t>
            </a:r>
            <a:r>
              <a:rPr lang="en-US" dirty="0"/>
              <a:t> TG Achievements</a:t>
            </a:r>
            <a:br>
              <a:rPr lang="en-US" dirty="0"/>
            </a:br>
            <a:r>
              <a:rPr lang="en-US" sz="2400" dirty="0"/>
              <a:t>Pittsburgh, PA meeting, May 21</a:t>
            </a:r>
            <a:r>
              <a:rPr lang="en-US" sz="2400" baseline="30000" dirty="0"/>
              <a:t>st</a:t>
            </a:r>
            <a:r>
              <a:rPr lang="en-US" sz="2400" dirty="0"/>
              <a:t> – 23</a:t>
            </a:r>
            <a:r>
              <a:rPr lang="en-US" sz="2400" baseline="30000" dirty="0"/>
              <a:t>rd</a:t>
            </a:r>
            <a:r>
              <a:rPr lang="en-US" sz="24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48781"/>
            <a:ext cx="8345271" cy="504055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Progressing P802.1CF</a:t>
            </a:r>
          </a:p>
          <a:p>
            <a:pPr lvl="1"/>
            <a:r>
              <a:rPr lang="en-US" dirty="0"/>
              <a:t>D2.0 WG ballot resulted in 95% approval</a:t>
            </a:r>
          </a:p>
          <a:p>
            <a:pPr lvl="2"/>
            <a:r>
              <a:rPr lang="en-US" dirty="0"/>
              <a:t>105 comments received, 11 binding</a:t>
            </a:r>
          </a:p>
          <a:p>
            <a:pPr lvl="1"/>
            <a:r>
              <a:rPr lang="en-US" dirty="0"/>
              <a:t>D2.0 comment resolution and development of remedies for nearly all comments</a:t>
            </a:r>
          </a:p>
          <a:p>
            <a:pPr lvl="2"/>
            <a:r>
              <a:rPr lang="en-US" dirty="0"/>
              <a:t>Major open to add additional information on the function specific attributes.</a:t>
            </a:r>
          </a:p>
          <a:p>
            <a:pPr lvl="2"/>
            <a:r>
              <a:rPr lang="en-US" dirty="0"/>
              <a:t>Several figures have to revised through adjusting NMS to Network Management System</a:t>
            </a:r>
          </a:p>
          <a:p>
            <a:r>
              <a:rPr lang="en-US" dirty="0"/>
              <a:t>Estimated timeline for P802.1CF with extended scope: </a:t>
            </a:r>
          </a:p>
          <a:p>
            <a:pPr lvl="1"/>
            <a:r>
              <a:rPr lang="en-US" dirty="0"/>
              <a:t>Sponsor Ballot intended after Jul 2018</a:t>
            </a:r>
          </a:p>
          <a:p>
            <a:r>
              <a:rPr lang="en-US" dirty="0"/>
              <a:t>Progressing P802.1CQ</a:t>
            </a:r>
          </a:p>
          <a:p>
            <a:pPr lvl="1"/>
            <a:r>
              <a:rPr lang="en-US" dirty="0"/>
              <a:t>2 contributions reviewed</a:t>
            </a:r>
          </a:p>
          <a:p>
            <a:pPr lvl="1"/>
            <a:r>
              <a:rPr lang="en-US" dirty="0"/>
              <a:t>Major discussions on impact on wireless technologies</a:t>
            </a:r>
          </a:p>
          <a:p>
            <a:r>
              <a:rPr lang="en-US" dirty="0"/>
              <a:t>Discussion of contributions to IC NEND</a:t>
            </a:r>
          </a:p>
          <a:p>
            <a:pPr lvl="1"/>
            <a:r>
              <a:rPr lang="en-US" dirty="0"/>
              <a:t>Review of draft report on industrial </a:t>
            </a:r>
            <a:r>
              <a:rPr lang="en-US" dirty="0" err="1"/>
              <a:t>IoT</a:t>
            </a:r>
            <a:r>
              <a:rPr lang="en-US" dirty="0"/>
              <a:t> reviewed to provide hints adding information and revision prior to presentation to </a:t>
            </a:r>
            <a:r>
              <a:rPr lang="en-US" dirty="0" err="1"/>
              <a:t>Nendica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19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forward to next session in </a:t>
            </a:r>
            <a:br>
              <a:rPr lang="en-US" dirty="0"/>
            </a:br>
            <a:r>
              <a:rPr lang="en-US" dirty="0"/>
              <a:t>San Diego, CA, July 9-12, 2018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9913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Envisioned topics:</a:t>
            </a:r>
          </a:p>
          <a:p>
            <a:pPr lvl="1"/>
            <a:r>
              <a:rPr lang="en-US" dirty="0"/>
              <a:t>Comment resolution of comments on P802.1CF D2.1</a:t>
            </a:r>
          </a:p>
          <a:p>
            <a:pPr lvl="1"/>
            <a:r>
              <a:rPr lang="en-US" dirty="0"/>
              <a:t>Prepare for sponsor ballot initiation after July F2F</a:t>
            </a:r>
          </a:p>
          <a:p>
            <a:pPr lvl="1"/>
            <a:r>
              <a:rPr lang="en-US" dirty="0"/>
              <a:t>Discussions on P802.1CQ</a:t>
            </a:r>
          </a:p>
          <a:p>
            <a:pPr lvl="1"/>
            <a:r>
              <a:rPr lang="en-US" dirty="0"/>
              <a:t>Potentially, review of intended submissions to </a:t>
            </a:r>
            <a:r>
              <a:rPr lang="en-US" dirty="0" err="1"/>
              <a:t>Nendica</a:t>
            </a:r>
            <a:br>
              <a:rPr lang="en-US" dirty="0"/>
            </a:br>
            <a:endParaRPr lang="en-US" dirty="0"/>
          </a:p>
          <a:p>
            <a:r>
              <a:rPr lang="en-US" dirty="0"/>
              <a:t>Upcoming conference calls:</a:t>
            </a:r>
          </a:p>
          <a:p>
            <a:pPr lvl="1"/>
            <a:r>
              <a:rPr lang="en-US" dirty="0"/>
              <a:t>June 5</a:t>
            </a:r>
            <a:r>
              <a:rPr lang="en-US" baseline="30000" dirty="0"/>
              <a:t>th</a:t>
            </a:r>
            <a:r>
              <a:rPr lang="en-US" dirty="0"/>
              <a:t> , 0930AM ET, 1hr</a:t>
            </a:r>
          </a:p>
          <a:p>
            <a:pPr lvl="2"/>
            <a:r>
              <a:rPr lang="en-US" dirty="0"/>
              <a:t>1CF Review of open remedies</a:t>
            </a:r>
          </a:p>
          <a:p>
            <a:pPr lvl="2"/>
            <a:r>
              <a:rPr lang="en-US" dirty="0"/>
              <a:t>1CF Review and completion of documentation of proposed disposition</a:t>
            </a:r>
          </a:p>
          <a:p>
            <a:pPr lvl="2"/>
            <a:r>
              <a:rPr lang="en-US" dirty="0"/>
              <a:t>1CQ discussions depending on input</a:t>
            </a:r>
          </a:p>
          <a:p>
            <a:pPr lvl="1"/>
            <a:r>
              <a:rPr lang="en-US" dirty="0"/>
              <a:t>June 11</a:t>
            </a:r>
            <a:r>
              <a:rPr lang="en-US" baseline="30000" dirty="0"/>
              <a:t>th</a:t>
            </a:r>
            <a:r>
              <a:rPr lang="en-US" dirty="0"/>
              <a:t>, 0930AM ET, 1hr</a:t>
            </a:r>
          </a:p>
          <a:p>
            <a:pPr lvl="2"/>
            <a:r>
              <a:rPr lang="en-US" dirty="0"/>
              <a:t>1CF Final review of D2.1 in preparation of WG ballot recirculation</a:t>
            </a:r>
          </a:p>
          <a:p>
            <a:pPr lvl="2"/>
            <a:r>
              <a:rPr lang="en-US" dirty="0"/>
              <a:t>1CQ discussions depending on input</a:t>
            </a:r>
          </a:p>
          <a:p>
            <a:pPr lvl="2"/>
            <a:endParaRPr lang="en-US" dirty="0"/>
          </a:p>
          <a:p>
            <a:r>
              <a:rPr lang="en-US" dirty="0"/>
              <a:t>Next WG ballot recirculation:</a:t>
            </a:r>
          </a:p>
          <a:p>
            <a:pPr lvl="1"/>
            <a:r>
              <a:rPr lang="en-US" dirty="0"/>
              <a:t>Start latest at June 18th with closure on July 3</a:t>
            </a:r>
            <a:r>
              <a:rPr lang="en-US" baseline="30000" dirty="0"/>
              <a:t>rd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72590144"/>
      </p:ext>
    </p:extLst>
  </p:cSld>
  <p:clrMapOvr>
    <a:masterClrMapping/>
  </p:clrMapOvr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2223</TotalTime>
  <Words>250</Words>
  <Application>Microsoft Macintosh PowerPoint</Application>
  <PresentationFormat>On-screen Show (4:3)</PresentationFormat>
  <Paragraphs>43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Times</vt:lpstr>
      <vt:lpstr>Times New Roman</vt:lpstr>
      <vt:lpstr>omniran_usecase_template</vt:lpstr>
      <vt:lpstr>IEEE 802.1 OmniRAN TG Status Report to IEEE 802 WGs</vt:lpstr>
      <vt:lpstr>IEEE 802.1 OmniRAN TG Resources</vt:lpstr>
      <vt:lpstr>OmniRAN TG Achievements Pittsburgh, PA meeting, May 21st – 23rd </vt:lpstr>
      <vt:lpstr>Looking forward to next session in  San Diego, CA, July 9-12, 2018</vt:lpstr>
    </vt:vector>
  </TitlesOfParts>
  <Company>Nokia Siemens Networks</Company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213</cp:revision>
  <cp:lastPrinted>1998-02-10T13:28:06Z</cp:lastPrinted>
  <dcterms:created xsi:type="dcterms:W3CDTF">2013-03-11T14:14:17Z</dcterms:created>
  <dcterms:modified xsi:type="dcterms:W3CDTF">2018-05-23T19:15:10Z</dcterms:modified>
</cp:coreProperties>
</file>