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98" r:id="rId3"/>
    <p:sldId id="360" r:id="rId4"/>
    <p:sldId id="361" r:id="rId5"/>
    <p:sldId id="346" r:id="rId6"/>
    <p:sldId id="347" r:id="rId7"/>
    <p:sldId id="348" r:id="rId8"/>
    <p:sldId id="349" r:id="rId9"/>
    <p:sldId id="320" r:id="rId10"/>
    <p:sldId id="331" r:id="rId11"/>
    <p:sldId id="362" r:id="rId12"/>
    <p:sldId id="309" r:id="rId13"/>
    <p:sldId id="332" r:id="rId14"/>
    <p:sldId id="344" r:id="rId15"/>
    <p:sldId id="351" r:id="rId16"/>
    <p:sldId id="345" r:id="rId17"/>
    <p:sldId id="3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02" autoAdjust="0"/>
    <p:restoredTop sz="96127" autoAdjust="0"/>
  </p:normalViewPr>
  <p:slideViewPr>
    <p:cSldViewPr>
      <p:cViewPr varScale="1">
        <p:scale>
          <a:sx n="121" d="100"/>
          <a:sy n="121" d="100"/>
        </p:scale>
        <p:origin x="145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omniran-18-0054-01-00TG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52-00-00TG-june-5th-confcall-minutes.docx" TargetMode="External"/><Relationship Id="rId2" Type="http://schemas.openxmlformats.org/officeDocument/2006/relationships/hyperlink" Target="https://mentor.ieee.org/omniran/dcn/18/omniran-18-0047-01-00TG-may-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55-00-00TG-june-12th-confcall-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8/omniran-18-0045-06-CF00-d2-0-wg-ballot-disposition-table.xlsx" TargetMode="External"/><Relationship Id="rId2" Type="http://schemas.openxmlformats.org/officeDocument/2006/relationships/hyperlink" Target="https://mentor.ieee.org/omniran/dcn/18/omniran-18-0056-00-00ic-enhancements-of-ieee-802-technologies-for-the-future.pdf"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57-00-CF00-d2-1-wg-ballot-recirc-disposition-table.xls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anchester.grand.hyatt.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July 2018 F2F Meeting</a:t>
            </a:r>
            <a:br>
              <a:rPr lang="en-US" dirty="0"/>
            </a:br>
            <a:r>
              <a:rPr lang="en-US" dirty="0"/>
              <a:t>San Diego, CA</a:t>
            </a:r>
          </a:p>
        </p:txBody>
      </p:sp>
      <p:sp>
        <p:nvSpPr>
          <p:cNvPr id="3" name="Subtitle 2"/>
          <p:cNvSpPr>
            <a:spLocks noGrp="1"/>
          </p:cNvSpPr>
          <p:nvPr>
            <p:ph type="subTitle" idx="1"/>
          </p:nvPr>
        </p:nvSpPr>
        <p:spPr/>
        <p:txBody>
          <a:bodyPr/>
          <a:lstStyle/>
          <a:p>
            <a:r>
              <a:rPr lang="en-US" dirty="0"/>
              <a:t>2018-07-08</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55608925"/>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2">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Glenn Parsons</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Ericsson</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2">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2">
                              <a:lumMod val="20000"/>
                              <a:lumOff val="80000"/>
                            </a:schemeClr>
                          </a:solidFill>
                          <a:effectLst/>
                          <a:latin typeface="+mn-lt"/>
                        </a:rPr>
                        <a:t>Walter </a:t>
                      </a:r>
                      <a:r>
                        <a:rPr lang="en-US" sz="1400" dirty="0" err="1">
                          <a:solidFill>
                            <a:schemeClr val="tx2">
                              <a:lumMod val="20000"/>
                              <a:lumOff val="80000"/>
                            </a:schemeClr>
                          </a:solidFill>
                          <a:effectLst/>
                          <a:latin typeface="+mn-lt"/>
                        </a:rPr>
                        <a:t>Pienciak</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IEEE</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tx2">
                              <a:lumMod val="20000"/>
                              <a:lumOff val="80000"/>
                            </a:schemeClr>
                          </a:solidFill>
                          <a:effectLst/>
                          <a:latin typeface="+mn-lt"/>
                        </a:rPr>
                        <a:t>Tomoki Ohsawa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Fumiko </a:t>
                      </a:r>
                      <a:r>
                        <a:rPr lang="en-US" sz="1400" dirty="0" err="1">
                          <a:solidFill>
                            <a:schemeClr val="tx2">
                              <a:lumMod val="20000"/>
                              <a:lumOff val="80000"/>
                            </a:schemeClr>
                          </a:solidFill>
                          <a:effectLst/>
                          <a:latin typeface="+mn-lt"/>
                        </a:rPr>
                        <a:t>Ohori</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Akio Hasegawa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err="1">
                          <a:solidFill>
                            <a:schemeClr val="tx2">
                              <a:lumMod val="20000"/>
                              <a:lumOff val="80000"/>
                            </a:schemeClr>
                          </a:solidFill>
                          <a:latin typeface="+mn-lt"/>
                        </a:rPr>
                        <a:t>Ryoko</a:t>
                      </a:r>
                      <a:r>
                        <a:rPr lang="en-US" sz="1400" dirty="0">
                          <a:solidFill>
                            <a:schemeClr val="tx2">
                              <a:lumMod val="20000"/>
                              <a:lumOff val="80000"/>
                            </a:schemeClr>
                          </a:solidFill>
                          <a:latin typeface="+mn-lt"/>
                        </a:rPr>
                        <a:t> Matsuo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Toshiba</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2">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Harry </a:t>
                      </a:r>
                      <a:r>
                        <a:rPr lang="en-US" sz="1400" dirty="0" err="1">
                          <a:solidFill>
                            <a:schemeClr val="tx2">
                              <a:lumMod val="20000"/>
                              <a:lumOff val="80000"/>
                            </a:schemeClr>
                          </a:solidFill>
                          <a:latin typeface="+mn-lt"/>
                        </a:rPr>
                        <a:t>Bims</a:t>
                      </a:r>
                      <a:endParaRPr lang="en-US" sz="1400" dirty="0">
                        <a:solidFill>
                          <a:schemeClr val="tx2">
                            <a:lumMod val="20000"/>
                            <a:lumOff val="80000"/>
                          </a:schemeClr>
                        </a:solidFill>
                        <a:latin typeface="+mn-lt"/>
                      </a:endParaRPr>
                    </a:p>
                  </a:txBody>
                  <a:tcPr anchor="ctr"/>
                </a:tc>
                <a:tc>
                  <a:txBody>
                    <a:bodyPr/>
                    <a:lstStyle/>
                    <a:p>
                      <a:r>
                        <a:rPr lang="en-US" sz="1400" dirty="0" err="1">
                          <a:solidFill>
                            <a:schemeClr val="tx2">
                              <a:lumMod val="20000"/>
                              <a:lumOff val="80000"/>
                            </a:schemeClr>
                          </a:solidFill>
                          <a:latin typeface="+mn-lt"/>
                        </a:rPr>
                        <a:t>Bims</a:t>
                      </a:r>
                      <a:r>
                        <a:rPr lang="en-US" sz="1400" dirty="0">
                          <a:solidFill>
                            <a:schemeClr val="tx2">
                              <a:lumMod val="20000"/>
                              <a:lumOff val="80000"/>
                            </a:schemeClr>
                          </a:solidFill>
                          <a:latin typeface="+mn-lt"/>
                        </a:rPr>
                        <a:t> Labs. Inc.</a:t>
                      </a: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a:t>
                      </a:r>
                      <a:r>
                        <a:rPr lang="en-US" sz="1400" dirty="0" err="1">
                          <a:solidFill>
                            <a:schemeClr val="tx2">
                              <a:lumMod val="20000"/>
                              <a:lumOff val="80000"/>
                            </a:schemeClr>
                          </a:solidFill>
                          <a:latin typeface="+mn-lt"/>
                        </a:rPr>
                        <a:t>Bottorf</a:t>
                      </a:r>
                      <a:endParaRPr lang="en-US" sz="1400" dirty="0">
                        <a:solidFill>
                          <a:schemeClr val="tx2">
                            <a:lumMod val="20000"/>
                            <a:lumOff val="80000"/>
                          </a:schemeClr>
                        </a:solidFill>
                        <a:latin typeface="+mn-lt"/>
                      </a:endParaRPr>
                    </a:p>
                  </a:txBody>
                  <a:tcPr anchor="ctr"/>
                </a:tc>
                <a:tc>
                  <a:txBody>
                    <a:bodyPr/>
                    <a:lstStyle/>
                    <a:p>
                      <a:r>
                        <a:rPr lang="en-US" sz="1400" dirty="0">
                          <a:solidFill>
                            <a:schemeClr val="tx2">
                              <a:lumMod val="20000"/>
                              <a:lumOff val="80000"/>
                            </a:schemeClr>
                          </a:solidFill>
                          <a:latin typeface="+mn-lt"/>
                        </a:rPr>
                        <a:t>Aruba HP</a:t>
                      </a: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err="1">
                          <a:solidFill>
                            <a:schemeClr val="tx2">
                              <a:lumMod val="20000"/>
                              <a:lumOff val="80000"/>
                            </a:schemeClr>
                          </a:solidFill>
                          <a:effectLst/>
                          <a:latin typeface="+mn-lt"/>
                        </a:rPr>
                        <a:t>Radhakrishna</a:t>
                      </a:r>
                      <a:r>
                        <a:rPr lang="en-US" sz="1400" dirty="0">
                          <a:solidFill>
                            <a:schemeClr val="tx2">
                              <a:lumMod val="20000"/>
                              <a:lumOff val="80000"/>
                            </a:schemeClr>
                          </a:solidFill>
                          <a:effectLst/>
                          <a:latin typeface="+mn-lt"/>
                        </a:rPr>
                        <a:t> </a:t>
                      </a:r>
                      <a:r>
                        <a:rPr lang="en-US" sz="1400" dirty="0" err="1">
                          <a:solidFill>
                            <a:schemeClr val="tx2">
                              <a:lumMod val="20000"/>
                              <a:lumOff val="80000"/>
                            </a:schemeClr>
                          </a:solidFill>
                          <a:effectLst/>
                          <a:latin typeface="+mn-lt"/>
                        </a:rPr>
                        <a:t>Canchi</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Koyocera</a:t>
                      </a: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Larry McMillan</a:t>
                      </a:r>
                    </a:p>
                  </a:txBody>
                  <a:tcPr anchor="ctr"/>
                </a:tc>
                <a:tc>
                  <a:txBody>
                    <a:bodyPr/>
                    <a:lstStyle/>
                    <a:p>
                      <a:r>
                        <a:rPr lang="en-US" sz="1400" dirty="0">
                          <a:solidFill>
                            <a:schemeClr val="tx2">
                              <a:lumMod val="20000"/>
                              <a:lumOff val="80000"/>
                            </a:schemeClr>
                          </a:solidFill>
                          <a:latin typeface="+mn-lt"/>
                        </a:rPr>
                        <a:t>Western Digital</a:t>
                      </a: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a:solidFill>
                            <a:schemeClr val="tx2">
                              <a:lumMod val="20000"/>
                              <a:lumOff val="80000"/>
                            </a:schemeClr>
                          </a:solidFill>
                          <a:effectLst/>
                          <a:latin typeface="+mn-lt"/>
                        </a:rPr>
                        <a:t>Yonggang Fang</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anchor="ctr"/>
                </a:tc>
                <a:tc>
                  <a:txBody>
                    <a:bodyPr/>
                    <a:lstStyle/>
                    <a:p>
                      <a:r>
                        <a:rPr lang="en-US" sz="1400" dirty="0">
                          <a:solidFill>
                            <a:schemeClr val="tx2">
                              <a:lumMod val="20000"/>
                              <a:lumOff val="80000"/>
                            </a:schemeClr>
                          </a:solidFill>
                          <a:latin typeface="+mn-lt"/>
                        </a:rPr>
                        <a:t>Huawei</a:t>
                      </a: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related contributions review</a:t>
            </a:r>
          </a:p>
          <a:p>
            <a:r>
              <a:rPr lang="en-US" dirty="0"/>
              <a:t>Comment resolution P802.1CF-D2.1</a:t>
            </a:r>
          </a:p>
          <a:p>
            <a:r>
              <a:rPr lang="en-US" dirty="0"/>
              <a:t>P802.1CF related motions to EC</a:t>
            </a:r>
          </a:p>
          <a:p>
            <a:r>
              <a:rPr lang="en-US" dirty="0"/>
              <a:t>Contributions to P802.1CQ</a:t>
            </a:r>
          </a:p>
          <a:p>
            <a:r>
              <a:rPr lang="en-US" dirty="0"/>
              <a:t>Plan for initial scope of P802.1CQ and going forward</a:t>
            </a:r>
          </a:p>
          <a:p>
            <a:r>
              <a:rPr lang="en-US" dirty="0"/>
              <a:t>Conference calls until Sept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8133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55000" lnSpcReduction="20000"/>
          </a:bodyPr>
          <a:lstStyle/>
          <a:p>
            <a:r>
              <a:rPr lang="en-US" dirty="0"/>
              <a:t>Mon, 14:00 – 18:00</a:t>
            </a:r>
          </a:p>
          <a:p>
            <a:pPr lvl="1"/>
            <a:r>
              <a:rPr lang="en-US" dirty="0"/>
              <a:t>Review of minutes</a:t>
            </a:r>
          </a:p>
          <a:p>
            <a:pPr lvl="1"/>
            <a:r>
              <a:rPr lang="en-US" dirty="0"/>
              <a:t>Reports</a:t>
            </a:r>
          </a:p>
          <a:p>
            <a:pPr lvl="1"/>
            <a:r>
              <a:rPr lang="en-US" dirty="0"/>
              <a:t>IC NEND related contributions review</a:t>
            </a:r>
          </a:p>
          <a:p>
            <a:pPr lvl="1"/>
            <a:r>
              <a:rPr lang="en-US" dirty="0"/>
              <a:t>Comment resolution P802.1CF-D2.1</a:t>
            </a:r>
          </a:p>
          <a:p>
            <a:pPr lvl="1"/>
            <a:r>
              <a:rPr lang="en-US" dirty="0"/>
              <a:t>P802.1CF related motions to EC</a:t>
            </a:r>
          </a:p>
          <a:p>
            <a:r>
              <a:rPr lang="en-US" dirty="0"/>
              <a:t>Tue, 13:30 – 15:30</a:t>
            </a:r>
          </a:p>
          <a:p>
            <a:pPr lvl="1"/>
            <a:r>
              <a:rPr lang="en-US" dirty="0"/>
              <a:t>Contributions to P802.1CQ</a:t>
            </a:r>
          </a:p>
          <a:p>
            <a:pPr lvl="1"/>
            <a:r>
              <a:rPr lang="en-US" dirty="0"/>
              <a:t>Plan for initial scope of P802.1CQ and going forward</a:t>
            </a:r>
          </a:p>
          <a:p>
            <a:r>
              <a:rPr lang="en-US" dirty="0"/>
              <a:t>Wed, 13:30 – 15:30</a:t>
            </a:r>
          </a:p>
          <a:p>
            <a:pPr lvl="1"/>
            <a:r>
              <a:rPr lang="en-US" dirty="0"/>
              <a:t>P802.1CQ continuation – if needed</a:t>
            </a:r>
          </a:p>
          <a:p>
            <a:pPr lvl="1"/>
            <a:r>
              <a:rPr lang="en-US" dirty="0"/>
              <a:t>Comment resolution on P802.1CF-D2.1 </a:t>
            </a:r>
          </a:p>
          <a:p>
            <a:r>
              <a:rPr lang="en-US" dirty="0"/>
              <a:t>Thu, 10:30 – 12:30</a:t>
            </a:r>
          </a:p>
          <a:p>
            <a:pPr lvl="1"/>
            <a:r>
              <a:rPr lang="en-US" dirty="0"/>
              <a:t>Comment resolution P802.1CF-D2.1</a:t>
            </a:r>
          </a:p>
          <a:p>
            <a:pPr lvl="1"/>
            <a:r>
              <a:rPr lang="en-US" dirty="0"/>
              <a:t>P802.1CF related motions to EC</a:t>
            </a:r>
          </a:p>
          <a:p>
            <a:pPr lvl="1"/>
            <a:r>
              <a:rPr lang="en-US" dirty="0"/>
              <a:t>Conference calls until Sept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7500" lnSpcReduction="20000"/>
          </a:bodyPr>
          <a:lstStyle/>
          <a:p>
            <a:r>
              <a:rPr lang="en-US" dirty="0"/>
              <a:t>Agenda approval</a:t>
            </a:r>
          </a:p>
          <a:p>
            <a:pPr lvl="1"/>
            <a:r>
              <a:rPr lang="en-US" dirty="0"/>
              <a:t>..</a:t>
            </a:r>
          </a:p>
          <a:p>
            <a:r>
              <a:rPr lang="en-US" dirty="0"/>
              <a:t>Review of minutes</a:t>
            </a:r>
          </a:p>
          <a:p>
            <a:pPr lvl="1"/>
            <a:r>
              <a:rPr lang="en-US" dirty="0">
                <a:hlinkClick r:id="rId2"/>
              </a:rPr>
              <a:t>https://mentor.ieee.org/omniran/dcn/18/omniran-18-0047-01-00TG-may-2018-f2f-meeting-minutes.docx</a:t>
            </a:r>
            <a:endParaRPr lang="en-US" dirty="0"/>
          </a:p>
          <a:p>
            <a:pPr lvl="1"/>
            <a:r>
              <a:rPr lang="en-US" dirty="0">
                <a:hlinkClick r:id="rId3"/>
              </a:rPr>
              <a:t>https://mentor.ieee.org/omniran/dcn/18/omniran-18-0052-00-00TG-june-5th-confcall-minutes.docx</a:t>
            </a:r>
            <a:endParaRPr lang="en-US" dirty="0"/>
          </a:p>
          <a:p>
            <a:pPr lvl="1"/>
            <a:r>
              <a:rPr lang="en-US" dirty="0">
                <a:hlinkClick r:id="rId4"/>
              </a:rPr>
              <a:t>https://mentor.ieee.org/omniran/dcn/18/omniran-18-0055-00-00TG-june-12th-confcall-minutes.docx</a:t>
            </a:r>
            <a:endParaRPr lang="en-US" dirty="0"/>
          </a:p>
          <a:p>
            <a:pPr lvl="1"/>
            <a:endParaRPr lang="en-US" dirty="0"/>
          </a:p>
          <a:p>
            <a:pPr lvl="2"/>
            <a:r>
              <a:rPr lang="en-US" dirty="0"/>
              <a:t>..</a:t>
            </a:r>
          </a:p>
          <a:p>
            <a:r>
              <a:rPr lang="en-US" dirty="0"/>
              <a:t>Reports</a:t>
            </a:r>
          </a:p>
          <a:p>
            <a:pPr lvl="1"/>
            <a:r>
              <a:rPr lang="en-US" dirty="0"/>
              <a:t>..</a:t>
            </a:r>
          </a:p>
          <a:p>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p:txBody>
          <a:bodyPr>
            <a:normAutofit fontScale="70000" lnSpcReduction="20000"/>
          </a:bodyPr>
          <a:lstStyle/>
          <a:p>
            <a:r>
              <a:rPr lang="en-US" dirty="0"/>
              <a:t>IC NEND related contributions review</a:t>
            </a:r>
          </a:p>
          <a:p>
            <a:pPr lvl="1"/>
            <a:r>
              <a:rPr lang="en-US" dirty="0">
                <a:hlinkClick r:id="rId2"/>
              </a:rPr>
              <a:t>https://mentor.ieee.org/omniran/dcn/18/omniran-18-0056-00-00ic-enhancements-of-ieee-802-technologies-for-the-future.pdf</a:t>
            </a:r>
            <a:endParaRPr lang="en-US" dirty="0"/>
          </a:p>
          <a:p>
            <a:pPr lvl="1"/>
            <a:endParaRPr lang="en-US" dirty="0"/>
          </a:p>
          <a:p>
            <a:r>
              <a:rPr lang="en-US" dirty="0"/>
              <a:t>Comment resolution P802.1CF/D2.1</a:t>
            </a:r>
          </a:p>
          <a:p>
            <a:pPr lvl="1"/>
            <a:r>
              <a:rPr lang="en-US" dirty="0"/>
              <a:t>Result of comment resolution P802.1CF/D2.0</a:t>
            </a:r>
          </a:p>
          <a:p>
            <a:pPr lvl="2"/>
            <a:r>
              <a:rPr lang="en-US" dirty="0">
                <a:hlinkClick r:id="rId3"/>
              </a:rPr>
              <a:t>https://mentor.ieee.org/omniran/dcn/18/omniran-18-0045-06-CF00-d2-0-wg-ballot-disposition-table.xlsx</a:t>
            </a:r>
            <a:endParaRPr lang="en-US" dirty="0"/>
          </a:p>
          <a:p>
            <a:pPr lvl="1"/>
            <a:r>
              <a:rPr lang="en-US" dirty="0"/>
              <a:t>Received comments P802.1CF/D2.1</a:t>
            </a:r>
          </a:p>
          <a:p>
            <a:pPr lvl="2"/>
            <a:r>
              <a:rPr lang="en-US" dirty="0">
                <a:hlinkClick r:id="rId4"/>
              </a:rPr>
              <a:t>https://mentor.ieee.org/omniran/dcn/18/omniran-18-0057-00-CF00-d2-1-wg-ballot-recirc-disposition-table.xlsx</a:t>
            </a:r>
            <a:endParaRPr lang="en-US" dirty="0"/>
          </a:p>
          <a:p>
            <a:pPr lvl="2"/>
            <a:endParaRPr lang="en-US" dirty="0"/>
          </a:p>
          <a:p>
            <a:r>
              <a:rPr lang="en-US" dirty="0"/>
              <a:t>P802.1CF related motions to EC</a:t>
            </a:r>
          </a:p>
          <a:p>
            <a:pPr lvl="1"/>
            <a:r>
              <a:rPr lang="en-US" dirty="0"/>
              <a:t>..</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a:bodyPr>
          <a:lstStyle/>
          <a:p>
            <a:r>
              <a:rPr lang="en-US" dirty="0"/>
              <a:t>P802.1CQ contributions</a:t>
            </a:r>
          </a:p>
          <a:p>
            <a:pPr lvl="1"/>
            <a:r>
              <a:rPr lang="en-US" dirty="0"/>
              <a:t>..</a:t>
            </a:r>
          </a:p>
          <a:p>
            <a:r>
              <a:rPr lang="en-US" dirty="0"/>
              <a:t>Plan for initial scope of P802.1CQ and going forward</a:t>
            </a:r>
          </a:p>
          <a:p>
            <a:pPr lvl="1"/>
            <a:r>
              <a:rPr lang="en-US" dirty="0"/>
              <a:t>..</a:t>
            </a:r>
          </a:p>
          <a:p>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a:bodyPr>
          <a:lstStyle/>
          <a:p>
            <a:endParaRPr lang="en-US" dirty="0"/>
          </a:p>
          <a:p>
            <a:r>
              <a:rPr lang="en-US" dirty="0"/>
              <a:t>Comment resolution on P802.1CF/D2.1</a:t>
            </a:r>
          </a:p>
          <a:p>
            <a:pPr lvl="1"/>
            <a:r>
              <a:rPr lang="en-US" dirty="0"/>
              <a:t>..</a:t>
            </a:r>
          </a:p>
          <a:p>
            <a:pPr lvl="1"/>
            <a:endParaRPr lang="en-US" dirty="0"/>
          </a:p>
          <a:p>
            <a:r>
              <a:rPr lang="en-US" dirty="0"/>
              <a:t>P802.1CF related motions to EC</a:t>
            </a:r>
          </a:p>
          <a:p>
            <a:pPr lvl="1"/>
            <a:r>
              <a:rPr lang="en-US" dirty="0"/>
              <a:t>..</a:t>
            </a:r>
          </a:p>
          <a:p>
            <a:pPr marL="0" indent="0">
              <a:buNone/>
            </a:pPr>
            <a:endParaRPr lang="en-US" dirty="0"/>
          </a:p>
          <a:p>
            <a:pPr lvl="1"/>
            <a:endParaRPr lang="en-US" dirty="0"/>
          </a:p>
          <a:p>
            <a:endParaRPr lang="en-US" dirty="0"/>
          </a:p>
        </p:txBody>
      </p:sp>
    </p:spTree>
    <p:extLst>
      <p:ext uri="{BB962C8B-B14F-4D97-AF65-F5344CB8AC3E}">
        <p14:creationId xmlns:p14="http://schemas.microsoft.com/office/powerpoint/2010/main" val="201393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92500" lnSpcReduction="20000"/>
          </a:bodyPr>
          <a:lstStyle/>
          <a:p>
            <a:r>
              <a:rPr lang="en-US" dirty="0"/>
              <a:t>Conference calls until Sept 2018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2018 F2F Meeting</a:t>
            </a:r>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r>
              <a:rPr lang="en-US" dirty="0"/>
              <a:t>Venue:</a:t>
            </a:r>
          </a:p>
          <a:p>
            <a:pPr lvl="1"/>
            <a:r>
              <a:rPr lang="en-US" b="1" dirty="0"/>
              <a:t>Manchester Grand Hyatt San Diego</a:t>
            </a:r>
          </a:p>
          <a:p>
            <a:pPr lvl="2"/>
            <a:r>
              <a:rPr lang="en-US" dirty="0"/>
              <a:t>1 Market Place</a:t>
            </a:r>
          </a:p>
          <a:p>
            <a:pPr lvl="2"/>
            <a:r>
              <a:rPr lang="en-US" dirty="0"/>
              <a:t>San Diego, California 92101, USA</a:t>
            </a:r>
          </a:p>
          <a:p>
            <a:pPr lvl="2"/>
            <a:r>
              <a:rPr lang="en-US" dirty="0">
                <a:hlinkClick r:id="rId2"/>
              </a:rPr>
              <a:t>https://manchester.grand.hyatt.com/</a:t>
            </a:r>
            <a:endParaRPr lang="en-US" dirty="0"/>
          </a:p>
          <a:p>
            <a:pPr lvl="2"/>
            <a:r>
              <a:rPr lang="en-US" dirty="0"/>
              <a:t>Phone: # 1 (619) 232-1234</a:t>
            </a:r>
          </a:p>
          <a:p>
            <a:pPr marL="857250" lvl="2" indent="0">
              <a:buNone/>
            </a:pPr>
            <a:endParaRPr lang="en-US" dirty="0"/>
          </a:p>
          <a:p>
            <a:r>
              <a:rPr lang="en-US" dirty="0" err="1"/>
              <a:t>OmniRAN</a:t>
            </a:r>
            <a:r>
              <a:rPr lang="en-US" dirty="0"/>
              <a:t> TG sessions:</a:t>
            </a:r>
          </a:p>
          <a:p>
            <a:pPr lvl="1"/>
            <a:r>
              <a:rPr lang="en-US" dirty="0"/>
              <a:t>Mon, 	July 9</a:t>
            </a:r>
            <a:r>
              <a:rPr lang="en-US" baseline="30000" dirty="0"/>
              <a:t>th</a:t>
            </a:r>
            <a:r>
              <a:rPr lang="en-US" dirty="0"/>
              <a:t> ,	14:00-18:00</a:t>
            </a:r>
          </a:p>
          <a:p>
            <a:pPr lvl="2"/>
            <a:r>
              <a:rPr lang="en-US" dirty="0"/>
              <a:t>Meeting room: Hillcrest A</a:t>
            </a:r>
          </a:p>
          <a:p>
            <a:pPr lvl="1"/>
            <a:r>
              <a:rPr lang="en-US" dirty="0"/>
              <a:t>Tue, 	July 10</a:t>
            </a:r>
            <a:r>
              <a:rPr lang="en-US" baseline="30000" dirty="0"/>
              <a:t>th</a:t>
            </a:r>
            <a:r>
              <a:rPr lang="en-US" dirty="0"/>
              <a:t> , 	13:30-15:30</a:t>
            </a:r>
          </a:p>
          <a:p>
            <a:pPr lvl="2"/>
            <a:r>
              <a:rPr lang="en-US" dirty="0"/>
              <a:t>Meeting room: Hillcrest A</a:t>
            </a:r>
          </a:p>
          <a:p>
            <a:pPr lvl="1"/>
            <a:r>
              <a:rPr lang="en-US" dirty="0"/>
              <a:t>Wed,	July 11</a:t>
            </a:r>
            <a:r>
              <a:rPr lang="en-US" baseline="30000" dirty="0"/>
              <a:t>th</a:t>
            </a:r>
            <a:r>
              <a:rPr lang="en-US" dirty="0"/>
              <a:t> ,	13:30-15:30</a:t>
            </a:r>
          </a:p>
          <a:p>
            <a:pPr lvl="2"/>
            <a:r>
              <a:rPr lang="en-US" dirty="0"/>
              <a:t>Meeting room: Hillcrest A</a:t>
            </a:r>
          </a:p>
          <a:p>
            <a:pPr lvl="1"/>
            <a:r>
              <a:rPr lang="en-US" dirty="0"/>
              <a:t>Thu,	July 12</a:t>
            </a:r>
            <a:r>
              <a:rPr lang="en-US" baseline="30000" dirty="0"/>
              <a:t>th</a:t>
            </a:r>
            <a:r>
              <a:rPr lang="en-US" dirty="0"/>
              <a:t> ,	10:30-12:30</a:t>
            </a:r>
          </a:p>
          <a:p>
            <a:pPr lvl="2"/>
            <a:r>
              <a:rPr lang="en-US" dirty="0"/>
              <a:t>Meeting room: Hillcrest 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Jul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400275949"/>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7/09</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7/10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7/11</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7</a:t>
                      </a:r>
                      <a:r>
                        <a:rPr lang="en-US" sz="1800" dirty="0">
                          <a:solidFill>
                            <a:schemeClr val="tx2"/>
                          </a:solidFill>
                        </a:rPr>
                        <a:t>/12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7/13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100" dirty="0"/>
                        <a:t>802.11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85725" indent="-85725">
                        <a:buFont typeface="Arial" pitchFamily="34" charset="0"/>
                        <a:buNone/>
                      </a:pPr>
                      <a:r>
                        <a:rPr lang="en-US" sz="1200" dirty="0"/>
                        <a:t>1CF</a:t>
                      </a:r>
                    </a:p>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r>
                        <a:rPr lang="en-US" sz="1200" dirty="0"/>
                        <a:t>1CQ</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r>
                        <a:rPr lang="en-US" sz="1200" dirty="0"/>
                        <a:t>1CQ/1CF</a:t>
                      </a:r>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p>
                      <a:r>
                        <a:rPr lang="en-US" sz="1200" dirty="0"/>
                        <a:t>NEND related</a:t>
                      </a:r>
                    </a:p>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lang="en-US" sz="1200" dirty="0"/>
                        <a:t>1CF</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77213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related contributions review</a:t>
            </a:r>
          </a:p>
          <a:p>
            <a:r>
              <a:rPr lang="en-US" dirty="0"/>
              <a:t>Comment resolution P802.1CF-D2.1</a:t>
            </a:r>
          </a:p>
          <a:p>
            <a:r>
              <a:rPr lang="en-US" dirty="0"/>
              <a:t>P802.1CF related motions to EC</a:t>
            </a:r>
          </a:p>
          <a:p>
            <a:r>
              <a:rPr lang="en-US" dirty="0"/>
              <a:t>Contributions to P802.1CQ</a:t>
            </a:r>
          </a:p>
          <a:p>
            <a:r>
              <a:rPr lang="en-US" dirty="0"/>
              <a:t>Plan for initial scope and going forward</a:t>
            </a:r>
          </a:p>
          <a:p>
            <a:r>
              <a:rPr lang="en-US" dirty="0"/>
              <a:t>Conference calls until Sept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70225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3112</TotalTime>
  <Words>1268</Words>
  <Application>Microsoft Macintosh PowerPoint</Application>
  <PresentationFormat>On-screen Show (4:3)</PresentationFormat>
  <Paragraphs>243</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Helvetica</vt:lpstr>
      <vt:lpstr>Times</vt:lpstr>
      <vt:lpstr>Times New Roman</vt:lpstr>
      <vt:lpstr>Template</vt:lpstr>
      <vt:lpstr>IEEE 802.1 OmniRAN TG July 2018 F2F Meeting San Diego, CA</vt:lpstr>
      <vt:lpstr>May 2018 F2F Meeting</vt:lpstr>
      <vt:lpstr>Jul 2018 Agenda Graphics</vt:lpstr>
      <vt:lpstr>Agenda proposal for Jul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Jul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406</cp:revision>
  <cp:lastPrinted>1998-02-10T13:28:06Z</cp:lastPrinted>
  <dcterms:created xsi:type="dcterms:W3CDTF">2011-12-30T17:06:23Z</dcterms:created>
  <dcterms:modified xsi:type="dcterms:W3CDTF">2018-07-09T02:24:43Z</dcterms:modified>
</cp:coreProperties>
</file>