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0" r:id="rId4"/>
    <p:sldId id="361" r:id="rId5"/>
    <p:sldId id="346" r:id="rId6"/>
    <p:sldId id="347" r:id="rId7"/>
    <p:sldId id="348" r:id="rId8"/>
    <p:sldId id="349" r:id="rId9"/>
    <p:sldId id="320" r:id="rId10"/>
    <p:sldId id="331" r:id="rId11"/>
    <p:sldId id="362"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autoAdjust="0"/>
    <p:restoredTop sz="96115" autoAdjust="0"/>
  </p:normalViewPr>
  <p:slideViewPr>
    <p:cSldViewPr>
      <p:cViewPr varScale="1">
        <p:scale>
          <a:sx n="108" d="100"/>
          <a:sy n="108" d="100"/>
        </p:scale>
        <p:origin x="131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omniran-18-0054-03-00TG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52-00-00TG-june-5th-confcall-minutes.docx" TargetMode="External"/><Relationship Id="rId2" Type="http://schemas.openxmlformats.org/officeDocument/2006/relationships/hyperlink" Target="https://mentor.ieee.org/omniran/dcn/18/omniran-18-0047-01-00TG-may-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55-00-00TG-june-12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8/omniran-18-0045-06-CF00-d2-0-wg-ballot-disposition-table.xlsx" TargetMode="External"/><Relationship Id="rId2" Type="http://schemas.openxmlformats.org/officeDocument/2006/relationships/hyperlink" Target="https://mentor.ieee.org/omniran/dcn/18/omniran-18-0056-00-00ic-enhancements-of-ieee-802-technologies-for-the-future.pdf" TargetMode="External"/><Relationship Id="rId1" Type="http://schemas.openxmlformats.org/officeDocument/2006/relationships/slideLayout" Target="../slideLayouts/slideLayout2.xml"/><Relationship Id="rId6" Type="http://schemas.openxmlformats.org/officeDocument/2006/relationships/hyperlink" Target="http://www.ieee802.org/1/files/private/cf-drafts/d2/802-1cf-d2-1-dis.pdf" TargetMode="External"/><Relationship Id="rId5" Type="http://schemas.openxmlformats.org/officeDocument/2006/relationships/hyperlink" Target="https://mentor.ieee.org/omniran/dcn/18/omniran-18-0057-01-CF00-d2-1-wg-ballot-recirc-disposition-table.xlsx" TargetMode="External"/><Relationship Id="rId4" Type="http://schemas.openxmlformats.org/officeDocument/2006/relationships/hyperlink" Target="https://mentor.ieee.org/omniran/dcn/18/omniran-18-0057-00-CF00-d2-1-wg-ballot-recirc-disposition-table.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59-00-CQ00-address-assignment-for-stateless-flow-zone-switching-in-the-data-center.pdf" TargetMode="External"/><Relationship Id="rId2" Type="http://schemas.openxmlformats.org/officeDocument/2006/relationships/hyperlink" Target="https://mentor.ieee.org/omniran/dcn/18/omniran-18-0058-00-CQ00-enabling-pad-of-laap-using-ieee-802-11aq.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6/cq-thaler-objectives-1116.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62-01-00ic-supplemental-for-ffiot-enhancement.pdf" TargetMode="External"/><Relationship Id="rId2" Type="http://schemas.openxmlformats.org/officeDocument/2006/relationships/hyperlink" Target="https://mentor.ieee.org/omniran/dcn/18/omniran-18-0061-00-00ic-potential-future-work-in-omnira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anchester.grand.hyat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2018 F2F Meeting</a:t>
            </a:r>
            <a:br>
              <a:rPr lang="en-US" dirty="0"/>
            </a:br>
            <a:r>
              <a:rPr lang="en-US" dirty="0"/>
              <a:t>San Diego, CA</a:t>
            </a:r>
          </a:p>
        </p:txBody>
      </p:sp>
      <p:sp>
        <p:nvSpPr>
          <p:cNvPr id="3" name="Subtitle 2"/>
          <p:cNvSpPr>
            <a:spLocks noGrp="1"/>
          </p:cNvSpPr>
          <p:nvPr>
            <p:ph type="subTitle" idx="1"/>
          </p:nvPr>
        </p:nvSpPr>
        <p:spPr/>
        <p:txBody>
          <a:bodyPr/>
          <a:lstStyle/>
          <a:p>
            <a:r>
              <a:rPr lang="en-US" dirty="0"/>
              <a:t>2018-07-10</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13:35</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8965799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Satoko </a:t>
                      </a:r>
                      <a:r>
                        <a:rPr lang="en-US" sz="1400" dirty="0" err="1">
                          <a:solidFill>
                            <a:schemeClr val="tx1"/>
                          </a:solidFill>
                          <a:effectLst/>
                          <a:latin typeface="+mn-lt"/>
                        </a:rPr>
                        <a:t>Icaya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Tomoki </a:t>
                      </a:r>
                      <a:r>
                        <a:rPr lang="en-US" sz="1400" dirty="0" err="1">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Stephen </a:t>
                      </a:r>
                      <a:r>
                        <a:rPr lang="en-US" sz="1400" dirty="0" err="1">
                          <a:solidFill>
                            <a:schemeClr val="tx1"/>
                          </a:solidFill>
                          <a:effectLst/>
                          <a:latin typeface="+mn-lt"/>
                        </a:rPr>
                        <a:t>Mccann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Yoshihisa Kondo</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Paul Congdon</a:t>
                      </a:r>
                    </a:p>
                  </a:txBody>
                  <a:tcPr marL="73025" marR="73025" marT="0" marB="0" anchor="ctr"/>
                </a:tc>
                <a:tc>
                  <a:txBody>
                    <a:bodyPr/>
                    <a:lstStyle/>
                    <a:p>
                      <a:pPr algn="just">
                        <a:spcAft>
                          <a:spcPts val="300"/>
                        </a:spcAft>
                      </a:pPr>
                      <a:r>
                        <a:rPr lang="en-US" sz="1400" dirty="0">
                          <a:solidFill>
                            <a:schemeClr val="tx1"/>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of P802.1CQ and going forward</a:t>
            </a:r>
          </a:p>
          <a:p>
            <a:r>
              <a:rPr lang="en-US" dirty="0"/>
              <a:t>Discussions about potential future work in </a:t>
            </a:r>
            <a:r>
              <a:rPr lang="en-US" dirty="0" err="1"/>
              <a:t>OmniRAN</a:t>
            </a:r>
            <a:endParaRPr lang="en-US" dirty="0"/>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IC NEND related contributions review</a:t>
            </a:r>
          </a:p>
          <a:p>
            <a:pPr lvl="1"/>
            <a:r>
              <a:rPr lang="en-US" dirty="0"/>
              <a:t>Comment resolution P802.1CF-D2.1</a:t>
            </a:r>
          </a:p>
          <a:p>
            <a:pPr lvl="1"/>
            <a:r>
              <a:rPr lang="en-US" dirty="0"/>
              <a:t>P802.1CF related motions to EC</a:t>
            </a:r>
          </a:p>
          <a:p>
            <a:r>
              <a:rPr lang="en-US" dirty="0"/>
              <a:t>Tue, 13:30 – 15:30</a:t>
            </a:r>
          </a:p>
          <a:p>
            <a:pPr lvl="1"/>
            <a:r>
              <a:rPr lang="en-US" dirty="0"/>
              <a:t>Contributions to P802.1CQ</a:t>
            </a:r>
          </a:p>
          <a:p>
            <a:pPr lvl="1"/>
            <a:r>
              <a:rPr lang="en-US" dirty="0"/>
              <a:t>Plan for initial scope of P802.1CQ and going forward</a:t>
            </a:r>
          </a:p>
          <a:p>
            <a:r>
              <a:rPr lang="en-US" dirty="0"/>
              <a:t>Wed, 13:30 – 15:30</a:t>
            </a:r>
          </a:p>
          <a:p>
            <a:pPr lvl="1"/>
            <a:r>
              <a:rPr lang="en-US" dirty="0"/>
              <a:t>Plan for initial scope of P802.1CQ and going forward</a:t>
            </a:r>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Sept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approved with addition of topic for Wednesday.</a:t>
            </a:r>
          </a:p>
          <a:p>
            <a:r>
              <a:rPr lang="en-US" dirty="0"/>
              <a:t>Review of minutes</a:t>
            </a:r>
          </a:p>
          <a:p>
            <a:pPr lvl="1"/>
            <a:r>
              <a:rPr lang="en-US" dirty="0">
                <a:hlinkClick r:id="rId2"/>
              </a:rPr>
              <a:t>https://mentor.ieee.org/omniran/dcn/18/omniran-18-0047-01-00TG-may-2018-f2f-meeting-minutes.docx</a:t>
            </a:r>
            <a:endParaRPr lang="en-US" dirty="0"/>
          </a:p>
          <a:p>
            <a:pPr lvl="1"/>
            <a:r>
              <a:rPr lang="en-US" dirty="0">
                <a:hlinkClick r:id="rId3"/>
              </a:rPr>
              <a:t>https://mentor.ieee.org/omniran/dcn/18/omniran-18-0052-00-00TG-june-5th-confcall-minutes.docx</a:t>
            </a:r>
            <a:endParaRPr lang="en-US" dirty="0"/>
          </a:p>
          <a:p>
            <a:pPr lvl="1"/>
            <a:r>
              <a:rPr lang="en-US" dirty="0">
                <a:hlinkClick r:id="rId4"/>
              </a:rPr>
              <a:t>https://mentor.ieee.org/omniran/dcn/18/omniran-18-0055-00-00TG-june-12th-confcall-minutes.docx</a:t>
            </a:r>
            <a:endParaRPr lang="en-US" dirty="0"/>
          </a:p>
          <a:p>
            <a:pPr lvl="2"/>
            <a:r>
              <a:rPr lang="en-US" dirty="0"/>
              <a:t>No comments received on the minutes.</a:t>
            </a:r>
          </a:p>
          <a:p>
            <a:r>
              <a:rPr lang="en-US" dirty="0"/>
              <a:t>Reports</a:t>
            </a:r>
          </a:p>
          <a:p>
            <a:pPr lvl="1"/>
            <a:r>
              <a:rPr lang="en-US" dirty="0"/>
              <a:t>Chair referenced to the comprehensive reporting in the opening 802.1 plenary</a:t>
            </a:r>
          </a:p>
          <a:p>
            <a:pPr lvl="1"/>
            <a:r>
              <a:rPr lang="en-US" dirty="0"/>
              <a:t>No further information to share.</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55000" lnSpcReduction="20000"/>
          </a:bodyPr>
          <a:lstStyle/>
          <a:p>
            <a:r>
              <a:rPr lang="en-US" dirty="0"/>
              <a:t>IC NEND related contributions review</a:t>
            </a:r>
          </a:p>
          <a:p>
            <a:pPr lvl="1"/>
            <a:r>
              <a:rPr lang="en-US" dirty="0">
                <a:hlinkClick r:id="rId2"/>
              </a:rPr>
              <a:t>https://mentor.ieee.org/omniran/dcn/18/omniran-18-0056-00-00ic-enhancements-of-ieee-802-technologies-for-the-future.pdf</a:t>
            </a:r>
            <a:endParaRPr lang="en-US" dirty="0"/>
          </a:p>
          <a:p>
            <a:pPr lvl="1"/>
            <a:endParaRPr lang="en-US" dirty="0"/>
          </a:p>
          <a:p>
            <a:r>
              <a:rPr lang="en-US" dirty="0"/>
              <a:t>Comment resolution P802.1CF/D2.1</a:t>
            </a:r>
          </a:p>
          <a:p>
            <a:pPr lvl="1"/>
            <a:r>
              <a:rPr lang="en-US" dirty="0"/>
              <a:t>Result of comment resolution P802.1CF/D2.0</a:t>
            </a:r>
          </a:p>
          <a:p>
            <a:pPr lvl="2"/>
            <a:r>
              <a:rPr lang="en-US" dirty="0">
                <a:hlinkClick r:id="rId3"/>
              </a:rPr>
              <a:t>https://mentor.ieee.org/omniran/dcn/18/omniran-18-0045-06-CF00-d2-0-wg-ballot-disposition-table.xlsx</a:t>
            </a:r>
            <a:endParaRPr lang="en-US" dirty="0"/>
          </a:p>
          <a:p>
            <a:pPr lvl="2"/>
            <a:r>
              <a:rPr lang="en-US" dirty="0"/>
              <a:t>Chair showed up the modifications leading to D2.1 and informed the group that the DISAPPROVE vote on D2.0 has been turned into APPROVE leading to 100% approval and no unresolved comment from the previous comment resolution.</a:t>
            </a:r>
          </a:p>
          <a:p>
            <a:pPr lvl="1"/>
            <a:r>
              <a:rPr lang="en-US" dirty="0"/>
              <a:t>Received comments P802.1CF/D2.1</a:t>
            </a:r>
          </a:p>
          <a:p>
            <a:pPr lvl="2"/>
            <a:r>
              <a:rPr lang="en-US" dirty="0">
                <a:hlinkClick r:id="rId4"/>
              </a:rPr>
              <a:t>https://mentor.ieee.org/omniran/dcn/18/omniran-18-0057-00-CF00-d2-1-wg-ballot-recirc-disposition-table.xlsx</a:t>
            </a:r>
            <a:endParaRPr lang="en-US" dirty="0"/>
          </a:p>
          <a:p>
            <a:pPr lvl="2"/>
            <a:r>
              <a:rPr lang="en-US" dirty="0"/>
              <a:t>The group discussed and resolved the submitted comments. The outcome of the comment resolution is captured in </a:t>
            </a:r>
            <a:r>
              <a:rPr lang="en-US" dirty="0">
                <a:hlinkClick r:id="rId5"/>
              </a:rPr>
              <a:t>https://mentor.ieee.org/omniran/dcn/18/omniran-18-0057-01-CF00-d2-1-wg-ballot-recirc-disposition-table.xlsx</a:t>
            </a:r>
            <a:endParaRPr lang="en-US" dirty="0"/>
          </a:p>
          <a:p>
            <a:pPr lvl="2"/>
            <a:r>
              <a:rPr lang="en-US" dirty="0"/>
              <a:t>After the meeting the chair generated the official disposition documentation through the Java database. The final disposition is available by </a:t>
            </a:r>
            <a:r>
              <a:rPr lang="en-US" dirty="0">
                <a:hlinkClick r:id="rId6"/>
              </a:rPr>
              <a:t>http://www.ieee802.org/1/files/private/cf-drafts/d2/802-1cf-d2-1-dis.pdf</a:t>
            </a:r>
            <a:endParaRPr lang="en-US" dirty="0"/>
          </a:p>
          <a:p>
            <a:r>
              <a:rPr lang="en-US" dirty="0"/>
              <a:t>P802.1CF related motions to EC</a:t>
            </a:r>
          </a:p>
          <a:p>
            <a:pPr lvl="1"/>
            <a:r>
              <a:rPr lang="en-US" dirty="0"/>
              <a:t>Chair explained motions to EC for extension of P802.1CF PAR and for going to sponsor ballot. After review of the editorial modifications to the draft through D2.1 comment resolution with acting 802.1 chair John Messenger, it was decided to run another recirculation and apply for conditional approval of forwarding to sponsor ballot.</a:t>
            </a:r>
          </a:p>
          <a:p>
            <a:pPr lvl="1"/>
            <a:r>
              <a:rPr lang="en-US" dirty="0"/>
              <a:t>The editor offered to provide updated document until Thursday, July 12</a:t>
            </a:r>
            <a:r>
              <a:rPr lang="en-US" baseline="30000" dirty="0"/>
              <a:t>th</a:t>
            </a:r>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55000" lnSpcReduction="20000"/>
          </a:bodyPr>
          <a:lstStyle/>
          <a:p>
            <a:r>
              <a:rPr lang="en-US" dirty="0"/>
              <a:t>P802.1CQ contributions</a:t>
            </a:r>
          </a:p>
          <a:p>
            <a:pPr lvl="1"/>
            <a:r>
              <a:rPr lang="en-US" dirty="0">
                <a:hlinkClick r:id="rId2"/>
              </a:rPr>
              <a:t>https://mentor.ieee.org/omniran/dcn/18/omniran-18-0058-00-CQ00-enabling-pad-of-laap-using-ieee-802-11aq.pdf</a:t>
            </a:r>
            <a:endParaRPr lang="en-US" dirty="0"/>
          </a:p>
          <a:p>
            <a:pPr lvl="1"/>
            <a:r>
              <a:rPr lang="en-US" dirty="0"/>
              <a:t>Antonio presented his proposal for dynamic assignment of MAC address for IEEE 802.11 leveraging the pre-association discovery specification 802.11aq. The discussing showed that the approach well addresses the requirements and does not require standardization efforts in 802.11</a:t>
            </a:r>
          </a:p>
          <a:p>
            <a:pPr lvl="1"/>
            <a:r>
              <a:rPr lang="en-US" dirty="0">
                <a:hlinkClick r:id="rId3"/>
              </a:rPr>
              <a:t>https://mentor.ieee.org/omniran/dcn/18/omniran-18-0059-00-CQ00-address-assignment-for-stateless-flow-zone-switching-in-the-data-center.pdf</a:t>
            </a:r>
            <a:endParaRPr lang="en-US" dirty="0"/>
          </a:p>
          <a:p>
            <a:pPr lvl="1"/>
            <a:r>
              <a:rPr lang="en-US" dirty="0"/>
              <a:t>Roger presented his idea of use of special structured MAC addresses for enhancements to forwarding efficiency, which requires dynamic assignment of MAC addresses according to the location of the station in the bridged network.</a:t>
            </a:r>
          </a:p>
          <a:p>
            <a:pPr lvl="1"/>
            <a:r>
              <a:rPr lang="en-US" dirty="0"/>
              <a:t>The discussion addressed the necessary address assignment functions and tried to identify the part of the solution in scope for P802.1CQ.</a:t>
            </a:r>
          </a:p>
          <a:p>
            <a:r>
              <a:rPr lang="en-US" dirty="0"/>
              <a:t>Plan for initial scope of P802.1CQ and going forward</a:t>
            </a:r>
          </a:p>
          <a:p>
            <a:pPr lvl="1"/>
            <a:r>
              <a:rPr lang="en-US" dirty="0"/>
              <a:t>The chair raised the question of the scope of P802.1CF. There was agreement that the PAR is quite broad, and more details on objectives can be found in the IEEE 802c specification, as well as in a </a:t>
            </a:r>
            <a:r>
              <a:rPr lang="en-US" dirty="0" err="1"/>
              <a:t>slideset</a:t>
            </a:r>
            <a:r>
              <a:rPr lang="en-US" dirty="0"/>
              <a:t> of Pat Thaler: </a:t>
            </a:r>
            <a:r>
              <a:rPr lang="en-US" dirty="0">
                <a:hlinkClick r:id="rId4"/>
              </a:rPr>
              <a:t>http://www.ieee802.org/1/files/public/docs2016/cq-thaler-objectives-1116.pdf</a:t>
            </a:r>
            <a:br>
              <a:rPr lang="en-US" dirty="0"/>
            </a:br>
            <a:r>
              <a:rPr lang="en-US" dirty="0"/>
              <a:t>No information was available about the status of the contribution on objectives.</a:t>
            </a:r>
          </a:p>
          <a:p>
            <a:pPr lvl="1"/>
            <a:r>
              <a:rPr lang="en-US" dirty="0"/>
              <a:t>The group agreed to work on a use cases and requirements document to nail down the functionalities required in P802.1CCQ.</a:t>
            </a:r>
          </a:p>
          <a:p>
            <a:pPr lvl="1"/>
            <a:endParaRPr lang="en-US" dirty="0"/>
          </a:p>
          <a:p>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fontScale="77500" lnSpcReduction="20000"/>
          </a:bodyPr>
          <a:lstStyle/>
          <a:p>
            <a:endParaRPr lang="en-US" dirty="0"/>
          </a:p>
          <a:p>
            <a:r>
              <a:rPr lang="en-US" dirty="0"/>
              <a:t>Plan for initial scope of P802.1CQ and going forward</a:t>
            </a:r>
          </a:p>
          <a:p>
            <a:pPr lvl="1"/>
            <a:r>
              <a:rPr lang="en-US" dirty="0"/>
              <a:t>Oslo Thursday morning 8-10 1CQ discussions</a:t>
            </a:r>
          </a:p>
          <a:p>
            <a:pPr lvl="1"/>
            <a:r>
              <a:rPr lang="en-US" dirty="0"/>
              <a:t>Invitation for use case scenario descriptions</a:t>
            </a:r>
          </a:p>
          <a:p>
            <a:pPr lvl="1"/>
            <a:r>
              <a:rPr lang="en-US" dirty="0"/>
              <a:t>Antonio will create PAD description</a:t>
            </a:r>
          </a:p>
          <a:p>
            <a:pPr lvl="1"/>
            <a:endParaRPr lang="en-US" dirty="0"/>
          </a:p>
          <a:p>
            <a:r>
              <a:rPr lang="en-US" dirty="0"/>
              <a:t>Discussions about potential future work in </a:t>
            </a:r>
            <a:r>
              <a:rPr lang="en-US" dirty="0" err="1"/>
              <a:t>OmniRAN</a:t>
            </a:r>
            <a:endParaRPr lang="en-US" dirty="0"/>
          </a:p>
          <a:p>
            <a:pPr lvl="1"/>
            <a:r>
              <a:rPr lang="en-US" dirty="0">
                <a:hlinkClick r:id="rId2"/>
              </a:rPr>
              <a:t>https://mentor.ieee.org/omniran/dcn/18/omniran-18-0061-00-00ic-potential-future-work-in-omniran.pdf</a:t>
            </a:r>
            <a:endParaRPr lang="en-US" dirty="0"/>
          </a:p>
          <a:p>
            <a:pPr lvl="2"/>
            <a:r>
              <a:rPr lang="en-US" dirty="0"/>
              <a:t>Satoko provided introduction into thoughts for further work in </a:t>
            </a:r>
            <a:r>
              <a:rPr lang="en-US" dirty="0" err="1"/>
              <a:t>OmniRAN</a:t>
            </a:r>
            <a:endParaRPr lang="en-US" dirty="0"/>
          </a:p>
          <a:p>
            <a:pPr lvl="1"/>
            <a:r>
              <a:rPr lang="en-US" dirty="0">
                <a:hlinkClick r:id="rId3"/>
              </a:rPr>
              <a:t>https://mentor.ieee.org/omniran/dcn/18/omniran-18-0062-01-00ic-supplemental-for-ffiot-enhancement.pdf</a:t>
            </a:r>
            <a:endParaRPr lang="en-US" dirty="0"/>
          </a:p>
          <a:p>
            <a:pPr lvl="2"/>
            <a:r>
              <a:rPr lang="en-US" dirty="0"/>
              <a:t>Kenichi explained the problem space for potential consideration</a:t>
            </a:r>
          </a:p>
          <a:p>
            <a:pPr lvl="2"/>
            <a:r>
              <a:rPr lang="en-US" dirty="0"/>
              <a:t>Discussion led to multiple hints to enhance presentation of the problem</a:t>
            </a:r>
          </a:p>
          <a:p>
            <a:pPr lvl="2"/>
            <a:r>
              <a:rPr lang="en-US" dirty="0"/>
              <a:t>An update of the problem slides was offered for the upcoming F2F meeting in Oslo.</a:t>
            </a:r>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0000" lnSpcReduction="20000"/>
          </a:bodyPr>
          <a:lstStyle/>
          <a:p>
            <a:r>
              <a:rPr lang="en-US" dirty="0"/>
              <a:t>Conference calls until Sept 2018 F2F</a:t>
            </a:r>
          </a:p>
          <a:p>
            <a:pPr lvl="1"/>
            <a:r>
              <a:rPr lang="en-US" dirty="0"/>
              <a:t>July 30</a:t>
            </a:r>
            <a:r>
              <a:rPr lang="en-US" baseline="30000" dirty="0"/>
              <a:t>th</a:t>
            </a:r>
            <a:r>
              <a:rPr lang="en-US" dirty="0"/>
              <a:t>, mainly to conclude on forwarding P802.1CF to sponsor ballot</a:t>
            </a:r>
          </a:p>
          <a:p>
            <a:pPr lvl="1"/>
            <a:endParaRPr lang="en-US" dirty="0"/>
          </a:p>
          <a:p>
            <a:r>
              <a:rPr lang="en-US" dirty="0"/>
              <a:t>Status report to IEEE 802 WGs</a:t>
            </a:r>
          </a:p>
          <a:p>
            <a:pPr lvl="1"/>
            <a:r>
              <a:rPr lang="en-US" dirty="0"/>
              <a:t>Drafted by chair, presented and agreed in TG</a:t>
            </a:r>
          </a:p>
          <a:p>
            <a:pPr lvl="2"/>
            <a:endParaRPr lang="en-US" dirty="0"/>
          </a:p>
          <a:p>
            <a:r>
              <a:rPr lang="en-US" dirty="0"/>
              <a:t>Next meeting</a:t>
            </a:r>
          </a:p>
          <a:p>
            <a:pPr lvl="1"/>
            <a:r>
              <a:rPr lang="en-US" dirty="0"/>
              <a:t>Conference call on July 30</a:t>
            </a:r>
            <a:r>
              <a:rPr lang="en-US" baseline="30000" dirty="0"/>
              <a:t>th</a:t>
            </a:r>
            <a:r>
              <a:rPr lang="en-US" dirty="0"/>
              <a:t>, </a:t>
            </a:r>
          </a:p>
          <a:p>
            <a:pPr lvl="1"/>
            <a:endParaRPr lang="en-US" dirty="0"/>
          </a:p>
          <a:p>
            <a:r>
              <a:rPr lang="en-US" dirty="0"/>
              <a:t>AOB</a:t>
            </a:r>
          </a:p>
          <a:p>
            <a:pPr lvl="1"/>
            <a:r>
              <a:rPr lang="en-US" dirty="0"/>
              <a:t>None</a:t>
            </a:r>
          </a:p>
          <a:p>
            <a:pPr lvl="1"/>
            <a:endParaRPr lang="en-US" dirty="0"/>
          </a:p>
          <a:p>
            <a:pPr marL="0" indent="0">
              <a:buNone/>
            </a:pPr>
            <a:r>
              <a:rPr lang="en-US" dirty="0"/>
              <a:t>Meeting adjourned by chair at 12:27</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Manchester Grand Hyatt San Diego</a:t>
            </a:r>
          </a:p>
          <a:p>
            <a:pPr lvl="2"/>
            <a:r>
              <a:rPr lang="en-US" dirty="0"/>
              <a:t>1 Market Place</a:t>
            </a:r>
          </a:p>
          <a:p>
            <a:pPr lvl="2"/>
            <a:r>
              <a:rPr lang="en-US" dirty="0"/>
              <a:t>San Diego, California 92101, USA</a:t>
            </a:r>
          </a:p>
          <a:p>
            <a:pPr lvl="2"/>
            <a:r>
              <a:rPr lang="en-US" dirty="0">
                <a:hlinkClick r:id="rId2"/>
              </a:rPr>
              <a:t>https://manchester.grand.hyatt.com/</a:t>
            </a:r>
            <a:endParaRPr lang="en-US" dirty="0"/>
          </a:p>
          <a:p>
            <a:pPr lvl="2"/>
            <a:r>
              <a:rPr lang="en-US" dirty="0"/>
              <a:t>Phone: # 1 (619) 232-1234</a:t>
            </a:r>
          </a:p>
          <a:p>
            <a:pPr marL="857250" lvl="2" indent="0">
              <a:buNone/>
            </a:pPr>
            <a:endParaRPr lang="en-US" dirty="0"/>
          </a:p>
          <a:p>
            <a:r>
              <a:rPr lang="en-US" dirty="0" err="1"/>
              <a:t>OmniRAN</a:t>
            </a:r>
            <a:r>
              <a:rPr lang="en-US" dirty="0"/>
              <a:t> TG sessions:</a:t>
            </a:r>
          </a:p>
          <a:p>
            <a:pPr lvl="1"/>
            <a:r>
              <a:rPr lang="en-US" dirty="0"/>
              <a:t>Mon, 	July 9</a:t>
            </a:r>
            <a:r>
              <a:rPr lang="en-US" baseline="30000" dirty="0"/>
              <a:t>th</a:t>
            </a:r>
            <a:r>
              <a:rPr lang="en-US" dirty="0"/>
              <a:t> ,	14:00-18:00</a:t>
            </a:r>
          </a:p>
          <a:p>
            <a:pPr lvl="2"/>
            <a:r>
              <a:rPr lang="en-US" dirty="0"/>
              <a:t>Meeting room: Hillcrest A</a:t>
            </a:r>
          </a:p>
          <a:p>
            <a:pPr lvl="1"/>
            <a:r>
              <a:rPr lang="en-US" dirty="0"/>
              <a:t>Tue, 	July 10</a:t>
            </a:r>
            <a:r>
              <a:rPr lang="en-US" baseline="30000" dirty="0"/>
              <a:t>th</a:t>
            </a:r>
            <a:r>
              <a:rPr lang="en-US" dirty="0"/>
              <a:t> , 	13:30-15:30</a:t>
            </a:r>
          </a:p>
          <a:p>
            <a:pPr lvl="2"/>
            <a:r>
              <a:rPr lang="en-US" dirty="0"/>
              <a:t>Meeting room: Hillcrest A</a:t>
            </a:r>
          </a:p>
          <a:p>
            <a:pPr lvl="1"/>
            <a:r>
              <a:rPr lang="en-US" dirty="0"/>
              <a:t>Wed,	July 11</a:t>
            </a:r>
            <a:r>
              <a:rPr lang="en-US" baseline="30000" dirty="0"/>
              <a:t>th</a:t>
            </a:r>
            <a:r>
              <a:rPr lang="en-US" dirty="0"/>
              <a:t> ,	13:30-15:30</a:t>
            </a:r>
          </a:p>
          <a:p>
            <a:pPr lvl="2"/>
            <a:r>
              <a:rPr lang="en-US" dirty="0"/>
              <a:t>Meeting room: Hillcrest A</a:t>
            </a:r>
          </a:p>
          <a:p>
            <a:pPr lvl="1"/>
            <a:r>
              <a:rPr lang="en-US" dirty="0"/>
              <a:t>Thu,	July 12</a:t>
            </a:r>
            <a:r>
              <a:rPr lang="en-US" baseline="30000" dirty="0"/>
              <a:t>th</a:t>
            </a:r>
            <a:r>
              <a:rPr lang="en-US" dirty="0"/>
              <a:t> ,	10:30-12:30</a:t>
            </a:r>
          </a:p>
          <a:p>
            <a:pPr lvl="2"/>
            <a:r>
              <a:rPr lang="en-US" dirty="0"/>
              <a:t>Meeting room: Hillcrest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0027594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7213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022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3662</TotalTime>
  <Words>1783</Words>
  <Application>Microsoft Macintosh PowerPoint</Application>
  <PresentationFormat>On-screen Show (4:3)</PresentationFormat>
  <Paragraphs>249</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July 2018 F2F Meeting San Diego, CA</vt:lpstr>
      <vt:lpstr>July 2018 F2F Meeting</vt:lpstr>
      <vt:lpstr>Jul 2018 Agenda Graphics</vt:lpstr>
      <vt:lpstr>Agenda proposal for Jul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Jul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420</cp:revision>
  <cp:lastPrinted>1998-02-10T13:28:06Z</cp:lastPrinted>
  <dcterms:created xsi:type="dcterms:W3CDTF">2011-12-30T17:06:23Z</dcterms:created>
  <dcterms:modified xsi:type="dcterms:W3CDTF">2018-07-13T16:12:46Z</dcterms:modified>
</cp:coreProperties>
</file>