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6"/>
    <p:restoredTop sz="75387"/>
  </p:normalViewPr>
  <p:slideViewPr>
    <p:cSldViewPr snapToGrid="0" snapToObjects="1">
      <p:cViewPr varScale="1">
        <p:scale>
          <a:sx n="69" d="100"/>
          <a:sy n="69" d="100"/>
        </p:scale>
        <p:origin x="1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B23ED-C054-B84A-B868-963D10737A0D}" type="datetimeFigureOut">
              <a:rPr lang="es-ES" smtClean="0"/>
              <a:t>13/9/18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BF92-0541-EE49-A90A-CA567C4B98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BF92-0541-EE49-A90A-CA567C4B982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7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DC15-6BD8-0F4D-B62B-263D17FF0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60F2E-FF12-0E43-8B27-476E3206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A37E-D922-D94C-A6A4-17A18765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926-D8FC-5E4F-97E2-D5D57261485C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5140-D4F8-4D4E-8A3E-49B73765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B20E-3D77-AB42-9A85-60572264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4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DAEE-0FA0-8845-A90E-674AEFDC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48E67-13B1-D04E-9759-3E046155D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B8A7E-2DE3-0F49-B909-3D5A5C44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16B0-521A-C346-AF8D-E17A6F493D94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1F3F-0E17-E64E-96E8-80056438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EEF8-348E-BB42-A7FA-31A52C21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71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4624A-DABB-8348-A411-BCC167247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58A60-8E6C-B947-9A83-9D66CBD75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92E7-EBEB-4942-AE57-13D2D27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A301-EBCF-094D-9287-85B49CD22C5E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74ED9-90E9-1049-8578-BD2568E7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6CB3-10D0-0F4A-B152-09F344AE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67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EE3C-22BC-B94A-B70A-FEA5D077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6897-B1C0-A743-8400-F0F9DAA8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A1F78-821F-764E-893B-A50ACE60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D721-B94E-5444-AF0F-CCCB54F74AB7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D9BE-DAB6-2944-A663-9C2B978B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BA327-F0E9-5444-80A7-A325FF5A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05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ADE0-E056-9747-A1BC-DFE8BB34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D76C1-2715-D440-9329-986285E1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ECA1-07AC-B54A-BF04-A31CFCD9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8096-57ED-3A40-AF60-D057F1B5B700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FBAA-671B-164D-B4BB-E0F8EFFD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6FCC-EBF1-C745-B4FF-752F6909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22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5996-5C44-D141-81A8-694895D3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5417-9B94-A141-8330-5505CF190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AEBB-96B5-5D4A-9AEC-D5F143E4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2AB03-3CC6-6C48-8A6B-C2783DA7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0736-EB44-C147-BC01-41B5735A26CC}" type="datetime1">
              <a:rPr lang="es-ES_tradnl" smtClean="0"/>
              <a:t>13/9/18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E6888-2D95-BC4A-8A2D-4663C8D5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451F2-83F1-2C49-A334-519ED3BA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87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6A73-D8CA-484E-9279-85AB5722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0C77D-1E0F-3E4F-AA75-200213B1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DC80B-2D09-A449-AF5F-8A1671412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FEBEE-040D-6046-8E5C-0EFF855A3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71DD7-06C9-7D42-80DC-DEBC54CE1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A0AD1-0F28-1844-AE95-D82004B5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1EF-2D22-5F4F-B3B8-77ABD6FD037F}" type="datetime1">
              <a:rPr lang="es-ES_tradnl" smtClean="0"/>
              <a:t>13/9/18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788E7-4C12-304A-AFBF-25353F9A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30628-4AF1-2442-A90D-6AD4E77E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6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C910-02D2-2041-A781-0EC0BF7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A4B8B-9FAA-F244-9FF5-83BB707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916-4F06-0C45-8BEB-A58E0881AC7A}" type="datetime1">
              <a:rPr lang="es-ES_tradnl" smtClean="0"/>
              <a:t>13/9/18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63FB8-372C-8B41-8161-CB40A73C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CA56-C7CA-8A4D-BB01-D2C101FB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46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20D9D-F3D6-5A4F-866A-5E97A47F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AAFF-9FF2-6748-8B78-3DE0919CB92D}" type="datetime1">
              <a:rPr lang="es-ES_tradnl" smtClean="0"/>
              <a:t>13/9/18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A62AA-4125-AD4C-AF1F-7D7B6EF8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CBA46-6C6A-D440-8755-DDA276DC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76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BF3D-A35A-9D4F-B581-200582D1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5832-E9AB-9146-A4A4-1A014BFF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7DCE7-6C57-5942-A3FC-7954EC58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FBB5C-4656-A74C-AB43-C20461C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BFC-B193-D546-A037-9989E4B6AEB1}" type="datetime1">
              <a:rPr lang="es-ES_tradnl" smtClean="0"/>
              <a:t>13/9/18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B1A8-9AC2-4D42-B8D5-1F9D5C08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7AE5C-7DD1-4E4D-93BB-9FAAC063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31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9E5C-361F-5349-B5C8-0A466861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1AFDC-FD5E-1A49-892C-A1F7901DF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07DC4-655B-DB47-8BA8-87CC82112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EA254-605B-DA4A-A182-C80D70CE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BEA3-7887-B149-B32D-1659A856A45D}" type="datetime1">
              <a:rPr lang="es-ES_tradnl" smtClean="0"/>
              <a:t>13/9/18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A0F30-9DBC-DF44-A390-0823853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A26A4-9284-DA4C-B53E-F5EF7BAB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653AE-4A4D-D14D-8FBE-F54CD291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C06A0-7F92-894C-8504-30D503EB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19066-D363-BB46-A9A1-440DC16B7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9553-9568-0D43-8A96-2210602ACB8A}" type="datetime1">
              <a:rPr lang="es-ES_tradnl" smtClean="0"/>
              <a:t>13/9/18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1F9F-8C11-C34B-A073-405DDB989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87AA-875B-B64B-9A12-A78E205E4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ABC9-B878-804E-8DE1-3EE61CCFC4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30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gazda@interdigital.com" TargetMode="External"/><Relationship Id="rId2" Type="http://schemas.openxmlformats.org/officeDocument/2006/relationships/hyperlink" Target="mailto:aoliva@it.uc3m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 address assignment in IEEE 802.11 through IEEE 802.11aq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Antonio de la Oliva (UC3M, IDCC)</a:t>
            </a:r>
          </a:p>
          <a:p>
            <a:r>
              <a:rPr lang="en-US" dirty="0">
                <a:hlinkClick r:id="rId2"/>
              </a:rPr>
              <a:t>aoliva@it.uc3m.es</a:t>
            </a:r>
            <a:endParaRPr lang="en-US" dirty="0"/>
          </a:p>
          <a:p>
            <a:r>
              <a:rPr lang="en-US" dirty="0"/>
              <a:t>Robert </a:t>
            </a:r>
            <a:r>
              <a:rPr lang="en-US" dirty="0" err="1"/>
              <a:t>Gazda</a:t>
            </a:r>
            <a:r>
              <a:rPr lang="en-US" dirty="0"/>
              <a:t> (IDCC)</a:t>
            </a:r>
          </a:p>
          <a:p>
            <a:r>
              <a:rPr lang="en-US" dirty="0">
                <a:hlinkClick r:id="rId3"/>
              </a:rPr>
              <a:t>robert.gazda@interdigital.com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FE85-3E0F-CF42-92E0-058BD3E6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38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594B-2065-FF46-9B66-4F7C62CD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2EC5-CF8C-8045-A4B0-CA5EDA6C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Pre-</a:t>
            </a:r>
            <a:r>
              <a:rPr lang="es-ES" dirty="0" err="1"/>
              <a:t>association</a:t>
            </a:r>
            <a:r>
              <a:rPr lang="es-ES" dirty="0"/>
              <a:t> Discovery in WLAN can be done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use of IEEE 802.11aq</a:t>
            </a:r>
          </a:p>
          <a:p>
            <a:r>
              <a:rPr lang="es-ES" dirty="0"/>
              <a:t>802.1CQ can be in </a:t>
            </a:r>
            <a:r>
              <a:rPr lang="es-ES" dirty="0" err="1"/>
              <a:t>charge</a:t>
            </a:r>
            <a:r>
              <a:rPr lang="es-ES" dirty="0"/>
              <a:t> of </a:t>
            </a:r>
            <a:r>
              <a:rPr lang="es-ES" dirty="0" err="1"/>
              <a:t>defining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new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names</a:t>
            </a:r>
            <a:r>
              <a:rPr lang="es-ES" dirty="0"/>
              <a:t> and </a:t>
            </a:r>
            <a:r>
              <a:rPr lang="es-ES" dirty="0" err="1"/>
              <a:t>registering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in IANA</a:t>
            </a:r>
          </a:p>
          <a:p>
            <a:r>
              <a:rPr lang="es-ES" dirty="0"/>
              <a:t>802.1CQ can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protocol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top of 802.11aq ANQP </a:t>
            </a:r>
            <a:r>
              <a:rPr lang="es-ES" dirty="0" err="1"/>
              <a:t>extensions</a:t>
            </a:r>
            <a:r>
              <a:rPr lang="es-ES" dirty="0"/>
              <a:t> (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Request</a:t>
            </a:r>
            <a:r>
              <a:rPr lang="es-ES" dirty="0"/>
              <a:t> Response) to </a:t>
            </a:r>
            <a:r>
              <a:rPr lang="es-ES" dirty="0" err="1"/>
              <a:t>assign</a:t>
            </a:r>
            <a:r>
              <a:rPr lang="es-ES" dirty="0"/>
              <a:t> MAC </a:t>
            </a:r>
            <a:r>
              <a:rPr lang="es-ES" dirty="0" err="1"/>
              <a:t>addresses</a:t>
            </a:r>
            <a:endParaRPr lang="es-ES" dirty="0"/>
          </a:p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require</a:t>
            </a:r>
            <a:r>
              <a:rPr lang="es-ES" dirty="0"/>
              <a:t> of </a:t>
            </a:r>
            <a:r>
              <a:rPr lang="es-ES" b="1" u="sng" dirty="0" err="1"/>
              <a:t>any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 to IEEE 802.11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63D13-7F90-404D-BA5A-4B76E31F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136-8068-0B43-9C7C-CAE242B2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IEEE 802.1CQ </a:t>
            </a:r>
            <a:r>
              <a:rPr lang="es-ES" dirty="0" err="1"/>
              <a:t>Scope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D849-9690-F040-B0DA-F340AB3A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As </a:t>
            </a:r>
            <a:r>
              <a:rPr lang="es-ES" dirty="0" err="1"/>
              <a:t>defined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PAR: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i="1" dirty="0"/>
              <a:t>“</a:t>
            </a:r>
            <a:r>
              <a:rPr lang="es-ES" i="1" dirty="0" err="1"/>
              <a:t>This</a:t>
            </a:r>
            <a:r>
              <a:rPr lang="es-ES" i="1" dirty="0"/>
              <a:t> standard </a:t>
            </a:r>
            <a:r>
              <a:rPr lang="es-ES" i="1" dirty="0" err="1"/>
              <a:t>specifies</a:t>
            </a:r>
            <a:r>
              <a:rPr lang="es-ES" i="1" dirty="0"/>
              <a:t> </a:t>
            </a:r>
            <a:r>
              <a:rPr lang="es-ES" i="1" dirty="0" err="1"/>
              <a:t>protocols</a:t>
            </a:r>
            <a:r>
              <a:rPr lang="es-ES" i="1" dirty="0"/>
              <a:t>, </a:t>
            </a:r>
            <a:r>
              <a:rPr lang="es-ES" i="1" dirty="0" err="1"/>
              <a:t>procedures</a:t>
            </a:r>
            <a:r>
              <a:rPr lang="es-ES" i="1" dirty="0"/>
              <a:t>, and </a:t>
            </a:r>
            <a:r>
              <a:rPr lang="es-ES" i="1" dirty="0" err="1"/>
              <a:t>management</a:t>
            </a:r>
            <a:br>
              <a:rPr lang="es-ES" i="1" dirty="0"/>
            </a:br>
            <a:r>
              <a:rPr lang="es-ES" i="1" dirty="0" err="1"/>
              <a:t>objects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</a:t>
            </a:r>
            <a:r>
              <a:rPr lang="es-ES" i="1" dirty="0" err="1"/>
              <a:t>locally-unique</a:t>
            </a:r>
            <a:r>
              <a:rPr lang="es-ES" i="1" dirty="0"/>
              <a:t> </a:t>
            </a:r>
            <a:r>
              <a:rPr lang="es-ES" i="1" dirty="0" err="1"/>
              <a:t>assignment</a:t>
            </a:r>
            <a:r>
              <a:rPr lang="es-ES" i="1" dirty="0"/>
              <a:t> of 48-bit and 64-bit </a:t>
            </a:r>
            <a:r>
              <a:rPr lang="es-ES" i="1" dirty="0" err="1"/>
              <a:t>addresses</a:t>
            </a:r>
            <a:r>
              <a:rPr lang="es-ES" i="1" dirty="0"/>
              <a:t> to </a:t>
            </a:r>
            <a:r>
              <a:rPr lang="es-ES" i="1" dirty="0" err="1"/>
              <a:t>ports</a:t>
            </a:r>
            <a:r>
              <a:rPr lang="es-ES" i="1" dirty="0"/>
              <a:t> in IEEE 802 </a:t>
            </a:r>
            <a:r>
              <a:rPr lang="es-ES" i="1" dirty="0" err="1"/>
              <a:t>networks</a:t>
            </a:r>
            <a:r>
              <a:rPr lang="es-ES" i="1" dirty="0"/>
              <a:t>”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dirty="0" err="1"/>
              <a:t>Actually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distribution</a:t>
            </a:r>
            <a:r>
              <a:rPr lang="es-ES" dirty="0"/>
              <a:t> of Local MAC </a:t>
            </a:r>
            <a:r>
              <a:rPr lang="es-ES" dirty="0" err="1"/>
              <a:t>addresses</a:t>
            </a:r>
            <a:r>
              <a:rPr lang="es-ES" dirty="0"/>
              <a:t> (in </a:t>
            </a:r>
            <a:r>
              <a:rPr lang="es-ES" dirty="0" err="1"/>
              <a:t>the</a:t>
            </a:r>
            <a:r>
              <a:rPr lang="es-ES" dirty="0"/>
              <a:t> 802c </a:t>
            </a:r>
            <a:r>
              <a:rPr lang="es-ES" dirty="0" err="1"/>
              <a:t>defined</a:t>
            </a:r>
            <a:r>
              <a:rPr lang="es-ES" dirty="0"/>
              <a:t> SAI </a:t>
            </a:r>
            <a:r>
              <a:rPr lang="es-ES" dirty="0" err="1"/>
              <a:t>space</a:t>
            </a:r>
            <a:r>
              <a:rPr lang="es-ES" dirty="0"/>
              <a:t>)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stateful</a:t>
            </a:r>
            <a:r>
              <a:rPr lang="es-ES" dirty="0"/>
              <a:t> and </a:t>
            </a:r>
            <a:r>
              <a:rPr lang="es-ES" dirty="0" err="1"/>
              <a:t>stateless</a:t>
            </a:r>
            <a:r>
              <a:rPr lang="es-ES" dirty="0"/>
              <a:t> </a:t>
            </a:r>
            <a:r>
              <a:rPr lang="es-ES" dirty="0" err="1"/>
              <a:t>procedures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a per-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basis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1C68-0D37-6741-B9B2-3E108D29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4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D86-3E37-7E40-8CCA-A201040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Scenarios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D5AA-02A0-DB40-BC8E-54471696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Functional</a:t>
            </a:r>
            <a:r>
              <a:rPr lang="es-ES" dirty="0"/>
              <a:t> </a:t>
            </a:r>
            <a:r>
              <a:rPr lang="es-ES" dirty="0" err="1"/>
              <a:t>Scenarios</a:t>
            </a:r>
            <a:endParaRPr lang="es-ES" dirty="0"/>
          </a:p>
          <a:p>
            <a:pPr lvl="1"/>
            <a:r>
              <a:rPr lang="es-ES" dirty="0" err="1"/>
              <a:t>Stateless</a:t>
            </a:r>
            <a:r>
              <a:rPr lang="es-ES" dirty="0"/>
              <a:t>/</a:t>
            </a:r>
            <a:r>
              <a:rPr lang="es-ES" dirty="0" err="1"/>
              <a:t>Statefull</a:t>
            </a:r>
            <a:r>
              <a:rPr lang="es-ES" dirty="0"/>
              <a:t> </a:t>
            </a:r>
            <a:r>
              <a:rPr lang="es-ES" dirty="0" err="1"/>
              <a:t>Assignment</a:t>
            </a:r>
            <a:r>
              <a:rPr lang="es-ES" dirty="0"/>
              <a:t> of </a:t>
            </a:r>
            <a:r>
              <a:rPr lang="es-ES" dirty="0" err="1"/>
              <a:t>addresses</a:t>
            </a:r>
            <a:r>
              <a:rPr lang="es-ES" dirty="0"/>
              <a:t> to </a:t>
            </a:r>
            <a:r>
              <a:rPr lang="es-ES" dirty="0" err="1"/>
              <a:t>End-stations</a:t>
            </a:r>
            <a:endParaRPr lang="es-ES" dirty="0"/>
          </a:p>
          <a:p>
            <a:pPr lvl="2"/>
            <a:r>
              <a:rPr lang="es-ES" dirty="0"/>
              <a:t>802.11 </a:t>
            </a:r>
          </a:p>
          <a:p>
            <a:pPr lvl="2"/>
            <a:r>
              <a:rPr lang="es-ES" dirty="0"/>
              <a:t>802.3</a:t>
            </a:r>
          </a:p>
          <a:p>
            <a:pPr lvl="2"/>
            <a:r>
              <a:rPr lang="es-ES" dirty="0" err="1"/>
              <a:t>VMs</a:t>
            </a:r>
            <a:r>
              <a:rPr lang="es-ES" dirty="0"/>
              <a:t>/</a:t>
            </a:r>
            <a:r>
              <a:rPr lang="es-ES" dirty="0" err="1"/>
              <a:t>Containers</a:t>
            </a:r>
            <a:endParaRPr lang="es-ES" dirty="0"/>
          </a:p>
          <a:p>
            <a:pPr lvl="2"/>
            <a:r>
              <a:rPr lang="es-ES" dirty="0"/>
              <a:t>802.15 (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expertise</a:t>
            </a:r>
            <a:r>
              <a:rPr lang="es-ES" dirty="0"/>
              <a:t> </a:t>
            </a:r>
            <a:r>
              <a:rPr lang="es-ES" dirty="0" err="1"/>
              <a:t>appears</a:t>
            </a:r>
            <a:r>
              <a:rPr lang="es-ES" dirty="0"/>
              <a:t>)</a:t>
            </a:r>
          </a:p>
          <a:p>
            <a:pPr lvl="1"/>
            <a:r>
              <a:rPr lang="es-ES" dirty="0" err="1"/>
              <a:t>Stateless</a:t>
            </a:r>
            <a:r>
              <a:rPr lang="es-ES" dirty="0"/>
              <a:t>/</a:t>
            </a:r>
            <a:r>
              <a:rPr lang="es-ES" dirty="0" err="1"/>
              <a:t>Statefull</a:t>
            </a:r>
            <a:r>
              <a:rPr lang="es-ES" dirty="0"/>
              <a:t> </a:t>
            </a:r>
            <a:r>
              <a:rPr lang="es-ES" dirty="0" err="1"/>
              <a:t>Assignment</a:t>
            </a:r>
            <a:r>
              <a:rPr lang="es-ES" dirty="0"/>
              <a:t> of </a:t>
            </a:r>
            <a:r>
              <a:rPr lang="es-ES" dirty="0" err="1"/>
              <a:t>addresses</a:t>
            </a:r>
            <a:r>
              <a:rPr lang="es-ES" dirty="0"/>
              <a:t> to Bridges/</a:t>
            </a:r>
            <a:r>
              <a:rPr lang="es-ES" dirty="0" err="1"/>
              <a:t>APs</a:t>
            </a:r>
            <a:endParaRPr lang="es-ES" dirty="0"/>
          </a:p>
          <a:p>
            <a:pPr lvl="2"/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Assignment</a:t>
            </a:r>
            <a:r>
              <a:rPr lang="es-ES" dirty="0"/>
              <a:t> of </a:t>
            </a:r>
            <a:r>
              <a:rPr lang="es-ES" dirty="0" err="1"/>
              <a:t>groups</a:t>
            </a:r>
            <a:r>
              <a:rPr lang="es-ES" dirty="0"/>
              <a:t> of </a:t>
            </a:r>
            <a:r>
              <a:rPr lang="es-ES" dirty="0" err="1"/>
              <a:t>addresses</a:t>
            </a:r>
            <a:endParaRPr lang="es-ES" dirty="0"/>
          </a:p>
          <a:p>
            <a:pPr lvl="1"/>
            <a:r>
              <a:rPr lang="es-ES" dirty="0" err="1"/>
              <a:t>Statefull</a:t>
            </a:r>
            <a:r>
              <a:rPr lang="es-ES" dirty="0"/>
              <a:t> </a:t>
            </a:r>
            <a:r>
              <a:rPr lang="es-ES" dirty="0" err="1"/>
              <a:t>Assignment</a:t>
            </a:r>
            <a:r>
              <a:rPr lang="es-ES" dirty="0"/>
              <a:t> of pools of </a:t>
            </a:r>
            <a:r>
              <a:rPr lang="es-ES" dirty="0" err="1"/>
              <a:t>addresses</a:t>
            </a:r>
            <a:r>
              <a:rPr lang="es-ES" dirty="0"/>
              <a:t> to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Servers</a:t>
            </a:r>
          </a:p>
          <a:p>
            <a:r>
              <a:rPr lang="es-ES" dirty="0"/>
              <a:t>Network </a:t>
            </a:r>
            <a:r>
              <a:rPr lang="es-ES" dirty="0" err="1"/>
              <a:t>Scenario</a:t>
            </a:r>
            <a:endParaRPr lang="es-ES" dirty="0"/>
          </a:p>
          <a:p>
            <a:pPr lvl="1"/>
            <a:r>
              <a:rPr lang="es-ES" dirty="0" err="1"/>
              <a:t>Hypervisor</a:t>
            </a:r>
            <a:r>
              <a:rPr lang="es-ES" dirty="0"/>
              <a:t> </a:t>
            </a:r>
            <a:r>
              <a:rPr lang="es-ES" dirty="0" err="1"/>
              <a:t>scenario</a:t>
            </a:r>
            <a:endParaRPr lang="es-ES" dirty="0"/>
          </a:p>
          <a:p>
            <a:pPr lvl="1"/>
            <a:r>
              <a:rPr lang="es-ES" dirty="0" err="1"/>
              <a:t>Container</a:t>
            </a:r>
            <a:r>
              <a:rPr lang="es-ES" dirty="0"/>
              <a:t> </a:t>
            </a:r>
            <a:r>
              <a:rPr lang="es-ES" dirty="0" err="1"/>
              <a:t>scenario</a:t>
            </a:r>
            <a:endParaRPr lang="es-ES" dirty="0"/>
          </a:p>
          <a:p>
            <a:pPr lvl="1"/>
            <a:r>
              <a:rPr lang="es-ES" dirty="0"/>
              <a:t>WLAN </a:t>
            </a:r>
            <a:r>
              <a:rPr lang="es-ES" dirty="0" err="1"/>
              <a:t>scenario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10E2-3E60-0549-9A41-8EBF675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7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F826-136A-7F47-B7B8-52EDA854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Motivation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mechanism</a:t>
            </a:r>
            <a:r>
              <a:rPr lang="es-ES" dirty="0"/>
              <a:t> in IEEE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D475-5D19-4F42-AAD0-75298C44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MAC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required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and </a:t>
            </a:r>
            <a:r>
              <a:rPr lang="es-ES" dirty="0" err="1"/>
              <a:t>security</a:t>
            </a:r>
            <a:r>
              <a:rPr lang="es-ES" dirty="0"/>
              <a:t> in WLAN</a:t>
            </a:r>
          </a:p>
          <a:p>
            <a:pPr lvl="1"/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modification</a:t>
            </a:r>
            <a:r>
              <a:rPr lang="es-ES" dirty="0"/>
              <a:t> of MAC </a:t>
            </a:r>
            <a:r>
              <a:rPr lang="es-ES" dirty="0" err="1"/>
              <a:t>address</a:t>
            </a:r>
            <a:r>
              <a:rPr lang="es-ES" dirty="0"/>
              <a:t> in WLAN </a:t>
            </a:r>
            <a:r>
              <a:rPr lang="es-ES" dirty="0" err="1"/>
              <a:t>forces</a:t>
            </a:r>
            <a:r>
              <a:rPr lang="es-ES" dirty="0"/>
              <a:t> a new </a:t>
            </a:r>
            <a:r>
              <a:rPr lang="es-ES" dirty="0" err="1"/>
              <a:t>association</a:t>
            </a:r>
            <a:r>
              <a:rPr lang="es-ES" dirty="0"/>
              <a:t> and </a:t>
            </a:r>
            <a:r>
              <a:rPr lang="es-ES" dirty="0" err="1"/>
              <a:t>security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establishment</a:t>
            </a:r>
          </a:p>
          <a:p>
            <a:r>
              <a:rPr lang="es-ES" dirty="0" err="1"/>
              <a:t>If</a:t>
            </a:r>
            <a:r>
              <a:rPr lang="es-ES" dirty="0"/>
              <a:t> MAC </a:t>
            </a:r>
            <a:r>
              <a:rPr lang="es-ES" dirty="0" err="1"/>
              <a:t>assignments</a:t>
            </a:r>
            <a:r>
              <a:rPr lang="es-ES" dirty="0"/>
              <a:t> are </a:t>
            </a:r>
            <a:r>
              <a:rPr lang="es-ES" dirty="0" err="1"/>
              <a:t>required</a:t>
            </a:r>
            <a:r>
              <a:rPr lang="es-ES" dirty="0"/>
              <a:t> in a </a:t>
            </a:r>
            <a:r>
              <a:rPr lang="es-ES" dirty="0" err="1"/>
              <a:t>given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,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required</a:t>
            </a:r>
            <a:r>
              <a:rPr lang="es-ES" dirty="0"/>
              <a:t> to </a:t>
            </a:r>
            <a:r>
              <a:rPr lang="es-ES" dirty="0" err="1"/>
              <a:t>discover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address</a:t>
            </a:r>
            <a:r>
              <a:rPr lang="es-ES" dirty="0"/>
              <a:t> in pre-</a:t>
            </a:r>
            <a:r>
              <a:rPr lang="es-ES" dirty="0" err="1"/>
              <a:t>association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1FFA-3E7E-DD4E-82CD-E4237A6E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1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02D0-1915-0942-ACF4-B66B7C45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Proposal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3E37-C488-8945-B25E-34D8EA67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Use IEEE 802.11aq </a:t>
            </a:r>
            <a:r>
              <a:rPr lang="es-ES" sz="3200" dirty="0" err="1"/>
              <a:t>mechanisms</a:t>
            </a:r>
            <a:r>
              <a:rPr lang="es-ES" sz="3200" dirty="0"/>
              <a:t> to </a:t>
            </a:r>
            <a:r>
              <a:rPr lang="es-ES" sz="3200" dirty="0" err="1"/>
              <a:t>discover</a:t>
            </a:r>
            <a:r>
              <a:rPr lang="es-ES" sz="3200" dirty="0"/>
              <a:t> LAAP </a:t>
            </a:r>
            <a:r>
              <a:rPr lang="es-ES" sz="3200" dirty="0" err="1"/>
              <a:t>services</a:t>
            </a:r>
            <a:r>
              <a:rPr lang="es-ES" sz="3200" dirty="0"/>
              <a:t> and </a:t>
            </a:r>
            <a:r>
              <a:rPr lang="es-ES" sz="3200" dirty="0" err="1"/>
              <a:t>provide</a:t>
            </a:r>
            <a:r>
              <a:rPr lang="es-ES" sz="3200" dirty="0"/>
              <a:t> MAC </a:t>
            </a:r>
            <a:r>
              <a:rPr lang="es-ES" sz="3200" dirty="0" err="1"/>
              <a:t>address</a:t>
            </a:r>
            <a:r>
              <a:rPr lang="es-ES" sz="3200" dirty="0"/>
              <a:t> </a:t>
            </a:r>
            <a:r>
              <a:rPr lang="es-ES" sz="3200" dirty="0" err="1"/>
              <a:t>assignment</a:t>
            </a:r>
            <a:r>
              <a:rPr lang="es-ES" sz="3200" dirty="0"/>
              <a:t> in pre-Discovery </a:t>
            </a:r>
            <a:r>
              <a:rPr lang="es-ES" sz="3200" dirty="0" err="1"/>
              <a:t>state</a:t>
            </a:r>
            <a:endParaRPr lang="es-ES" sz="3200" dirty="0"/>
          </a:p>
          <a:p>
            <a:pPr lvl="1"/>
            <a:r>
              <a:rPr lang="es-ES" sz="2800" dirty="0"/>
              <a:t>Use of </a:t>
            </a:r>
            <a:r>
              <a:rPr lang="es-ES" sz="2800" dirty="0" err="1"/>
              <a:t>Service</a:t>
            </a:r>
            <a:r>
              <a:rPr lang="es-ES" sz="2800" dirty="0"/>
              <a:t> </a:t>
            </a:r>
            <a:r>
              <a:rPr lang="es-ES" sz="2800" dirty="0" err="1"/>
              <a:t>Hint</a:t>
            </a:r>
            <a:r>
              <a:rPr lang="es-ES" sz="2800" dirty="0"/>
              <a:t>/Hash to </a:t>
            </a:r>
            <a:r>
              <a:rPr lang="es-ES" sz="2800" dirty="0" err="1"/>
              <a:t>advertise</a:t>
            </a:r>
            <a:r>
              <a:rPr lang="es-ES" sz="2800" dirty="0"/>
              <a:t> LAAP </a:t>
            </a:r>
            <a:r>
              <a:rPr lang="es-ES" sz="2800" dirty="0" err="1"/>
              <a:t>service</a:t>
            </a:r>
            <a:endParaRPr lang="es-ES" sz="2800" dirty="0"/>
          </a:p>
          <a:p>
            <a:pPr lvl="1"/>
            <a:r>
              <a:rPr lang="es-ES" sz="2800" dirty="0"/>
              <a:t>Use new </a:t>
            </a:r>
            <a:r>
              <a:rPr lang="es-ES" sz="2800" dirty="0" err="1"/>
              <a:t>protocol</a:t>
            </a:r>
            <a:r>
              <a:rPr lang="es-ES" sz="2800" dirty="0"/>
              <a:t> </a:t>
            </a:r>
            <a:r>
              <a:rPr lang="es-ES" sz="2800" dirty="0" err="1"/>
              <a:t>within</a:t>
            </a:r>
            <a:r>
              <a:rPr lang="es-ES" sz="2800" dirty="0"/>
              <a:t> </a:t>
            </a:r>
            <a:r>
              <a:rPr lang="es-ES" sz="2800" dirty="0" err="1"/>
              <a:t>Service</a:t>
            </a:r>
            <a:r>
              <a:rPr lang="es-ES" sz="2800" dirty="0"/>
              <a:t> </a:t>
            </a:r>
            <a:r>
              <a:rPr lang="es-ES" sz="2800" dirty="0" err="1"/>
              <a:t>Information</a:t>
            </a:r>
            <a:r>
              <a:rPr lang="es-ES" sz="2800" dirty="0"/>
              <a:t> </a:t>
            </a:r>
            <a:r>
              <a:rPr lang="es-ES" sz="2800" dirty="0" err="1"/>
              <a:t>Request</a:t>
            </a:r>
            <a:r>
              <a:rPr lang="es-ES" sz="2800" dirty="0"/>
              <a:t>/Response </a:t>
            </a:r>
            <a:r>
              <a:rPr lang="es-ES" sz="2800" dirty="0" err="1"/>
              <a:t>Element</a:t>
            </a:r>
            <a:r>
              <a:rPr lang="es-ES" sz="2800" dirty="0"/>
              <a:t> in IEEE 802.11aq </a:t>
            </a:r>
            <a:r>
              <a:rPr lang="es-ES" sz="2800" dirty="0" err="1"/>
              <a:t>modified</a:t>
            </a:r>
            <a:r>
              <a:rPr lang="es-ES" sz="2800" dirty="0"/>
              <a:t> ANQP to </a:t>
            </a:r>
            <a:r>
              <a:rPr lang="es-ES" sz="2800" dirty="0" err="1"/>
              <a:t>negotiate</a:t>
            </a:r>
            <a:r>
              <a:rPr lang="es-ES" sz="2800" dirty="0"/>
              <a:t> MAC </a:t>
            </a:r>
            <a:r>
              <a:rPr lang="es-ES" sz="2800" dirty="0" err="1"/>
              <a:t>address</a:t>
            </a:r>
            <a:endParaRPr lang="es-E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E8C4-6A1F-9040-8F2E-195869C4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7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17AC-A03A-E546-BD85-F87B9CA5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Advertisement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8C9-435A-0E4E-A1B3-943CBE8E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IEEE 802.11aq defines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distribution</a:t>
            </a:r>
            <a:r>
              <a:rPr lang="es-ES" dirty="0"/>
              <a:t> of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available</a:t>
            </a:r>
            <a:endParaRPr lang="es-ES" dirty="0"/>
          </a:p>
          <a:p>
            <a:pPr lvl="1"/>
            <a:r>
              <a:rPr lang="en-US" dirty="0"/>
              <a:t>Service Hint: The Service Hint element provides a probabilistic representation of a set of services that are available to the BSS (Bloom filter).</a:t>
            </a:r>
            <a:endParaRPr lang="es-ES" dirty="0"/>
          </a:p>
          <a:p>
            <a:pPr lvl="1"/>
            <a:r>
              <a:rPr lang="en-US" dirty="0"/>
              <a:t>Service Hash: The Service Hash element contains one or more service hashes.</a:t>
            </a:r>
          </a:p>
          <a:p>
            <a:r>
              <a:rPr lang="en-US" dirty="0"/>
              <a:t>How to compute both is defined in Clauses 11.25a.4 and 11.25a.5 of IEEE 802.11aq</a:t>
            </a:r>
            <a:r>
              <a:rPr lang="es-ES" dirty="0"/>
              <a:t> </a:t>
            </a:r>
          </a:p>
          <a:p>
            <a:r>
              <a:rPr lang="es-ES" dirty="0" err="1"/>
              <a:t>Proposal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Define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names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RFC6335</a:t>
            </a:r>
          </a:p>
          <a:p>
            <a:pPr lvl="2"/>
            <a:r>
              <a:rPr lang="en-US" dirty="0"/>
              <a:t>Ieee-8021cq-LAAP-server</a:t>
            </a:r>
          </a:p>
          <a:p>
            <a:pPr lvl="2"/>
            <a:r>
              <a:rPr lang="en-US" dirty="0"/>
              <a:t>Ieee-8021cq-Self-Assignment</a:t>
            </a:r>
            <a:endParaRPr lang="es-ES" dirty="0"/>
          </a:p>
          <a:p>
            <a:pPr lvl="2"/>
            <a:r>
              <a:rPr lang="en-US" dirty="0"/>
              <a:t>Ieee-8021cq-Self-Assignment-with-prefix</a:t>
            </a:r>
          </a:p>
          <a:p>
            <a:pPr lvl="2"/>
            <a:r>
              <a:rPr lang="en-US" dirty="0"/>
              <a:t>Ieee-8021cq-LAAP-server-optional</a:t>
            </a:r>
            <a:endParaRPr lang="es-ES" dirty="0"/>
          </a:p>
          <a:p>
            <a:pPr lvl="1"/>
            <a:r>
              <a:rPr lang="es-ES" dirty="0"/>
              <a:t>PAD-</a:t>
            </a:r>
            <a:r>
              <a:rPr lang="es-ES" dirty="0" err="1"/>
              <a:t>enabled</a:t>
            </a:r>
            <a:r>
              <a:rPr lang="es-ES" dirty="0"/>
              <a:t> STA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advertise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available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4AF-C74C-5646-8545-B69BBE7F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6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AA3A-7F51-7D41-89EE-5E3BC45E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Exchanging</a:t>
            </a:r>
            <a:r>
              <a:rPr lang="es-ES" dirty="0"/>
              <a:t> </a:t>
            </a:r>
            <a:r>
              <a:rPr lang="es-ES" dirty="0" err="1"/>
              <a:t>messages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LAAP Proxy </a:t>
            </a:r>
            <a:r>
              <a:rPr lang="es-ES" dirty="0" err="1"/>
              <a:t>Server</a:t>
            </a:r>
            <a:r>
              <a:rPr lang="es-ES" dirty="0" err="1">
                <a:sym typeface="Wingdings" pitchFamily="2" charset="2"/>
              </a:rPr>
              <a:t>Arquitecture</a:t>
            </a:r>
            <a:endParaRPr lang="es-E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EA921-7A83-FA44-9B02-EAD5C01834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690688"/>
            <a:ext cx="6934200" cy="198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F4A4B-6FD4-3841-9110-C4AA7684D6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12184" y="3440112"/>
            <a:ext cx="7708265" cy="27511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0999-5127-6741-ACF3-C43E83FE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80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D351-FFD9-A746-AA81-A2653E9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Exchanging</a:t>
            </a:r>
            <a:r>
              <a:rPr lang="es-ES" dirty="0"/>
              <a:t> </a:t>
            </a:r>
            <a:r>
              <a:rPr lang="es-ES" dirty="0" err="1"/>
              <a:t>messages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LAAP Proxy </a:t>
            </a:r>
            <a:r>
              <a:rPr lang="es-ES" dirty="0" err="1"/>
              <a:t>Server</a:t>
            </a:r>
            <a:r>
              <a:rPr lang="es-ES" dirty="0" err="1">
                <a:sym typeface="Wingdings" pitchFamily="2" charset="2"/>
              </a:rPr>
              <a:t>Procedure</a:t>
            </a:r>
            <a:r>
              <a:rPr lang="es-ES" dirty="0">
                <a:sym typeface="Wingdings" pitchFamily="2" charset="2"/>
              </a:rPr>
              <a:t> (.11aq compatible)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2CB9-47A1-8B46-BADA-A033C5E2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8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ADE77-DD02-D141-AB43-F67FDE0B5A86}"/>
              </a:ext>
            </a:extLst>
          </p:cNvPr>
          <p:cNvSpPr txBox="1"/>
          <p:nvPr/>
        </p:nvSpPr>
        <p:spPr>
          <a:xfrm>
            <a:off x="7936159" y="6313190"/>
            <a:ext cx="409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And </a:t>
            </a:r>
            <a:r>
              <a:rPr lang="es-ES" dirty="0" err="1"/>
              <a:t>here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</a:t>
            </a:r>
            <a:r>
              <a:rPr lang="es-ES" dirty="0" err="1"/>
              <a:t>last</a:t>
            </a:r>
            <a:r>
              <a:rPr lang="es-ES" dirty="0"/>
              <a:t> </a:t>
            </a:r>
            <a:r>
              <a:rPr lang="es-ES" dirty="0" err="1"/>
              <a:t>step</a:t>
            </a:r>
            <a:r>
              <a:rPr lang="es-ES" dirty="0"/>
              <a:t>, </a:t>
            </a:r>
            <a:r>
              <a:rPr lang="es-ES" dirty="0" err="1"/>
              <a:t>association</a:t>
            </a:r>
            <a:endParaRPr lang="es-E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1A17B0-16B7-734D-BCFD-2E28796278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33848"/>
            <a:ext cx="7576457" cy="49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8BA6-6FC4-2A45-A4CE-D38968DE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Exchanging</a:t>
            </a:r>
            <a:r>
              <a:rPr lang="es-ES" dirty="0"/>
              <a:t> </a:t>
            </a:r>
            <a:r>
              <a:rPr lang="es-ES" dirty="0" err="1"/>
              <a:t>messages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LAAP Proxy </a:t>
            </a:r>
            <a:r>
              <a:rPr lang="es-ES" dirty="0" err="1"/>
              <a:t>Server</a:t>
            </a:r>
            <a:r>
              <a:rPr lang="es-ES" dirty="0" err="1">
                <a:sym typeface="Wingdings" pitchFamily="2" charset="2"/>
              </a:rPr>
              <a:t>Protocol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C3B2-1363-3748-8A7F-62DFDBFF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Need</a:t>
            </a:r>
            <a:r>
              <a:rPr lang="es-ES" dirty="0"/>
              <a:t> to define a new </a:t>
            </a:r>
            <a:r>
              <a:rPr lang="es-ES" dirty="0" err="1"/>
              <a:t>protocol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top of </a:t>
            </a:r>
            <a:r>
              <a:rPr lang="es-ES" dirty="0" err="1"/>
              <a:t>Service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Request</a:t>
            </a:r>
            <a:r>
              <a:rPr lang="es-ES" dirty="0"/>
              <a:t>/Response </a:t>
            </a:r>
            <a:r>
              <a:rPr lang="es-ES" dirty="0" err="1"/>
              <a:t>Element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8EED6-3078-CD4E-8FB9-2EC5C7DA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ABC9-B878-804E-8DE1-3EE61CCFC479}" type="slidenum">
              <a:rPr lang="es-ES" smtClean="0"/>
              <a:t>9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EEE31-921D-A64E-B657-9195ADA05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35991" y="2778918"/>
            <a:ext cx="30226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84DC7-D116-B74B-A70C-206F59074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66888" y="3719194"/>
            <a:ext cx="2934970" cy="728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F0813-962B-6546-84A0-E62DDDDCD1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88186" y="4882119"/>
            <a:ext cx="4205605" cy="69024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2272D-62A7-C146-B32F-B97A3726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27093"/>
              </p:ext>
            </p:extLst>
          </p:nvPr>
        </p:nvGraphicFramePr>
        <p:xfrm>
          <a:off x="4654185" y="5807075"/>
          <a:ext cx="2199640" cy="9144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84727">
                  <a:extLst>
                    <a:ext uri="{9D8B030D-6E8A-4147-A177-3AD203B41FA5}">
                      <a16:colId xmlns:a16="http://schemas.microsoft.com/office/drawing/2014/main" val="1419059321"/>
                    </a:ext>
                  </a:extLst>
                </a:gridCol>
                <a:gridCol w="1614913">
                  <a:extLst>
                    <a:ext uri="{9D8B030D-6E8A-4147-A177-3AD203B41FA5}">
                      <a16:colId xmlns:a16="http://schemas.microsoft.com/office/drawing/2014/main" val="4182118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963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Request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8586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Rebind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41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337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3-255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Reserved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53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80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448</Words>
  <Application>Microsoft Macintosh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Times New Roman</vt:lpstr>
      <vt:lpstr>Wingdings</vt:lpstr>
      <vt:lpstr>Office Theme</vt:lpstr>
      <vt:lpstr>MAC address assignment in IEEE 802.11 through IEEE 802.11aq</vt:lpstr>
      <vt:lpstr>IEEE 802.1CQ Scope</vt:lpstr>
      <vt:lpstr>Scenarios</vt:lpstr>
      <vt:lpstr>Motivation for a specific mechanism in IEEE 802.11</vt:lpstr>
      <vt:lpstr>Proposal</vt:lpstr>
      <vt:lpstr>Service Advertisement</vt:lpstr>
      <vt:lpstr>Exchanging messages with the LAAP Proxy ServerArquitecture</vt:lpstr>
      <vt:lpstr>Exchanging messages with the LAAP Proxy ServerProcedure (.11aq compatible)</vt:lpstr>
      <vt:lpstr>Exchanging messages with the LAAP Proxy ServerProtocol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address assignment in IEEE 802.11 through IEEE 802.11aq</dc:title>
  <dc:creator>Antonio de la Oliva</dc:creator>
  <cp:lastModifiedBy>Antonio de la Oliva</cp:lastModifiedBy>
  <cp:revision>9</cp:revision>
  <dcterms:created xsi:type="dcterms:W3CDTF">2018-07-07T13:29:25Z</dcterms:created>
  <dcterms:modified xsi:type="dcterms:W3CDTF">2018-09-13T09:24:03Z</dcterms:modified>
</cp:coreProperties>
</file>