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 id="327" r:id="rId15"/>
    <p:sldId id="32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82" autoAdjust="0"/>
    <p:restoredTop sz="95673" autoAdjust="0"/>
  </p:normalViewPr>
  <p:slideViewPr>
    <p:cSldViewPr>
      <p:cViewPr varScale="1">
        <p:scale>
          <a:sx n="77" d="100"/>
          <a:sy n="77" d="100"/>
        </p:scale>
        <p:origin x="10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omniran-18-0065-00-00TG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52-00-00TG-june-5th-confcall-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2daf584a6a2dd250ba064bcef9410ec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July 30</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2018-07-29</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92500" lnSpcReduction="20000"/>
          </a:bodyPr>
          <a:lstStyle/>
          <a:p>
            <a:r>
              <a:rPr lang="en-US" dirty="0"/>
              <a:t>Minutes</a:t>
            </a:r>
          </a:p>
          <a:p>
            <a:r>
              <a:rPr lang="en-US" dirty="0"/>
              <a:t>Reports</a:t>
            </a:r>
          </a:p>
          <a:p>
            <a:r>
              <a:rPr lang="en-US" dirty="0"/>
              <a:t>P802.1CF/D2.2 recirculation result</a:t>
            </a:r>
          </a:p>
          <a:p>
            <a:r>
              <a:rPr lang="en-US" dirty="0"/>
              <a:t>P802.1CF/D2.2 comment resolution</a:t>
            </a:r>
          </a:p>
          <a:p>
            <a:r>
              <a:rPr lang="en-US" dirty="0"/>
              <a:t>Decision about going forward with P802.1CF/D2.2</a:t>
            </a:r>
          </a:p>
          <a:p>
            <a:r>
              <a:rPr lang="en-US" dirty="0"/>
              <a:t>P802.1CQ discussions depending on input</a:t>
            </a:r>
          </a:p>
          <a:p>
            <a:r>
              <a:rPr lang="en-US" dirty="0"/>
              <a:t>Plan and schedules of Oslo interim meeting</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a:bodyPr>
          <a:lstStyle/>
          <a:p>
            <a:r>
              <a:rPr lang="en-US" dirty="0"/>
              <a:t>Minutes</a:t>
            </a:r>
          </a:p>
          <a:p>
            <a:pPr lvl="1"/>
            <a:r>
              <a:rPr lang="en-US" dirty="0">
                <a:hlinkClick r:id="rId2"/>
              </a:rPr>
              <a:t>https://mentor.ieee.org/omniran/dcn/18/omniran-18-0052-00-00TG-june-5th-confcall-minutes.docx</a:t>
            </a:r>
            <a:endParaRPr lang="en-US" dirty="0"/>
          </a:p>
          <a:p>
            <a:pPr lvl="2"/>
            <a:r>
              <a:rPr lang="en-US" dirty="0"/>
              <a:t>Review postponed to next F2F meeting</a:t>
            </a:r>
          </a:p>
          <a:p>
            <a:r>
              <a:rPr lang="en-US" dirty="0"/>
              <a:t>Reports</a:t>
            </a:r>
          </a:p>
          <a:p>
            <a:pPr lvl="1"/>
            <a:r>
              <a:rPr lang="en-US" dirty="0"/>
              <a:t>..</a:t>
            </a:r>
          </a:p>
          <a:p>
            <a:pPr lvl="2"/>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p:txBody>
          <a:bodyPr/>
          <a:lstStyle/>
          <a:p>
            <a:r>
              <a:rPr lang="en-US" dirty="0"/>
              <a:t>P802.1CF/D2.2 recirculation result</a:t>
            </a:r>
          </a:p>
          <a:p>
            <a:r>
              <a:rPr lang="en-US" dirty="0"/>
              <a:t>P802.1CF/D2.2 comment resolution</a:t>
            </a:r>
          </a:p>
          <a:p>
            <a:r>
              <a:rPr lang="en-US" dirty="0"/>
              <a:t>Decision about going forward with P802.1CF/D2.2</a:t>
            </a:r>
          </a:p>
          <a:p>
            <a:r>
              <a:rPr lang="en-US" dirty="0"/>
              <a:t>P802.1CQ discussions depending on input</a:t>
            </a:r>
          </a:p>
          <a:p>
            <a:pPr lvl="1"/>
            <a:endParaRPr lang="de-DE" dirty="0"/>
          </a:p>
          <a:p>
            <a:pPr lvl="1"/>
            <a:endParaRPr lang="de-DE"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85000" lnSpcReduction="20000"/>
          </a:bodyPr>
          <a:lstStyle/>
          <a:p>
            <a:pPr lvl="1"/>
            <a:endParaRPr lang="en-US" dirty="0"/>
          </a:p>
          <a:p>
            <a:r>
              <a:rPr lang="en-US" dirty="0"/>
              <a:t>Plan and schedules of Oslo interim meeting</a:t>
            </a:r>
          </a:p>
          <a:p>
            <a:pPr lvl="1"/>
            <a:r>
              <a:rPr lang="en-US" dirty="0"/>
              <a:t>See following two slides</a:t>
            </a:r>
          </a:p>
          <a:p>
            <a:pPr lvl="1"/>
            <a:endParaRPr lang="en-US" dirty="0"/>
          </a:p>
          <a:p>
            <a:r>
              <a:rPr lang="en-US" dirty="0"/>
              <a:t>Next meeting</a:t>
            </a:r>
          </a:p>
          <a:p>
            <a:pPr lvl="1"/>
            <a:r>
              <a:rPr lang="en-US" dirty="0"/>
              <a:t>September 10</a:t>
            </a:r>
            <a:r>
              <a:rPr lang="en-US" baseline="30000" dirty="0"/>
              <a:t>th</a:t>
            </a:r>
            <a:r>
              <a:rPr lang="en-US" dirty="0"/>
              <a:t>, 16:00 at the Oslo interim meeting</a:t>
            </a:r>
          </a:p>
          <a:p>
            <a:pPr lvl="1"/>
            <a:endParaRPr lang="en-US" dirty="0"/>
          </a:p>
          <a:p>
            <a:r>
              <a:rPr lang="en-US" dirty="0" err="1"/>
              <a:t>AoB</a:t>
            </a:r>
            <a:endParaRPr lang="en-US" dirty="0"/>
          </a:p>
          <a:p>
            <a:pPr lvl="1"/>
            <a:r>
              <a:rPr lang="en-US" dirty="0"/>
              <a:t>None</a:t>
            </a:r>
          </a:p>
          <a:p>
            <a:endParaRPr lang="en-US" dirty="0"/>
          </a:p>
          <a:p>
            <a:pPr marL="0" indent="0">
              <a:buNone/>
            </a:pPr>
            <a:r>
              <a:rPr lang="en-US" dirty="0"/>
              <a:t>Adjourned by chair at .. AM ET.</a:t>
            </a:r>
          </a:p>
        </p:txBody>
      </p:sp>
    </p:spTree>
    <p:extLst>
      <p:ext uri="{BB962C8B-B14F-4D97-AF65-F5344CB8AC3E}">
        <p14:creationId xmlns:p14="http://schemas.microsoft.com/office/powerpoint/2010/main" val="85633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September 2018 F2F</a:t>
            </a:r>
          </a:p>
        </p:txBody>
      </p:sp>
      <p:sp>
        <p:nvSpPr>
          <p:cNvPr id="3" name="Content Placeholder 2"/>
          <p:cNvSpPr>
            <a:spLocks noGrp="1"/>
          </p:cNvSpPr>
          <p:nvPr>
            <p:ph idx="1"/>
          </p:nvPr>
        </p:nvSpPr>
        <p:spPr/>
        <p:txBody>
          <a:bodyPr>
            <a:normAutofit fontScale="70000" lnSpcReduction="20000"/>
          </a:bodyPr>
          <a:lstStyle/>
          <a:p>
            <a:r>
              <a:rPr lang="en-US" dirty="0"/>
              <a:t>Review of minutes</a:t>
            </a:r>
          </a:p>
          <a:p>
            <a:r>
              <a:rPr lang="en-US" dirty="0"/>
              <a:t>Reports</a:t>
            </a:r>
          </a:p>
          <a:p>
            <a:r>
              <a:rPr lang="en-US" dirty="0"/>
              <a:t>Result of P802.1CF sponsor ballot</a:t>
            </a:r>
          </a:p>
          <a:p>
            <a:r>
              <a:rPr lang="en-US" dirty="0"/>
              <a:t>Comment resolution of P802.1CF sponsor ballot</a:t>
            </a:r>
          </a:p>
          <a:p>
            <a:r>
              <a:rPr lang="en-US" dirty="0"/>
              <a:t>Plan for sponsor ballot recirculation</a:t>
            </a:r>
          </a:p>
          <a:p>
            <a:r>
              <a:rPr lang="en-US" dirty="0"/>
              <a:t>P802.1CQ contributions</a:t>
            </a:r>
          </a:p>
          <a:p>
            <a:r>
              <a:rPr lang="en-US" dirty="0"/>
              <a:t>NEND ICA related contributions review</a:t>
            </a:r>
          </a:p>
          <a:p>
            <a:r>
              <a:rPr lang="en-US" dirty="0"/>
              <a:t>Potential new project for OmniRAN TG</a:t>
            </a:r>
          </a:p>
          <a:p>
            <a:r>
              <a:rPr lang="en-US" dirty="0"/>
              <a:t>Conference calls until November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69076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September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3865183878"/>
              </p:ext>
            </p:extLst>
          </p:nvPr>
        </p:nvGraphicFramePr>
        <p:xfrm>
          <a:off x="457200" y="988828"/>
          <a:ext cx="8305800" cy="5395431"/>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9/10</a:t>
                      </a:r>
                    </a:p>
                  </a:txBody>
                  <a:tcPr marL="0" marR="0" marT="0" marB="0">
                    <a:solidFill>
                      <a:schemeClr val="bg1"/>
                    </a:solidFill>
                  </a:tcPr>
                </a:tc>
                <a:tc>
                  <a:txBody>
                    <a:bodyPr/>
                    <a:lstStyle/>
                    <a:p>
                      <a:pPr algn="ctr"/>
                      <a:r>
                        <a:rPr lang="en-US" sz="1800" dirty="0">
                          <a:solidFill>
                            <a:schemeClr val="tx2"/>
                          </a:solidFill>
                        </a:rPr>
                        <a:t>Tue 9/11</a:t>
                      </a:r>
                    </a:p>
                  </a:txBody>
                  <a:tcPr marL="0" marR="0" marT="0" marB="0">
                    <a:solidFill>
                      <a:schemeClr val="bg1"/>
                    </a:solidFill>
                  </a:tcPr>
                </a:tc>
                <a:tc>
                  <a:txBody>
                    <a:bodyPr/>
                    <a:lstStyle/>
                    <a:p>
                      <a:pPr algn="ctr"/>
                      <a:r>
                        <a:rPr lang="en-US" sz="1800" dirty="0">
                          <a:solidFill>
                            <a:schemeClr val="tx2"/>
                          </a:solidFill>
                        </a:rPr>
                        <a:t>Wed 9/12</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9</a:t>
                      </a:r>
                      <a:r>
                        <a:rPr lang="en-US" sz="1800" dirty="0">
                          <a:solidFill>
                            <a:schemeClr val="tx2"/>
                          </a:solidFill>
                        </a:rPr>
                        <a:t>/13</a:t>
                      </a:r>
                    </a:p>
                  </a:txBody>
                  <a:tcPr marL="0" marR="0" marT="0" marB="0">
                    <a:solidFill>
                      <a:schemeClr val="bg1"/>
                    </a:solidFill>
                  </a:tcPr>
                </a:tc>
                <a:tc>
                  <a:txBody>
                    <a:bodyPr/>
                    <a:lstStyle/>
                    <a:p>
                      <a:pPr algn="ctr"/>
                      <a:r>
                        <a:rPr lang="en-US" sz="1800" dirty="0">
                          <a:solidFill>
                            <a:schemeClr val="tx2"/>
                          </a:solidFill>
                        </a:rPr>
                        <a:t>Fri 9/14</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r>
                        <a:rPr lang="en-US" sz="1100" dirty="0"/>
                        <a:t>802.1CQ discussions?</a:t>
                      </a:r>
                    </a:p>
                  </a:txBody>
                  <a:tcPr marL="36000" marR="36000" marT="36000" marB="36000">
                    <a:solidFill>
                      <a:schemeClr val="tx2">
                        <a:lumMod val="60000"/>
                        <a:lumOff val="40000"/>
                      </a:schemeClr>
                    </a:solidFill>
                  </a:tcPr>
                </a:tc>
                <a:tc>
                  <a:txBody>
                    <a:bodyPr/>
                    <a:lstStyle/>
                    <a:p>
                      <a:pPr marL="85725" indent="-85725">
                        <a:buFont typeface="Arial" panose="020B0604020202020204" pitchFamily="34" charset="0"/>
                        <a:buNone/>
                      </a:pPr>
                      <a:r>
                        <a:rPr lang="en-US" sz="1100" dirty="0"/>
                        <a:t>7:30 NEND ICA</a:t>
                      </a:r>
                    </a:p>
                    <a:p>
                      <a:pPr marL="85725" indent="-85725">
                        <a:buFont typeface="Arial" panose="020B0604020202020204" pitchFamily="34" charset="0"/>
                        <a:buNone/>
                      </a:pPr>
                      <a:r>
                        <a:rPr lang="en-US" sz="1100" dirty="0"/>
                        <a:t>Remote participation</a:t>
                      </a:r>
                    </a:p>
                  </a:txBody>
                  <a:tcPr marL="36000" marR="36000" marT="36000" marB="36000">
                    <a:solidFill>
                      <a:schemeClr val="bg1">
                        <a:lumMod val="65000"/>
                      </a:schemeClr>
                    </a:solidFill>
                  </a:tcPr>
                </a:tc>
                <a:tc>
                  <a:txBody>
                    <a:bodyPr/>
                    <a:lstStyle/>
                    <a:p>
                      <a:r>
                        <a:rPr lang="en-US" sz="1100" dirty="0"/>
                        <a:t>802.1CQ discussions?</a:t>
                      </a:r>
                    </a:p>
                  </a:txBody>
                  <a:tcPr marL="36000" marR="36000" marT="36000" marB="36000">
                    <a:solidFill>
                      <a:schemeClr val="tx2">
                        <a:lumMod val="60000"/>
                        <a:lumOff val="40000"/>
                      </a:schemeClr>
                    </a:solidFill>
                  </a:tcPr>
                </a:tc>
                <a:tc rowSpan="3">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54102">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85725" marR="0" lvl="0" indent="-85725" algn="l" defTabSz="457200" rtl="0" eaLnBrk="1" fontAlgn="auto" latinLnBrk="0" hangingPunct="1">
                        <a:lnSpc>
                          <a:spcPct val="100000"/>
                        </a:lnSpc>
                        <a:spcBef>
                          <a:spcPts val="0"/>
                        </a:spcBef>
                        <a:spcAft>
                          <a:spcPts val="0"/>
                        </a:spcAft>
                        <a:buClrTx/>
                        <a:buSzTx/>
                        <a:buFont typeface="Arial" pitchFamily="34" charset="0"/>
                        <a:buNone/>
                        <a:tabLst/>
                        <a:defRPr/>
                      </a:pPr>
                      <a:r>
                        <a:rPr lang="en-US" sz="1200" b="1" dirty="0"/>
                        <a:t>OmniRAN closing</a:t>
                      </a:r>
                    </a:p>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182324">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55597">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632298">
                <a:tc>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endParaRPr lang="en-US" dirty="0"/>
                    </a:p>
                  </a:txBody>
                  <a:tcPr marL="36000" marR="36000" marT="36000" marB="36000">
                    <a:solidFill>
                      <a:schemeClr val="bg1"/>
                    </a:solidFill>
                  </a:tcPr>
                </a:tc>
                <a:tc>
                  <a:txBody>
                    <a:bodyPr/>
                    <a:lstStyle/>
                    <a:p>
                      <a:endParaRPr lang="en-US" sz="11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39904">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a:t>OmniRAN </a:t>
                      </a:r>
                      <a:r>
                        <a:rPr lang="en-US" sz="1200" b="1" noProof="0" dirty="0"/>
                        <a:t>opening</a:t>
                      </a:r>
                    </a:p>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0">
                <a:tc rowSpan="2">
                  <a:txBody>
                    <a:bodyPr/>
                    <a:lstStyle/>
                    <a:p>
                      <a:pPr algn="r"/>
                      <a:endParaRPr lang="en-US" sz="1500" dirty="0"/>
                    </a:p>
                  </a:txBody>
                  <a:tcPr marL="0" marR="0" marT="0" marB="0" anchor="b">
                    <a:solidFill>
                      <a:schemeClr val="accent1">
                        <a:lumMod val="20000"/>
                        <a:lumOff val="8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4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no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182324">
                <a:tc vMerge="1">
                  <a:txBody>
                    <a:bodyPr/>
                    <a:lstStyle/>
                    <a:p>
                      <a:endParaRPr lang="en-US"/>
                    </a:p>
                  </a:txBody>
                  <a:tcPr/>
                </a:tc>
                <a:tc vMerge="1">
                  <a:txBody>
                    <a:bodyPr/>
                    <a:lstStyle/>
                    <a:p>
                      <a:endParaRPr lang="en-US" sz="1200"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61086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Monday, July 30</a:t>
            </a:r>
            <a:r>
              <a:rPr lang="en-GB" baseline="30000" dirty="0"/>
              <a:t>th</a:t>
            </a:r>
            <a:r>
              <a:rPr lang="en-GB" dirty="0"/>
              <a:t> </a:t>
            </a:r>
            <a:r>
              <a:rPr lang="en-US" dirty="0"/>
              <a:t>, 2018 at 09:30-10:30am ET</a:t>
            </a:r>
          </a:p>
          <a:p>
            <a:endParaRPr lang="en-US" dirty="0"/>
          </a:p>
          <a:p>
            <a:r>
              <a:rPr lang="en-US" dirty="0"/>
              <a:t>Join WebEx meeting</a:t>
            </a:r>
          </a:p>
          <a:p>
            <a:pPr lvl="1"/>
            <a:r>
              <a:rPr lang="en-US" u="sng" dirty="0">
                <a:hlinkClick r:id="rId3"/>
              </a:rPr>
              <a:t>https://nokiameetings.webex.com/nokiameetings/j.php?MTID=m2daf584a6a2dd250ba064bcef9410ec6</a:t>
            </a:r>
            <a:endParaRPr lang="en-US" u="sng" dirty="0"/>
          </a:p>
          <a:p>
            <a:pPr lvl="1"/>
            <a:r>
              <a:rPr lang="en-US" dirty="0"/>
              <a:t>Meeting number: 956 931 106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956 931 106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92500" lnSpcReduction="20000"/>
          </a:bodyPr>
          <a:lstStyle/>
          <a:p>
            <a:r>
              <a:rPr lang="en-US" dirty="0"/>
              <a:t>Minutes</a:t>
            </a:r>
          </a:p>
          <a:p>
            <a:r>
              <a:rPr lang="en-US" dirty="0"/>
              <a:t>Reports</a:t>
            </a:r>
          </a:p>
          <a:p>
            <a:r>
              <a:rPr lang="en-US" dirty="0"/>
              <a:t>P802.1CF/D2.2 recirculation result</a:t>
            </a:r>
          </a:p>
          <a:p>
            <a:r>
              <a:rPr lang="en-US" dirty="0"/>
              <a:t>P802.1CF/D2.2 comment resolution</a:t>
            </a:r>
          </a:p>
          <a:p>
            <a:r>
              <a:rPr lang="en-US" dirty="0"/>
              <a:t>Decision about going forward with P802.1CF/D2.2</a:t>
            </a:r>
          </a:p>
          <a:p>
            <a:r>
              <a:rPr lang="en-US" dirty="0"/>
              <a:t>P802.1CQ discussions depending on input</a:t>
            </a:r>
          </a:p>
          <a:p>
            <a:r>
              <a:rPr lang="en-US" dirty="0"/>
              <a:t>Plan and schedules of Oslo interim meeting</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04859179"/>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2819</TotalTime>
  <Words>1115</Words>
  <Application>Microsoft Office PowerPoint</Application>
  <PresentationFormat>On-screen Show (4:3)</PresentationFormat>
  <Paragraphs>178</Paragraphs>
  <Slides>15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Helvetica</vt:lpstr>
      <vt:lpstr>Times</vt:lpstr>
      <vt:lpstr>Times New Roman</vt:lpstr>
      <vt:lpstr>Template</vt:lpstr>
      <vt:lpstr>IEEE 802.1 OmniRAN TG July 30th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Agenda proposal for September 2018 F2F</vt:lpstr>
      <vt:lpstr>September 2018 Agenda Graphics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458</cp:revision>
  <cp:lastPrinted>1998-02-10T13:28:06Z</cp:lastPrinted>
  <dcterms:created xsi:type="dcterms:W3CDTF">2011-12-30T17:06:23Z</dcterms:created>
  <dcterms:modified xsi:type="dcterms:W3CDTF">2018-07-29T21:50:42Z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