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2" r:id="rId2"/>
    <p:sldId id="298" r:id="rId3"/>
    <p:sldId id="325" r:id="rId4"/>
    <p:sldId id="326" r:id="rId5"/>
    <p:sldId id="346" r:id="rId6"/>
    <p:sldId id="347" r:id="rId7"/>
    <p:sldId id="348" r:id="rId8"/>
    <p:sldId id="349" r:id="rId9"/>
    <p:sldId id="320" r:id="rId10"/>
    <p:sldId id="331" r:id="rId11"/>
    <p:sldId id="362" r:id="rId12"/>
    <p:sldId id="309" r:id="rId13"/>
    <p:sldId id="332" r:id="rId14"/>
    <p:sldId id="344" r:id="rId15"/>
    <p:sldId id="351" r:id="rId16"/>
    <p:sldId id="345" r:id="rId17"/>
    <p:sldId id="336"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44" autoAdjust="0"/>
    <p:restoredTop sz="95643" autoAdjust="0"/>
  </p:normalViewPr>
  <p:slideViewPr>
    <p:cSldViewPr>
      <p:cViewPr varScale="1">
        <p:scale>
          <a:sx n="120" d="100"/>
          <a:sy n="120" d="100"/>
        </p:scale>
        <p:origin x="784"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8</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614132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48474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544237" y="76200"/>
            <a:ext cx="2371163" cy="307777"/>
          </a:xfrm>
          <a:prstGeom prst="rect">
            <a:avLst/>
          </a:prstGeom>
        </p:spPr>
        <p:txBody>
          <a:bodyPr wrap="none">
            <a:spAutoFit/>
          </a:bodyPr>
          <a:lstStyle/>
          <a:p>
            <a:pPr algn="r"/>
            <a:r>
              <a:rPr lang="en-US" sz="1400" b="1" dirty="0">
                <a:effectLst/>
                <a:latin typeface="+mj-lt"/>
              </a:rPr>
              <a:t>omniran-18-0084-00-00TG</a:t>
            </a:r>
            <a:endParaRPr lang="en-US" sz="1400" b="1" dirty="0">
              <a:latin typeface="+mj-lt"/>
            </a:endParaRP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8/omniran-18-0081-00-00TG-sep-25th-confcall-minutes.docx" TargetMode="External"/><Relationship Id="rId2" Type="http://schemas.openxmlformats.org/officeDocument/2006/relationships/hyperlink" Target="https://mentor.ieee.org/omniran/dcn/18/omniran-18-0076-00-00TG-sep-2018-f2f-meeting-minutes.docx" TargetMode="External"/><Relationship Id="rId1" Type="http://schemas.openxmlformats.org/officeDocument/2006/relationships/slideLayout" Target="../slideLayouts/slideLayout2.xml"/><Relationship Id="rId4" Type="http://schemas.openxmlformats.org/officeDocument/2006/relationships/hyperlink" Target="https://mentor.ieee.org/omniran/dcn/18/omniran-18-0083-00-00TG-oct-9th-confcall-minutes.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marriott.com/hotels/travel/bkkqp-bangkok-marriott-marquis-queens-par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IEEE 802.1 OmniRAN TG</a:t>
            </a:r>
            <a:br>
              <a:rPr lang="en-US" dirty="0"/>
            </a:br>
            <a:r>
              <a:rPr lang="en-US" dirty="0"/>
              <a:t>November 2018 F2F Meeting</a:t>
            </a:r>
            <a:br>
              <a:rPr lang="en-US" dirty="0"/>
            </a:br>
            <a:r>
              <a:rPr lang="en-US" dirty="0"/>
              <a:t>Bangkok, Thailand</a:t>
            </a:r>
          </a:p>
        </p:txBody>
      </p:sp>
      <p:sp>
        <p:nvSpPr>
          <p:cNvPr id="3" name="Subtitle 2"/>
          <p:cNvSpPr>
            <a:spLocks noGrp="1"/>
          </p:cNvSpPr>
          <p:nvPr>
            <p:ph type="subTitle" idx="1"/>
          </p:nvPr>
        </p:nvSpPr>
        <p:spPr/>
        <p:txBody>
          <a:bodyPr/>
          <a:lstStyle/>
          <a:p>
            <a:r>
              <a:rPr lang="en-US" dirty="0"/>
              <a:t>2018-10-31</a:t>
            </a:r>
          </a:p>
          <a:p>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Business #1</a:t>
            </a:r>
          </a:p>
        </p:txBody>
      </p:sp>
      <p:sp>
        <p:nvSpPr>
          <p:cNvPr id="3" name="Content Placeholder 2"/>
          <p:cNvSpPr>
            <a:spLocks noGrp="1"/>
          </p:cNvSpPr>
          <p:nvPr>
            <p:ph idx="1"/>
          </p:nvPr>
        </p:nvSpPr>
        <p:spPr>
          <a:xfrm>
            <a:off x="457200" y="979170"/>
            <a:ext cx="8229600" cy="2068830"/>
          </a:xfrm>
        </p:spPr>
        <p:txBody>
          <a:bodyPr>
            <a:normAutofit fontScale="85000" lnSpcReduction="20000"/>
          </a:bodyPr>
          <a:lstStyle/>
          <a:p>
            <a:r>
              <a:rPr lang="en-GB" sz="2400" dirty="0"/>
              <a:t>Call Meeting to Order</a:t>
            </a:r>
          </a:p>
          <a:p>
            <a:pPr lvl="1"/>
            <a:r>
              <a:rPr lang="en-GB" sz="2000" dirty="0"/>
              <a:t>Chair called meeting to order at ..</a:t>
            </a:r>
            <a:endParaRPr lang="en-GB" sz="1600" dirty="0"/>
          </a:p>
          <a:p>
            <a:r>
              <a:rPr lang="en-GB" sz="2400" dirty="0"/>
              <a:t>Minutes taker:</a:t>
            </a:r>
          </a:p>
          <a:p>
            <a:pPr lvl="1"/>
            <a:r>
              <a:rPr lang="en-GB" sz="2000" dirty="0"/>
              <a:t>… volunteered to take notes.</a:t>
            </a:r>
          </a:p>
          <a:p>
            <a:r>
              <a:rPr lang="en-GB" sz="2400" dirty="0"/>
              <a:t>Mandatory slides</a:t>
            </a:r>
          </a:p>
          <a:p>
            <a:pPr lvl="1"/>
            <a:r>
              <a:rPr lang="en-GB" sz="2000" dirty="0"/>
              <a:t>Mandatory slides were presented, …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953440800"/>
              </p:ext>
            </p:extLst>
          </p:nvPr>
        </p:nvGraphicFramePr>
        <p:xfrm>
          <a:off x="877956" y="2971800"/>
          <a:ext cx="7620001" cy="33528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a:solidFill>
                            <a:schemeClr val="tx2">
                              <a:lumMod val="20000"/>
                              <a:lumOff val="80000"/>
                            </a:schemeClr>
                          </a:solidFill>
                          <a:effectLst/>
                          <a:latin typeface="+mn-lt"/>
                        </a:rPr>
                        <a:t>Nader Zein</a:t>
                      </a:r>
                    </a:p>
                  </a:txBody>
                  <a:tcPr marL="73025" marR="73025" marT="0" marB="0" anchor="ctr"/>
                </a:tc>
                <a:tc>
                  <a:txBody>
                    <a:bodyPr/>
                    <a:lstStyle/>
                    <a:p>
                      <a:pPr algn="just">
                        <a:spcAft>
                          <a:spcPts val="300"/>
                        </a:spcAft>
                      </a:pPr>
                      <a:r>
                        <a:rPr lang="en-US" sz="1400">
                          <a:solidFill>
                            <a:schemeClr val="tx2">
                              <a:lumMod val="20000"/>
                              <a:lumOff val="80000"/>
                            </a:schemeClr>
                          </a:solidFill>
                          <a:effectLst/>
                          <a:latin typeface="+mn-lt"/>
                        </a:rPr>
                        <a:t>NEC</a:t>
                      </a: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tx1"/>
                          </a:solidFill>
                          <a:effectLst/>
                          <a:latin typeface="+mn-lt"/>
                        </a:rPr>
                        <a:t>Hao</a:t>
                      </a:r>
                      <a:r>
                        <a:rPr lang="en-US" sz="1400" dirty="0">
                          <a:solidFill>
                            <a:schemeClr val="tx1"/>
                          </a:solidFill>
                          <a:effectLst/>
                          <a:latin typeface="+mn-lt"/>
                        </a:rPr>
                        <a:t> Wang</a:t>
                      </a:r>
                    </a:p>
                  </a:txBody>
                  <a:tcPr marL="73025" marR="73025" marT="0" marB="0" anchor="ctr"/>
                </a:tc>
                <a:tc>
                  <a:txBody>
                    <a:bodyPr/>
                    <a:lstStyle/>
                    <a:p>
                      <a:pPr algn="just">
                        <a:spcAft>
                          <a:spcPts val="300"/>
                        </a:spcAft>
                      </a:pPr>
                      <a:r>
                        <a:rPr lang="en-US" sz="1400">
                          <a:solidFill>
                            <a:schemeClr val="tx1"/>
                          </a:solidFill>
                          <a:effectLst/>
                          <a:latin typeface="+mn-lt"/>
                        </a:rPr>
                        <a:t>Fujitsu</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tx2">
                              <a:lumMod val="20000"/>
                              <a:lumOff val="80000"/>
                            </a:schemeClr>
                          </a:solidFill>
                          <a:effectLst/>
                          <a:latin typeface="+mn-lt"/>
                        </a:rPr>
                        <a:t>Antonio de la Oliva</a:t>
                      </a: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UC3M, IDCC</a:t>
                      </a:r>
                    </a:p>
                  </a:txBody>
                  <a:tcPr marL="73025" marR="73025" marT="0" marB="0" anchor="ctr"/>
                </a:tc>
                <a:extLst>
                  <a:ext uri="{0D108BD9-81ED-4DB2-BD59-A6C34878D82A}">
                    <a16:rowId xmlns:a16="http://schemas.microsoft.com/office/drawing/2014/main" val="10002"/>
                  </a:ext>
                </a:extLst>
              </a:tr>
              <a:tr h="292100">
                <a:tc>
                  <a:txBody>
                    <a:bodyPr/>
                    <a:lstStyle/>
                    <a:p>
                      <a:pPr algn="just">
                        <a:spcAft>
                          <a:spcPts val="300"/>
                        </a:spcAft>
                      </a:pPr>
                      <a:r>
                        <a:rPr lang="en-US" sz="1400" dirty="0">
                          <a:solidFill>
                            <a:schemeClr val="tx2">
                              <a:lumMod val="20000"/>
                              <a:lumOff val="80000"/>
                            </a:schemeClr>
                          </a:solidFill>
                          <a:effectLst/>
                          <a:latin typeface="+mn-lt"/>
                        </a:rPr>
                        <a:t>Hajime Koto</a:t>
                      </a: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tx2">
                              <a:lumMod val="20000"/>
                              <a:lumOff val="80000"/>
                            </a:schemeClr>
                          </a:solidFill>
                          <a:effectLst/>
                          <a:latin typeface="+mn-lt"/>
                        </a:rPr>
                        <a:t>Satoko </a:t>
                      </a:r>
                      <a:r>
                        <a:rPr lang="en-US" sz="1400" dirty="0" err="1">
                          <a:solidFill>
                            <a:schemeClr val="tx2">
                              <a:lumMod val="20000"/>
                              <a:lumOff val="80000"/>
                            </a:schemeClr>
                          </a:solidFill>
                          <a:effectLst/>
                          <a:latin typeface="+mn-lt"/>
                        </a:rPr>
                        <a:t>Icaya</a:t>
                      </a: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NICT</a:t>
                      </a: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dirty="0">
                          <a:solidFill>
                            <a:schemeClr val="tx2">
                              <a:lumMod val="20000"/>
                              <a:lumOff val="80000"/>
                            </a:schemeClr>
                          </a:solidFill>
                          <a:effectLst/>
                          <a:latin typeface="+mn-lt"/>
                        </a:rPr>
                        <a:t>Tomoki </a:t>
                      </a:r>
                      <a:r>
                        <a:rPr lang="en-US" sz="1400" dirty="0" err="1">
                          <a:solidFill>
                            <a:schemeClr val="tx2">
                              <a:lumMod val="20000"/>
                              <a:lumOff val="80000"/>
                            </a:schemeClr>
                          </a:solidFill>
                          <a:effectLst/>
                          <a:latin typeface="+mn-lt"/>
                        </a:rPr>
                        <a:t>Ohsawa</a:t>
                      </a: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tx2">
                              <a:lumMod val="20000"/>
                              <a:lumOff val="80000"/>
                            </a:schemeClr>
                          </a:solidFill>
                          <a:effectLst/>
                          <a:latin typeface="+mn-lt"/>
                        </a:rPr>
                        <a:t>Stephen </a:t>
                      </a:r>
                      <a:r>
                        <a:rPr lang="en-US" sz="1400" dirty="0" err="1">
                          <a:solidFill>
                            <a:schemeClr val="tx2">
                              <a:lumMod val="20000"/>
                              <a:lumOff val="80000"/>
                            </a:schemeClr>
                          </a:solidFill>
                          <a:effectLst/>
                          <a:latin typeface="+mn-lt"/>
                        </a:rPr>
                        <a:t>Mccann</a:t>
                      </a: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Blackberry</a:t>
                      </a: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r>
                        <a:rPr lang="en-US" sz="1400" dirty="0">
                          <a:solidFill>
                            <a:schemeClr val="tx2">
                              <a:lumMod val="20000"/>
                              <a:lumOff val="80000"/>
                            </a:schemeClr>
                          </a:solidFill>
                          <a:effectLst/>
                          <a:latin typeface="+mn-lt"/>
                        </a:rPr>
                        <a:t>Yoshihisa Kondo</a:t>
                      </a: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ATR</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a:solidFill>
                            <a:schemeClr val="tx2">
                              <a:lumMod val="20000"/>
                              <a:lumOff val="80000"/>
                            </a:schemeClr>
                          </a:solidFill>
                          <a:latin typeface="+mn-lt"/>
                        </a:rPr>
                        <a:t>Paul Congdon</a:t>
                      </a: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Huawei</a:t>
                      </a:r>
                    </a:p>
                  </a:txBody>
                  <a:tcPr marL="73025" marR="73025" marT="0" marB="0" anchor="ctr"/>
                </a:tc>
                <a:extLst>
                  <a:ext uri="{0D108BD9-81ED-4DB2-BD59-A6C34878D82A}">
                    <a16:rowId xmlns:a16="http://schemas.microsoft.com/office/drawing/2014/main" val="10005"/>
                  </a:ext>
                </a:extLst>
              </a:tr>
              <a:tr h="292100">
                <a:tc>
                  <a:txBody>
                    <a:bodyPr/>
                    <a:lstStyle/>
                    <a:p>
                      <a:pPr algn="just">
                        <a:spcAft>
                          <a:spcPts val="300"/>
                        </a:spcAft>
                      </a:pPr>
                      <a:r>
                        <a:rPr lang="en-US" sz="1400">
                          <a:solidFill>
                            <a:schemeClr val="tx2">
                              <a:lumMod val="20000"/>
                              <a:lumOff val="80000"/>
                            </a:schemeClr>
                          </a:solidFill>
                          <a:effectLst/>
                          <a:latin typeface="+mn-lt"/>
                        </a:rPr>
                        <a:t>Kenichi Maruhashi</a:t>
                      </a:r>
                    </a:p>
                  </a:txBody>
                  <a:tcPr marL="73025" marR="73025" marT="0" marB="0" anchor="ctr"/>
                </a:tc>
                <a:tc>
                  <a:txBody>
                    <a:bodyPr/>
                    <a:lstStyle/>
                    <a:p>
                      <a:pPr algn="just">
                        <a:spcAft>
                          <a:spcPts val="300"/>
                        </a:spcAft>
                      </a:pPr>
                      <a:r>
                        <a:rPr lang="en-US" sz="1400">
                          <a:solidFill>
                            <a:schemeClr val="tx2">
                              <a:lumMod val="20000"/>
                              <a:lumOff val="80000"/>
                            </a:schemeClr>
                          </a:solidFill>
                          <a:effectLst/>
                          <a:latin typeface="+mn-lt"/>
                        </a:rPr>
                        <a:t>NEC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6"/>
                  </a:ext>
                </a:extLst>
              </a:tr>
              <a:tr h="292100">
                <a:tc>
                  <a:txBody>
                    <a:bodyPr/>
                    <a:lstStyle/>
                    <a:p>
                      <a:pPr algn="just">
                        <a:spcAft>
                          <a:spcPts val="300"/>
                        </a:spcAft>
                      </a:pPr>
                      <a:r>
                        <a:rPr lang="en-US" sz="1400" dirty="0">
                          <a:solidFill>
                            <a:schemeClr val="tx2">
                              <a:lumMod val="20000"/>
                              <a:lumOff val="80000"/>
                            </a:schemeClr>
                          </a:solidFill>
                          <a:effectLst/>
                          <a:latin typeface="+mn-lt"/>
                        </a:rPr>
                        <a:t>Roger Marks</a:t>
                      </a:r>
                    </a:p>
                  </a:txBody>
                  <a:tcPr marL="73025" marR="73025" marT="0" marB="0" anchor="ctr"/>
                </a:tc>
                <a:tc>
                  <a:txBody>
                    <a:bodyPr/>
                    <a:lstStyle/>
                    <a:p>
                      <a:pPr algn="just">
                        <a:spcAft>
                          <a:spcPts val="300"/>
                        </a:spcAft>
                      </a:pPr>
                      <a:r>
                        <a:rPr lang="en-US" sz="1400" dirty="0" err="1">
                          <a:solidFill>
                            <a:schemeClr val="tx2">
                              <a:lumMod val="20000"/>
                              <a:lumOff val="80000"/>
                            </a:schemeClr>
                          </a:solidFill>
                          <a:effectLst/>
                          <a:latin typeface="+mn-lt"/>
                        </a:rPr>
                        <a:t>EthAirNet</a:t>
                      </a:r>
                      <a:r>
                        <a:rPr lang="en-US" sz="1400" dirty="0">
                          <a:solidFill>
                            <a:schemeClr val="tx2">
                              <a:lumMod val="20000"/>
                              <a:lumOff val="80000"/>
                            </a:schemeClr>
                          </a:solidFill>
                          <a:effectLst/>
                          <a:latin typeface="+mn-lt"/>
                        </a:rPr>
                        <a:t> Assoc.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7"/>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8"/>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9"/>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62478751"/>
                  </a:ext>
                </a:extLst>
              </a:tr>
            </a:tbl>
          </a:graphicData>
        </a:graphic>
      </p:graphicFrame>
    </p:spTree>
    <p:extLst>
      <p:ext uri="{BB962C8B-B14F-4D97-AF65-F5344CB8AC3E}">
        <p14:creationId xmlns:p14="http://schemas.microsoft.com/office/powerpoint/2010/main" val="626354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Nov 2018 F2F</a:t>
            </a:r>
          </a:p>
        </p:txBody>
      </p:sp>
      <p:sp>
        <p:nvSpPr>
          <p:cNvPr id="3" name="Content Placeholder 2"/>
          <p:cNvSpPr>
            <a:spLocks noGrp="1"/>
          </p:cNvSpPr>
          <p:nvPr>
            <p:ph idx="1"/>
          </p:nvPr>
        </p:nvSpPr>
        <p:spPr/>
        <p:txBody>
          <a:bodyPr>
            <a:normAutofit fontScale="62500" lnSpcReduction="20000"/>
          </a:bodyPr>
          <a:lstStyle/>
          <a:p>
            <a:r>
              <a:rPr lang="en-US" dirty="0"/>
              <a:t>Review of minutes</a:t>
            </a:r>
          </a:p>
          <a:p>
            <a:r>
              <a:rPr lang="en-US" dirty="0"/>
              <a:t>Reports</a:t>
            </a:r>
          </a:p>
          <a:p>
            <a:r>
              <a:rPr lang="en-US" dirty="0"/>
              <a:t>Result of P802.1CF sponsor ballot recirculation</a:t>
            </a:r>
          </a:p>
          <a:p>
            <a:r>
              <a:rPr lang="en-US" dirty="0"/>
              <a:t>Comment resolution of P802.1CF sponsor ballot recirculation</a:t>
            </a:r>
          </a:p>
          <a:p>
            <a:r>
              <a:rPr lang="en-US" dirty="0"/>
              <a:t>Plan and motions for proceeding and project conclusion</a:t>
            </a:r>
          </a:p>
          <a:p>
            <a:r>
              <a:rPr lang="en-US" dirty="0"/>
              <a:t>P802.1CQ contributions and discussions</a:t>
            </a:r>
          </a:p>
          <a:p>
            <a:r>
              <a:rPr lang="en-US" dirty="0"/>
              <a:t>Preview of 802.1CQ presentation to 802.11 ARC and 802.15</a:t>
            </a:r>
          </a:p>
          <a:p>
            <a:r>
              <a:rPr lang="en-US" dirty="0"/>
              <a:t>Review of 802.1CQ </a:t>
            </a:r>
            <a:r>
              <a:rPr lang="en-US" dirty="0" err="1"/>
              <a:t>ToC</a:t>
            </a:r>
            <a:endParaRPr lang="en-US" dirty="0"/>
          </a:p>
          <a:p>
            <a:r>
              <a:rPr lang="en-US" dirty="0" err="1"/>
              <a:t>Nendica</a:t>
            </a:r>
            <a:r>
              <a:rPr lang="en-US" dirty="0"/>
              <a:t> related contributions review</a:t>
            </a:r>
          </a:p>
          <a:p>
            <a:r>
              <a:rPr lang="en-US" dirty="0"/>
              <a:t>Potential new project for </a:t>
            </a:r>
            <a:r>
              <a:rPr lang="en-US" dirty="0" err="1"/>
              <a:t>OmniRAN</a:t>
            </a:r>
            <a:r>
              <a:rPr lang="en-US" dirty="0"/>
              <a:t> TG</a:t>
            </a:r>
          </a:p>
          <a:p>
            <a:r>
              <a:rPr lang="en-US" dirty="0"/>
              <a:t>Conference calls until March 2019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31813303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en-US" dirty="0"/>
              <a:t>Schedules</a:t>
            </a:r>
          </a:p>
        </p:txBody>
      </p:sp>
      <p:sp>
        <p:nvSpPr>
          <p:cNvPr id="3" name="Content Placeholder 2"/>
          <p:cNvSpPr>
            <a:spLocks noGrp="1"/>
          </p:cNvSpPr>
          <p:nvPr>
            <p:ph idx="1"/>
          </p:nvPr>
        </p:nvSpPr>
        <p:spPr>
          <a:xfrm>
            <a:off x="457200" y="762000"/>
            <a:ext cx="8229600" cy="5638800"/>
          </a:xfrm>
        </p:spPr>
        <p:txBody>
          <a:bodyPr>
            <a:normAutofit fontScale="62500" lnSpcReduction="20000"/>
          </a:bodyPr>
          <a:lstStyle/>
          <a:p>
            <a:r>
              <a:rPr lang="en-US" dirty="0"/>
              <a:t>Mon, 13:30 – 18:00</a:t>
            </a:r>
          </a:p>
          <a:p>
            <a:pPr lvl="1"/>
            <a:r>
              <a:rPr lang="en-US" dirty="0"/>
              <a:t>Review of minutes</a:t>
            </a:r>
          </a:p>
          <a:p>
            <a:pPr lvl="1"/>
            <a:r>
              <a:rPr lang="en-US" dirty="0"/>
              <a:t>Reports</a:t>
            </a:r>
          </a:p>
          <a:p>
            <a:pPr lvl="1"/>
            <a:r>
              <a:rPr lang="en-US" dirty="0"/>
              <a:t>Result of P802.1CF sponsor ballot recirculation</a:t>
            </a:r>
          </a:p>
          <a:p>
            <a:pPr lvl="1"/>
            <a:r>
              <a:rPr lang="en-US" dirty="0"/>
              <a:t>P802.1CF related motions to EC</a:t>
            </a:r>
          </a:p>
          <a:p>
            <a:pPr lvl="1"/>
            <a:r>
              <a:rPr lang="en-US" dirty="0"/>
              <a:t>Preview of 802.1CQ presentation to 802.11 ARC and 802.15</a:t>
            </a:r>
          </a:p>
          <a:p>
            <a:pPr lvl="1"/>
            <a:r>
              <a:rPr lang="en-US" dirty="0" err="1"/>
              <a:t>Nendica</a:t>
            </a:r>
            <a:r>
              <a:rPr lang="en-US" dirty="0"/>
              <a:t> related contributions review</a:t>
            </a:r>
          </a:p>
          <a:p>
            <a:r>
              <a:rPr lang="en-US" dirty="0"/>
              <a:t>Tue, 13:30 – 15:30</a:t>
            </a:r>
          </a:p>
          <a:p>
            <a:pPr lvl="1"/>
            <a:r>
              <a:rPr lang="en-US" dirty="0"/>
              <a:t>Comment resolution of P802.1CF sponsor ballot recirculation</a:t>
            </a:r>
          </a:p>
          <a:p>
            <a:pPr lvl="1"/>
            <a:r>
              <a:rPr lang="en-US" dirty="0"/>
              <a:t>Plan and motions for proceeding and project conclusion</a:t>
            </a:r>
          </a:p>
          <a:p>
            <a:r>
              <a:rPr lang="en-US" dirty="0"/>
              <a:t>Wed, 13:30 – 15:30</a:t>
            </a:r>
          </a:p>
          <a:p>
            <a:pPr lvl="1"/>
            <a:r>
              <a:rPr lang="en-US" dirty="0"/>
              <a:t>P802.1CQ contributions and discussions</a:t>
            </a:r>
          </a:p>
          <a:p>
            <a:pPr lvl="1"/>
            <a:r>
              <a:rPr lang="en-US" dirty="0"/>
              <a:t>Review of 802.1CQ </a:t>
            </a:r>
            <a:r>
              <a:rPr lang="en-US" dirty="0" err="1"/>
              <a:t>ToC</a:t>
            </a:r>
            <a:endParaRPr lang="en-US" dirty="0"/>
          </a:p>
          <a:p>
            <a:r>
              <a:rPr lang="en-US" dirty="0"/>
              <a:t>Thu, 10:30 – 12:30</a:t>
            </a:r>
          </a:p>
          <a:p>
            <a:pPr lvl="1"/>
            <a:r>
              <a:rPr lang="en-US" dirty="0"/>
              <a:t>Discussions about potential future work in </a:t>
            </a:r>
            <a:r>
              <a:rPr lang="en-US" dirty="0" err="1"/>
              <a:t>OmniRAN</a:t>
            </a:r>
            <a:endParaRPr lang="en-US" dirty="0"/>
          </a:p>
          <a:p>
            <a:pPr lvl="1"/>
            <a:r>
              <a:rPr lang="en-US" dirty="0"/>
              <a:t>Motions to 802.1 closing plenary</a:t>
            </a:r>
          </a:p>
          <a:p>
            <a:pPr lvl="1"/>
            <a:r>
              <a:rPr lang="en-US" dirty="0"/>
              <a:t>Conference calls until March 2019 F2F</a:t>
            </a:r>
          </a:p>
          <a:p>
            <a:pPr lvl="1"/>
            <a:r>
              <a:rPr lang="en-US" dirty="0"/>
              <a:t>Status report to IEEE 802 WGs</a:t>
            </a:r>
          </a:p>
          <a:p>
            <a:pPr lvl="1"/>
            <a:r>
              <a:rPr lang="en-US" dirty="0"/>
              <a:t>Next meeting</a:t>
            </a:r>
          </a:p>
          <a:p>
            <a:pPr lvl="1"/>
            <a:r>
              <a:rPr lang="en-US" dirty="0"/>
              <a:t>AOB</a:t>
            </a:r>
          </a:p>
        </p:txBody>
      </p:sp>
    </p:spTree>
    <p:extLst>
      <p:ext uri="{BB962C8B-B14F-4D97-AF65-F5344CB8AC3E}">
        <p14:creationId xmlns:p14="http://schemas.microsoft.com/office/powerpoint/2010/main" val="1919686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p:txBody>
          <a:bodyPr>
            <a:normAutofit fontScale="85000" lnSpcReduction="20000"/>
          </a:bodyPr>
          <a:lstStyle/>
          <a:p>
            <a:r>
              <a:rPr lang="en-US" dirty="0"/>
              <a:t>Agenda approval</a:t>
            </a:r>
          </a:p>
          <a:p>
            <a:pPr lvl="1"/>
            <a:r>
              <a:rPr lang="en-US" dirty="0"/>
              <a:t>..</a:t>
            </a:r>
          </a:p>
          <a:p>
            <a:r>
              <a:rPr lang="en-US" dirty="0"/>
              <a:t>Review of minutes</a:t>
            </a:r>
          </a:p>
          <a:p>
            <a:pPr lvl="1"/>
            <a:r>
              <a:rPr lang="en-US" dirty="0">
                <a:hlinkClick r:id="rId2"/>
              </a:rPr>
              <a:t>https://mentor.ieee.org/omniran/dcn/18/omniran-18-0076-00-00TG-sep-2018-f2f-meeting-minutes.docx</a:t>
            </a:r>
            <a:endParaRPr lang="en-US" dirty="0"/>
          </a:p>
          <a:p>
            <a:pPr lvl="1"/>
            <a:r>
              <a:rPr lang="en-US" dirty="0">
                <a:hlinkClick r:id="rId3"/>
              </a:rPr>
              <a:t>https://mentor.ieee.org/omniran/dcn/18/omniran-18-0081-00-00TG-sep-25th-confcall-minutes.docx</a:t>
            </a:r>
            <a:endParaRPr lang="en-US" dirty="0"/>
          </a:p>
          <a:p>
            <a:pPr lvl="1"/>
            <a:r>
              <a:rPr lang="en-US" dirty="0">
                <a:hlinkClick r:id="rId4"/>
              </a:rPr>
              <a:t>https://mentor.ieee.org/omniran/dcn/18/omniran-18-0083-00-00TG-oct-9th-confcall-minutes.docx</a:t>
            </a:r>
            <a:endParaRPr lang="en-US" dirty="0"/>
          </a:p>
          <a:p>
            <a:pPr lvl="2"/>
            <a:r>
              <a:rPr lang="en-US" dirty="0"/>
              <a:t>...</a:t>
            </a:r>
          </a:p>
          <a:p>
            <a:r>
              <a:rPr lang="en-US" dirty="0"/>
              <a:t>Reports</a:t>
            </a:r>
          </a:p>
          <a:p>
            <a:pPr lvl="1"/>
            <a:r>
              <a:rPr lang="en-US" dirty="0"/>
              <a:t>..</a:t>
            </a:r>
          </a:p>
          <a:p>
            <a:endParaRPr lang="en-US" dirty="0"/>
          </a:p>
          <a:p>
            <a:pPr lvl="1"/>
            <a:endParaRPr lang="en-US" dirty="0"/>
          </a:p>
        </p:txBody>
      </p:sp>
    </p:spTree>
    <p:extLst>
      <p:ext uri="{BB962C8B-B14F-4D97-AF65-F5344CB8AC3E}">
        <p14:creationId xmlns:p14="http://schemas.microsoft.com/office/powerpoint/2010/main" val="5582725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B107E-A4FB-42CF-9C30-4E500648B54F}"/>
              </a:ext>
            </a:extLst>
          </p:cNvPr>
          <p:cNvSpPr>
            <a:spLocks noGrp="1"/>
          </p:cNvSpPr>
          <p:nvPr>
            <p:ph type="title"/>
          </p:nvPr>
        </p:nvSpPr>
        <p:spPr/>
        <p:txBody>
          <a:bodyPr/>
          <a:lstStyle/>
          <a:p>
            <a:r>
              <a:rPr lang="en-US" dirty="0"/>
              <a:t>Business #3</a:t>
            </a:r>
          </a:p>
        </p:txBody>
      </p:sp>
      <p:sp>
        <p:nvSpPr>
          <p:cNvPr id="3" name="Content Placeholder 2">
            <a:extLst>
              <a:ext uri="{FF2B5EF4-FFF2-40B4-BE49-F238E27FC236}">
                <a16:creationId xmlns:a16="http://schemas.microsoft.com/office/drawing/2014/main" id="{8CC028B5-3A83-4DB9-935E-5932FDAA2585}"/>
              </a:ext>
            </a:extLst>
          </p:cNvPr>
          <p:cNvSpPr>
            <a:spLocks noGrp="1"/>
          </p:cNvSpPr>
          <p:nvPr>
            <p:ph idx="1"/>
          </p:nvPr>
        </p:nvSpPr>
        <p:spPr>
          <a:xfrm>
            <a:off x="457200" y="1219200"/>
            <a:ext cx="8229600" cy="5257800"/>
          </a:xfrm>
        </p:spPr>
        <p:txBody>
          <a:bodyPr>
            <a:normAutofit lnSpcReduction="10000"/>
          </a:bodyPr>
          <a:lstStyle/>
          <a:p>
            <a:r>
              <a:rPr lang="en-US" dirty="0"/>
              <a:t>Result of P802.1CF sponsor ballot recirculation</a:t>
            </a:r>
          </a:p>
          <a:p>
            <a:pPr lvl="1"/>
            <a:r>
              <a:rPr lang="en-US" dirty="0"/>
              <a:t>..</a:t>
            </a:r>
          </a:p>
          <a:p>
            <a:r>
              <a:rPr lang="en-US" dirty="0"/>
              <a:t>P802.1CF related motions to EC</a:t>
            </a:r>
          </a:p>
          <a:p>
            <a:pPr lvl="1"/>
            <a:r>
              <a:rPr lang="en-US" dirty="0"/>
              <a:t>..</a:t>
            </a:r>
          </a:p>
          <a:p>
            <a:r>
              <a:rPr lang="en-US" dirty="0"/>
              <a:t>Preview of 802.1CQ presentation to 802.11 ARC and 802.15</a:t>
            </a:r>
          </a:p>
          <a:p>
            <a:pPr lvl="1"/>
            <a:r>
              <a:rPr lang="en-US" dirty="0"/>
              <a:t>..</a:t>
            </a:r>
          </a:p>
          <a:p>
            <a:r>
              <a:rPr lang="en-US" dirty="0" err="1"/>
              <a:t>Nendica</a:t>
            </a:r>
            <a:r>
              <a:rPr lang="en-US" dirty="0"/>
              <a:t> related contributions review</a:t>
            </a:r>
          </a:p>
          <a:p>
            <a:pPr lvl="1"/>
            <a:r>
              <a:rPr lang="en-US" dirty="0"/>
              <a:t>..</a:t>
            </a:r>
          </a:p>
          <a:p>
            <a:endParaRPr lang="en-US" dirty="0"/>
          </a:p>
        </p:txBody>
      </p:sp>
    </p:spTree>
    <p:extLst>
      <p:ext uri="{BB962C8B-B14F-4D97-AF65-F5344CB8AC3E}">
        <p14:creationId xmlns:p14="http://schemas.microsoft.com/office/powerpoint/2010/main" val="31774900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D7E40-2417-E642-9D8D-0DDCD35F3639}"/>
              </a:ext>
            </a:extLst>
          </p:cNvPr>
          <p:cNvSpPr>
            <a:spLocks noGrp="1"/>
          </p:cNvSpPr>
          <p:nvPr>
            <p:ph type="title"/>
          </p:nvPr>
        </p:nvSpPr>
        <p:spPr/>
        <p:txBody>
          <a:bodyPr/>
          <a:lstStyle/>
          <a:p>
            <a:r>
              <a:rPr lang="en-US" dirty="0"/>
              <a:t>Business #4</a:t>
            </a:r>
          </a:p>
        </p:txBody>
      </p:sp>
      <p:sp>
        <p:nvSpPr>
          <p:cNvPr id="3" name="Content Placeholder 2">
            <a:extLst>
              <a:ext uri="{FF2B5EF4-FFF2-40B4-BE49-F238E27FC236}">
                <a16:creationId xmlns:a16="http://schemas.microsoft.com/office/drawing/2014/main" id="{85FED408-FB2D-B444-B9F9-BA3D03A66B15}"/>
              </a:ext>
            </a:extLst>
          </p:cNvPr>
          <p:cNvSpPr>
            <a:spLocks noGrp="1"/>
          </p:cNvSpPr>
          <p:nvPr>
            <p:ph idx="1"/>
          </p:nvPr>
        </p:nvSpPr>
        <p:spPr>
          <a:xfrm>
            <a:off x="457200" y="1295400"/>
            <a:ext cx="8229600" cy="4953000"/>
          </a:xfrm>
        </p:spPr>
        <p:txBody>
          <a:bodyPr>
            <a:normAutofit/>
          </a:bodyPr>
          <a:lstStyle/>
          <a:p>
            <a:r>
              <a:rPr lang="en-US" dirty="0"/>
              <a:t>Comment resolution of P802.1CF sponsor ballot recirculation</a:t>
            </a:r>
          </a:p>
          <a:p>
            <a:pPr lvl="1"/>
            <a:r>
              <a:rPr lang="en-US" dirty="0"/>
              <a:t>..</a:t>
            </a:r>
          </a:p>
          <a:p>
            <a:r>
              <a:rPr lang="en-US" dirty="0"/>
              <a:t>Plan and motions for proceeding and project conclusion</a:t>
            </a:r>
          </a:p>
          <a:p>
            <a:pPr lvl="1"/>
            <a:r>
              <a:rPr lang="en-US" dirty="0"/>
              <a:t>..</a:t>
            </a:r>
          </a:p>
        </p:txBody>
      </p:sp>
    </p:spTree>
    <p:extLst>
      <p:ext uri="{BB962C8B-B14F-4D97-AF65-F5344CB8AC3E}">
        <p14:creationId xmlns:p14="http://schemas.microsoft.com/office/powerpoint/2010/main" val="21853247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D92EE-591F-4649-99C1-0852C294431D}"/>
              </a:ext>
            </a:extLst>
          </p:cNvPr>
          <p:cNvSpPr>
            <a:spLocks noGrp="1"/>
          </p:cNvSpPr>
          <p:nvPr>
            <p:ph type="title"/>
          </p:nvPr>
        </p:nvSpPr>
        <p:spPr>
          <a:xfrm>
            <a:off x="457200" y="274638"/>
            <a:ext cx="8229600" cy="639762"/>
          </a:xfrm>
        </p:spPr>
        <p:txBody>
          <a:bodyPr/>
          <a:lstStyle/>
          <a:p>
            <a:r>
              <a:rPr lang="en-US" dirty="0"/>
              <a:t>Business #5</a:t>
            </a:r>
          </a:p>
        </p:txBody>
      </p:sp>
      <p:sp>
        <p:nvSpPr>
          <p:cNvPr id="3" name="Content Placeholder 2">
            <a:extLst>
              <a:ext uri="{FF2B5EF4-FFF2-40B4-BE49-F238E27FC236}">
                <a16:creationId xmlns:a16="http://schemas.microsoft.com/office/drawing/2014/main" id="{CBF755BC-0C11-49D2-A333-A1423F1AF3F0}"/>
              </a:ext>
            </a:extLst>
          </p:cNvPr>
          <p:cNvSpPr>
            <a:spLocks noGrp="1"/>
          </p:cNvSpPr>
          <p:nvPr>
            <p:ph idx="1"/>
          </p:nvPr>
        </p:nvSpPr>
        <p:spPr>
          <a:xfrm>
            <a:off x="457200" y="990600"/>
            <a:ext cx="8229600" cy="5715000"/>
          </a:xfrm>
        </p:spPr>
        <p:txBody>
          <a:bodyPr>
            <a:normAutofit/>
          </a:bodyPr>
          <a:lstStyle/>
          <a:p>
            <a:r>
              <a:rPr lang="en-US" dirty="0"/>
              <a:t>P802.1CQ contributions and discussions</a:t>
            </a:r>
          </a:p>
          <a:p>
            <a:r>
              <a:rPr lang="en-US" dirty="0"/>
              <a:t>Review of 802.1CQ </a:t>
            </a:r>
            <a:r>
              <a:rPr lang="en-US" dirty="0" err="1"/>
              <a:t>ToC</a:t>
            </a:r>
            <a:endParaRPr lang="en-US" dirty="0"/>
          </a:p>
          <a:p>
            <a:pPr marL="0" indent="0">
              <a:buNone/>
            </a:pPr>
            <a:endParaRPr lang="en-US" dirty="0"/>
          </a:p>
          <a:p>
            <a:pPr lvl="1"/>
            <a:endParaRPr lang="en-US" dirty="0"/>
          </a:p>
          <a:p>
            <a:r>
              <a:rPr lang="en-US" dirty="0"/>
              <a:t>Discussions about potential future work in </a:t>
            </a:r>
            <a:r>
              <a:rPr lang="en-US" dirty="0" err="1"/>
              <a:t>OmniRAN</a:t>
            </a:r>
            <a:endParaRPr lang="en-US" dirty="0"/>
          </a:p>
          <a:p>
            <a:pPr lvl="1"/>
            <a:endParaRPr lang="en-US" dirty="0"/>
          </a:p>
        </p:txBody>
      </p:sp>
    </p:spTree>
    <p:extLst>
      <p:ext uri="{BB962C8B-B14F-4D97-AF65-F5344CB8AC3E}">
        <p14:creationId xmlns:p14="http://schemas.microsoft.com/office/powerpoint/2010/main" val="20139358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#6</a:t>
            </a:r>
          </a:p>
        </p:txBody>
      </p:sp>
      <p:sp>
        <p:nvSpPr>
          <p:cNvPr id="3" name="Content Placeholder 2"/>
          <p:cNvSpPr>
            <a:spLocks noGrp="1"/>
          </p:cNvSpPr>
          <p:nvPr>
            <p:ph idx="1"/>
          </p:nvPr>
        </p:nvSpPr>
        <p:spPr/>
        <p:txBody>
          <a:bodyPr>
            <a:normAutofit fontScale="77500" lnSpcReduction="20000"/>
          </a:bodyPr>
          <a:lstStyle/>
          <a:p>
            <a:r>
              <a:rPr lang="en-US" dirty="0"/>
              <a:t>Motions to 802.1 closing plenary</a:t>
            </a:r>
          </a:p>
          <a:p>
            <a:pPr lvl="1"/>
            <a:r>
              <a:rPr lang="en-US" dirty="0"/>
              <a:t>..</a:t>
            </a:r>
          </a:p>
          <a:p>
            <a:r>
              <a:rPr lang="en-US" dirty="0"/>
              <a:t>Conference calls until Sept 2018 F2F</a:t>
            </a:r>
          </a:p>
          <a:p>
            <a:pPr lvl="1"/>
            <a:r>
              <a:rPr lang="en-US" dirty="0"/>
              <a:t>..</a:t>
            </a:r>
          </a:p>
          <a:p>
            <a:r>
              <a:rPr lang="en-US" dirty="0"/>
              <a:t>Status report to IEEE 802 WGs</a:t>
            </a:r>
          </a:p>
          <a:p>
            <a:pPr lvl="1"/>
            <a:r>
              <a:rPr lang="en-US" dirty="0"/>
              <a:t>..</a:t>
            </a:r>
          </a:p>
          <a:p>
            <a:r>
              <a:rPr lang="en-US" dirty="0"/>
              <a:t>Next meeting</a:t>
            </a:r>
          </a:p>
          <a:p>
            <a:pPr lvl="1"/>
            <a:r>
              <a:rPr lang="en-US" dirty="0"/>
              <a:t>..</a:t>
            </a:r>
          </a:p>
          <a:p>
            <a:r>
              <a:rPr lang="en-US" dirty="0"/>
              <a:t>AOB</a:t>
            </a:r>
          </a:p>
          <a:p>
            <a:pPr lvl="1"/>
            <a:r>
              <a:rPr lang="en-US" dirty="0"/>
              <a:t>..</a:t>
            </a:r>
          </a:p>
          <a:p>
            <a:pPr lvl="1"/>
            <a:endParaRPr lang="en-US" dirty="0"/>
          </a:p>
          <a:p>
            <a:pPr marL="0" indent="0">
              <a:buNone/>
            </a:pPr>
            <a:r>
              <a:rPr lang="en-US" dirty="0"/>
              <a:t>Meeting adjourned by chair at ..</a:t>
            </a:r>
          </a:p>
          <a:p>
            <a:endParaRPr lang="en-US" dirty="0"/>
          </a:p>
        </p:txBody>
      </p:sp>
    </p:spTree>
    <p:extLst>
      <p:ext uri="{BB962C8B-B14F-4D97-AF65-F5344CB8AC3E}">
        <p14:creationId xmlns:p14="http://schemas.microsoft.com/office/powerpoint/2010/main" val="1569418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November 2018 F2F Meeting</a:t>
            </a:r>
          </a:p>
        </p:txBody>
      </p:sp>
      <p:sp>
        <p:nvSpPr>
          <p:cNvPr id="3" name="Content Placeholder 2"/>
          <p:cNvSpPr>
            <a:spLocks noGrp="1"/>
          </p:cNvSpPr>
          <p:nvPr>
            <p:ph idx="1"/>
          </p:nvPr>
        </p:nvSpPr>
        <p:spPr>
          <a:xfrm>
            <a:off x="457200" y="1600200"/>
            <a:ext cx="8229600" cy="4648200"/>
          </a:xfrm>
        </p:spPr>
        <p:txBody>
          <a:bodyPr>
            <a:normAutofit fontScale="62500" lnSpcReduction="20000"/>
          </a:bodyPr>
          <a:lstStyle/>
          <a:p>
            <a:r>
              <a:rPr lang="en-US" dirty="0"/>
              <a:t>Venue:</a:t>
            </a:r>
          </a:p>
          <a:p>
            <a:pPr lvl="1"/>
            <a:r>
              <a:rPr lang="de-DE" b="1" dirty="0"/>
              <a:t>Bangkok Marriott Marquis </a:t>
            </a:r>
            <a:r>
              <a:rPr lang="de-DE" b="1" dirty="0" err="1"/>
              <a:t>Queen’s</a:t>
            </a:r>
            <a:r>
              <a:rPr lang="de-DE" b="1" dirty="0"/>
              <a:t> Park </a:t>
            </a:r>
            <a:endParaRPr lang="de-DE" dirty="0"/>
          </a:p>
          <a:p>
            <a:pPr lvl="2"/>
            <a:r>
              <a:rPr lang="de-DE" i="1" dirty="0"/>
              <a:t>199 </a:t>
            </a:r>
            <a:r>
              <a:rPr lang="de-DE" i="1" dirty="0" err="1"/>
              <a:t>Sukhumvit</a:t>
            </a:r>
            <a:r>
              <a:rPr lang="de-DE" i="1" dirty="0"/>
              <a:t> Soi 22, </a:t>
            </a:r>
            <a:r>
              <a:rPr lang="de-DE" i="1" dirty="0" err="1"/>
              <a:t>Klong</a:t>
            </a:r>
            <a:r>
              <a:rPr lang="de-DE" i="1" dirty="0"/>
              <a:t> Ton, </a:t>
            </a:r>
            <a:r>
              <a:rPr lang="de-DE" i="1" dirty="0" err="1"/>
              <a:t>Klong</a:t>
            </a:r>
            <a:r>
              <a:rPr lang="de-DE" i="1" dirty="0"/>
              <a:t> </a:t>
            </a:r>
            <a:r>
              <a:rPr lang="de-DE" i="1" dirty="0" err="1"/>
              <a:t>Toey</a:t>
            </a:r>
            <a:br>
              <a:rPr lang="de-DE" i="1" dirty="0"/>
            </a:br>
            <a:r>
              <a:rPr lang="de-DE" i="1" dirty="0"/>
              <a:t>Bangkok, 10110 Thailand </a:t>
            </a:r>
          </a:p>
          <a:p>
            <a:pPr lvl="2"/>
            <a:r>
              <a:rPr lang="de-DE" dirty="0">
                <a:hlinkClick r:id="rId2"/>
              </a:rPr>
              <a:t>https://www.marriott.com/hotels/travel/bkkqp-bangkok-marriott-marquis-queens-park/</a:t>
            </a:r>
            <a:endParaRPr lang="de-DE" i="1" dirty="0"/>
          </a:p>
          <a:p>
            <a:pPr lvl="2"/>
            <a:r>
              <a:rPr lang="en-US" dirty="0"/>
              <a:t>Phone: </a:t>
            </a:r>
            <a:r>
              <a:rPr lang="de-DE" dirty="0"/>
              <a:t>+66 2 059 5555 </a:t>
            </a:r>
            <a:endParaRPr lang="en-US" dirty="0"/>
          </a:p>
          <a:p>
            <a:pPr marL="857250" lvl="2" indent="0">
              <a:buNone/>
            </a:pPr>
            <a:endParaRPr lang="en-US" dirty="0"/>
          </a:p>
          <a:p>
            <a:r>
              <a:rPr lang="en-US" dirty="0" err="1"/>
              <a:t>OmniRAN</a:t>
            </a:r>
            <a:r>
              <a:rPr lang="en-US" dirty="0"/>
              <a:t> TG sessions:</a:t>
            </a:r>
          </a:p>
          <a:p>
            <a:pPr lvl="1"/>
            <a:r>
              <a:rPr lang="en-US" dirty="0"/>
              <a:t>Mon, 	Nov 12</a:t>
            </a:r>
            <a:r>
              <a:rPr lang="en-US" baseline="30000" dirty="0"/>
              <a:t>th</a:t>
            </a:r>
            <a:r>
              <a:rPr lang="en-US" dirty="0"/>
              <a:t> ,	13:30-18:00</a:t>
            </a:r>
          </a:p>
          <a:p>
            <a:pPr lvl="2"/>
            <a:r>
              <a:rPr lang="en-US" dirty="0"/>
              <a:t>Meeting room: </a:t>
            </a:r>
          </a:p>
          <a:p>
            <a:pPr lvl="1"/>
            <a:r>
              <a:rPr lang="en-US" dirty="0"/>
              <a:t>Tue, 	Nov 13</a:t>
            </a:r>
            <a:r>
              <a:rPr lang="en-US" baseline="30000" dirty="0"/>
              <a:t>th</a:t>
            </a:r>
            <a:r>
              <a:rPr lang="en-US" dirty="0"/>
              <a:t> , 	13:30-15:30</a:t>
            </a:r>
          </a:p>
          <a:p>
            <a:pPr lvl="2"/>
            <a:r>
              <a:rPr lang="en-US" dirty="0"/>
              <a:t>Meeting room: </a:t>
            </a:r>
          </a:p>
          <a:p>
            <a:pPr lvl="1"/>
            <a:r>
              <a:rPr lang="en-US" dirty="0"/>
              <a:t>Wed,	Nov 14</a:t>
            </a:r>
            <a:r>
              <a:rPr lang="en-US" baseline="30000" dirty="0"/>
              <a:t>th</a:t>
            </a:r>
            <a:r>
              <a:rPr lang="en-US" dirty="0"/>
              <a:t> ,	13:30-15:30</a:t>
            </a:r>
          </a:p>
          <a:p>
            <a:pPr lvl="2"/>
            <a:r>
              <a:rPr lang="en-US" dirty="0"/>
              <a:t>Meeting room: </a:t>
            </a:r>
          </a:p>
          <a:p>
            <a:pPr lvl="1"/>
            <a:r>
              <a:rPr lang="en-US" dirty="0"/>
              <a:t>Thu,	Nov 15</a:t>
            </a:r>
            <a:r>
              <a:rPr lang="en-US" baseline="30000" dirty="0"/>
              <a:t>th</a:t>
            </a:r>
            <a:r>
              <a:rPr lang="en-US" dirty="0"/>
              <a:t> ,	10:30-12:30</a:t>
            </a:r>
          </a:p>
          <a:p>
            <a:pPr lvl="2"/>
            <a:r>
              <a:rPr lang="en-US" dirty="0"/>
              <a:t>Meeting room: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Nov 2018 Agenda Graphics</a:t>
            </a:r>
          </a:p>
        </p:txBody>
      </p:sp>
      <p:graphicFrame>
        <p:nvGraphicFramePr>
          <p:cNvPr id="3" name="Table 2"/>
          <p:cNvGraphicFramePr>
            <a:graphicFrameLocks noGrp="1"/>
          </p:cNvGraphicFramePr>
          <p:nvPr>
            <p:extLst>
              <p:ext uri="{D42A27DB-BD31-4B8C-83A1-F6EECF244321}">
                <p14:modId xmlns:p14="http://schemas.microsoft.com/office/powerpoint/2010/main" val="1506802969"/>
              </p:ext>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262265">
                <a:tc>
                  <a:txBody>
                    <a:bodyPr/>
                    <a:lstStyle/>
                    <a:p>
                      <a:pPr algn="ctr"/>
                      <a:endParaRPr lang="en-US" sz="1800" dirty="0">
                        <a:solidFill>
                          <a:schemeClr val="tx2"/>
                        </a:solidFill>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Mon 11/12</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Tue 11/13</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Wed 11/14</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Thu</a:t>
                      </a:r>
                      <a:r>
                        <a:rPr lang="en-US" sz="1800" baseline="0" dirty="0">
                          <a:solidFill>
                            <a:schemeClr val="tx2"/>
                          </a:solidFill>
                        </a:rPr>
                        <a:t> 11</a:t>
                      </a:r>
                      <a:r>
                        <a:rPr lang="en-US" sz="1800" dirty="0">
                          <a:solidFill>
                            <a:schemeClr val="tx2"/>
                          </a:solidFill>
                        </a:rPr>
                        <a:t>/15</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Fri 11/16</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914400">
                <a:tc>
                  <a:txBody>
                    <a:bodyPr/>
                    <a:lstStyle/>
                    <a:p>
                      <a:pPr algn="r"/>
                      <a:r>
                        <a:rPr lang="en-US" sz="1500" dirty="0"/>
                        <a:t>08:00</a:t>
                      </a:r>
                    </a:p>
                    <a:p>
                      <a:pPr algn="r"/>
                      <a:endParaRPr lang="en-US" sz="1500" dirty="0"/>
                    </a:p>
                    <a:p>
                      <a:pPr algn="r"/>
                      <a:endParaRPr lang="en-US" sz="1500" dirty="0"/>
                    </a:p>
                    <a:p>
                      <a:pPr algn="r"/>
                      <a:r>
                        <a:rPr lang="en-US" sz="1500" dirty="0"/>
                        <a:t>10:00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r>
                        <a:rPr lang="de-DE" sz="1200" dirty="0"/>
                        <a:t>802</a:t>
                      </a:r>
                      <a:r>
                        <a:rPr lang="de-DE" sz="1200" baseline="0" dirty="0"/>
                        <a:t> EC </a:t>
                      </a:r>
                      <a:r>
                        <a:rPr lang="de-DE" sz="1200" baseline="0" dirty="0" err="1"/>
                        <a:t>Opening</a:t>
                      </a: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r>
                        <a:rPr lang="en-US" sz="1100" dirty="0"/>
                        <a:t>802.11 WNG</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85725" indent="-85725">
                        <a:buFont typeface="Arial" panose="020B0604020202020204" pitchFamily="34" charset="0"/>
                        <a:buNone/>
                      </a:pPr>
                      <a:endParaRPr lang="en-US" sz="11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3">
                  <a:txBody>
                    <a:bodyPr/>
                    <a:lstStyle/>
                    <a:p>
                      <a:r>
                        <a:rPr lang="de-DE" sz="1200" dirty="0"/>
                        <a:t>802.11 </a:t>
                      </a:r>
                      <a:r>
                        <a:rPr lang="de-DE" sz="1200" dirty="0" err="1"/>
                        <a:t>Closing</a:t>
                      </a: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10001"/>
                  </a:ext>
                </a:extLst>
              </a:tr>
              <a:tr h="227133">
                <a:tc>
                  <a:txBody>
                    <a:bodyPr/>
                    <a:lstStyle/>
                    <a:p>
                      <a:pPr algn="r"/>
                      <a:endParaRPr lang="en-US" sz="1500" dirty="0"/>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4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8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8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8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921378">
                <a:tc>
                  <a:txBody>
                    <a:bodyPr/>
                    <a:lstStyle/>
                    <a:p>
                      <a:pPr algn="r"/>
                      <a:r>
                        <a:rPr lang="en-US" sz="1500" dirty="0"/>
                        <a:t>10:30</a:t>
                      </a:r>
                      <a:br>
                        <a:rPr lang="en-US" sz="1500" dirty="0"/>
                      </a:br>
                      <a:endParaRPr lang="en-US" sz="1500" dirty="0"/>
                    </a:p>
                    <a:p>
                      <a:pPr algn="r"/>
                      <a:endParaRPr lang="en-US" sz="1500" dirty="0"/>
                    </a:p>
                    <a:p>
                      <a:pPr algn="r"/>
                      <a:r>
                        <a:rPr lang="en-US" sz="1500" dirty="0"/>
                        <a:t>12:30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a:t>802.1</a:t>
                      </a:r>
                      <a:br>
                        <a:rPr lang="en-US" sz="1400" dirty="0"/>
                      </a:br>
                      <a:r>
                        <a:rPr lang="en-US" sz="1400" dirty="0"/>
                        <a:t>Opening Plenary</a:t>
                      </a:r>
                    </a:p>
                    <a:p>
                      <a:pPr marL="0" indent="0">
                        <a:buFont typeface="Arial" panose="020B0604020202020204" pitchFamily="34" charset="0"/>
                        <a:buNone/>
                      </a:pP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marL="82550" indent="-82550">
                        <a:buFont typeface="Arial" pitchFamily="34" charset="0"/>
                        <a:buNone/>
                      </a:pPr>
                      <a:endParaRPr lang="en-US" sz="11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t>802.11/802.15 </a:t>
                      </a:r>
                      <a:br>
                        <a:rPr lang="en-US" sz="1200" dirty="0"/>
                      </a:br>
                      <a:r>
                        <a:rPr lang="en-US" sz="1200" dirty="0"/>
                        <a:t>Mid-week Plenaries</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marL="85725" indent="-85725">
                        <a:buFont typeface="Arial" pitchFamily="34" charset="0"/>
                        <a:buNone/>
                      </a:pPr>
                      <a:r>
                        <a:rPr lang="en-US" sz="1200" dirty="0"/>
                        <a:t>OmniRAN</a:t>
                      </a:r>
                      <a:r>
                        <a:rPr lang="en-US" sz="1200" baseline="0" dirty="0"/>
                        <a:t> closing</a:t>
                      </a: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val="10003"/>
                  </a:ext>
                </a:extLst>
              </a:tr>
              <a:tr h="0">
                <a:tc rowSpan="2">
                  <a:txBody>
                    <a:bodyPr/>
                    <a:lstStyle/>
                    <a:p>
                      <a:pPr algn="r"/>
                      <a:endParaRPr lang="en-US" sz="1500" dirty="0"/>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9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202320">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a:t>802 EC Closing</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10005"/>
                  </a:ext>
                </a:extLst>
              </a:tr>
              <a:tr h="91000">
                <a:tc rowSpan="2">
                  <a:txBody>
                    <a:bodyPr/>
                    <a:lstStyle/>
                    <a:p>
                      <a:pPr algn="r"/>
                      <a:r>
                        <a:rPr lang="en-US" sz="1500" dirty="0"/>
                        <a:t>13:30</a:t>
                      </a:r>
                    </a:p>
                    <a:p>
                      <a:pPr algn="r"/>
                      <a:br>
                        <a:rPr lang="en-US" sz="900" dirty="0"/>
                      </a:br>
                      <a:endParaRPr lang="en-US" sz="700" dirty="0"/>
                    </a:p>
                    <a:p>
                      <a:pPr algn="r"/>
                      <a:endParaRPr lang="en-US" sz="1200" dirty="0"/>
                    </a:p>
                    <a:p>
                      <a:pPr algn="r"/>
                      <a:r>
                        <a:rPr lang="en-US" sz="1500" dirty="0"/>
                        <a:t>15:30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vMerge="1">
                  <a:txBody>
                    <a:bodyPr/>
                    <a:lstStyle/>
                    <a:p>
                      <a:endParaRPr lang="en-US"/>
                    </a:p>
                  </a:txBody>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rowSpan="2">
                  <a:txBody>
                    <a:bodyPr/>
                    <a:lstStyle/>
                    <a:p>
                      <a:endParaRPr lang="en-US" sz="1200" dirty="0"/>
                    </a:p>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rowSpan="4">
                  <a:txBody>
                    <a:bodyPr/>
                    <a:lstStyle/>
                    <a:p>
                      <a:r>
                        <a:rPr lang="en-US" sz="1400" dirty="0"/>
                        <a:t>802.1</a:t>
                      </a:r>
                      <a:br>
                        <a:rPr lang="en-US" sz="1400" dirty="0"/>
                      </a:br>
                      <a:r>
                        <a:rPr lang="en-US" sz="1400" dirty="0"/>
                        <a:t>Closing Plenary</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vMerge="1">
                  <a:txBody>
                    <a:bodyPr/>
                    <a:lstStyle/>
                    <a:p>
                      <a:endParaRPr lang="en-US"/>
                    </a:p>
                  </a:txBody>
                  <a:tcPr/>
                </a:tc>
                <a:extLst>
                  <a:ext uri="{0D108BD9-81ED-4DB2-BD59-A6C34878D82A}">
                    <a16:rowId xmlns:a16="http://schemas.microsoft.com/office/drawing/2014/main" val="10006"/>
                  </a:ext>
                </a:extLst>
              </a:tr>
              <a:tr h="457200">
                <a:tc vMerge="1">
                  <a:txBody>
                    <a:bodyPr/>
                    <a:lstStyle/>
                    <a:p>
                      <a:endParaRPr lang="en-US"/>
                    </a:p>
                  </a:txBody>
                  <a:tcPr/>
                </a:tc>
                <a:tc>
                  <a:txBody>
                    <a:bodyPr/>
                    <a:lstStyle/>
                    <a:p>
                      <a:r>
                        <a:rPr lang="en-US" sz="1200" dirty="0"/>
                        <a:t>OmniRAN opening</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7"/>
                  </a:ext>
                </a:extLst>
              </a:tr>
              <a:tr h="214693">
                <a:tc>
                  <a:txBody>
                    <a:bodyPr/>
                    <a:lstStyle/>
                    <a:p>
                      <a:pPr algn="r"/>
                      <a:endParaRPr lang="en-US" sz="1500" dirty="0"/>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4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4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4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874908">
                <a:tc>
                  <a:txBody>
                    <a:bodyPr/>
                    <a:lstStyle/>
                    <a:p>
                      <a:pPr algn="r"/>
                      <a:r>
                        <a:rPr lang="en-US" sz="1500" dirty="0"/>
                        <a:t>16:00</a:t>
                      </a:r>
                    </a:p>
                    <a:p>
                      <a:pPr algn="r"/>
                      <a:endParaRPr lang="en-US" sz="1500" dirty="0"/>
                    </a:p>
                    <a:p>
                      <a:pPr algn="r"/>
                      <a:endParaRPr lang="en-US" sz="1500" dirty="0"/>
                    </a:p>
                    <a:p>
                      <a:pPr algn="r"/>
                      <a:r>
                        <a:rPr lang="en-US" sz="1500" dirty="0"/>
                        <a:t>18:00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a:t>802.11 ARC</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i="1" dirty="0"/>
                        <a:t>(802.1CQ introduction and discussions)</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204273">
                <a:tc rowSpan="2">
                  <a:txBody>
                    <a:bodyPr/>
                    <a:lstStyle/>
                    <a:p>
                      <a:pPr algn="ctr"/>
                      <a:endParaRPr lang="en-US" sz="1500" dirty="0"/>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t>Tutorials</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r>
                        <a:rPr lang="en-US" sz="1200" dirty="0"/>
                        <a:t>Joint 802.1/802.15</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204273">
                <a:tc vMerge="1">
                  <a:txBody>
                    <a:bodyPr/>
                    <a:lstStyle/>
                    <a:p>
                      <a:endParaRPr lang="en-US"/>
                    </a:p>
                  </a:txBody>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t>ICA NEND</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594183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November 2018 F2F</a:t>
            </a:r>
          </a:p>
        </p:txBody>
      </p:sp>
      <p:sp>
        <p:nvSpPr>
          <p:cNvPr id="3" name="Content Placeholder 2"/>
          <p:cNvSpPr>
            <a:spLocks noGrp="1"/>
          </p:cNvSpPr>
          <p:nvPr>
            <p:ph idx="1"/>
          </p:nvPr>
        </p:nvSpPr>
        <p:spPr/>
        <p:txBody>
          <a:bodyPr>
            <a:normAutofit fontScale="62500" lnSpcReduction="20000"/>
          </a:bodyPr>
          <a:lstStyle/>
          <a:p>
            <a:r>
              <a:rPr lang="en-US" dirty="0"/>
              <a:t>Review of minutes</a:t>
            </a:r>
          </a:p>
          <a:p>
            <a:r>
              <a:rPr lang="en-US" dirty="0"/>
              <a:t>Reports</a:t>
            </a:r>
          </a:p>
          <a:p>
            <a:r>
              <a:rPr lang="en-US" dirty="0"/>
              <a:t>Result of P802.1CF sponsor ballot recirculation</a:t>
            </a:r>
          </a:p>
          <a:p>
            <a:r>
              <a:rPr lang="en-US" dirty="0"/>
              <a:t>Comment resolution of P802.1CF sponsor ballot recirculation</a:t>
            </a:r>
          </a:p>
          <a:p>
            <a:r>
              <a:rPr lang="en-US" dirty="0"/>
              <a:t>Plan and motions for proceeding and project conclusion</a:t>
            </a:r>
          </a:p>
          <a:p>
            <a:r>
              <a:rPr lang="en-US" dirty="0"/>
              <a:t>P802.1CQ contributions and discussions</a:t>
            </a:r>
          </a:p>
          <a:p>
            <a:r>
              <a:rPr lang="en-US" dirty="0"/>
              <a:t>Preview of 802.1CQ presentation to 802.11 ARC and 802.15</a:t>
            </a:r>
          </a:p>
          <a:p>
            <a:r>
              <a:rPr lang="en-US" dirty="0"/>
              <a:t>Review of 802.1CQ </a:t>
            </a:r>
            <a:r>
              <a:rPr lang="en-US" dirty="0" err="1"/>
              <a:t>ToC</a:t>
            </a:r>
            <a:endParaRPr lang="en-US" dirty="0"/>
          </a:p>
          <a:p>
            <a:r>
              <a:rPr lang="en-US" dirty="0" err="1"/>
              <a:t>Nendica</a:t>
            </a:r>
            <a:r>
              <a:rPr lang="en-US" dirty="0"/>
              <a:t> related contributions review</a:t>
            </a:r>
          </a:p>
          <a:p>
            <a:r>
              <a:rPr lang="en-US" dirty="0"/>
              <a:t>Potential new project for OmniRAN TG</a:t>
            </a:r>
          </a:p>
          <a:p>
            <a:r>
              <a:rPr lang="en-US" dirty="0"/>
              <a:t>Conference calls until March 2019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3799132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dirty="0"/>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dirty="0"/>
              <a:t>Participants </a:t>
            </a:r>
            <a:r>
              <a:rPr lang="en-US" altLang="en-US" u="sng" dirty="0"/>
              <a:t>shall</a:t>
            </a:r>
            <a:r>
              <a:rPr lang="en-US" altLang="en-US" dirty="0"/>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dirty="0"/>
            </a:br>
            <a:endParaRPr lang="en-US" altLang="en-US" dirty="0"/>
          </a:p>
          <a:p>
            <a:r>
              <a:rPr lang="en-US" altLang="en-US" dirty="0"/>
              <a:t>Participants </a:t>
            </a:r>
            <a:r>
              <a:rPr lang="en-US" altLang="en-US" u="sng" dirty="0"/>
              <a:t>should</a:t>
            </a:r>
            <a:r>
              <a:rPr lang="en-US" altLang="en-US" dirty="0"/>
              <a:t> inform the IEEE (or cause the IEEE to be informed) of the identity of any other holders of potential Essential Patent Claims</a:t>
            </a:r>
            <a:br>
              <a:rPr lang="en-US" altLang="en-US" dirty="0"/>
            </a:br>
            <a:endParaRPr lang="en-US" altLang="en-US" dirty="0"/>
          </a:p>
          <a:p>
            <a:pPr marL="0" indent="0">
              <a:buNone/>
            </a:pPr>
            <a:r>
              <a:rPr lang="en-US" altLang="en-US" sz="4100" dirty="0"/>
              <a:t>Early identification of holders of potential Essential Patent Claims is encouraged</a:t>
            </a:r>
          </a:p>
        </p:txBody>
      </p:sp>
    </p:spTree>
    <p:extLst>
      <p:ext uri="{BB962C8B-B14F-4D97-AF65-F5344CB8AC3E}">
        <p14:creationId xmlns:p14="http://schemas.microsoft.com/office/powerpoint/2010/main" val="3257697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dirty="0"/>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dirty="0"/>
              <a:t>Cause an LOA to be submitted to the IEEE-SA (patcom@ieee.org); or</a:t>
            </a:r>
          </a:p>
          <a:p>
            <a:pPr lvl="1">
              <a:lnSpc>
                <a:spcPct val="110000"/>
              </a:lnSpc>
              <a:spcBef>
                <a:spcPts val="1200"/>
              </a:spcBef>
            </a:pPr>
            <a:r>
              <a:rPr lang="en-US" altLang="en-US" dirty="0"/>
              <a:t>Provide the chair of this group with the identity of the holder(s) of any and all such claims as soon as possible; or</a:t>
            </a:r>
          </a:p>
          <a:p>
            <a:pPr lvl="1">
              <a:lnSpc>
                <a:spcPct val="110000"/>
              </a:lnSpc>
              <a:spcBef>
                <a:spcPts val="1200"/>
              </a:spcBef>
            </a:pPr>
            <a:r>
              <a:rPr lang="en-US" altLang="en-US" dirty="0"/>
              <a:t>Speak up now and respond to this Call for Potentially Essential Patents</a:t>
            </a:r>
          </a:p>
          <a:p>
            <a:pPr>
              <a:lnSpc>
                <a:spcPct val="110000"/>
              </a:lnSpc>
              <a:spcBef>
                <a:spcPts val="1200"/>
              </a:spcBef>
            </a:pPr>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1005775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dirty="0"/>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dirty="0"/>
              <a:t>All IEEE-SA standards meetings shall be conducted in compliance with all applicable laws, including antitrust and competition laws. </a:t>
            </a:r>
          </a:p>
          <a:p>
            <a:pPr lvl="1">
              <a:lnSpc>
                <a:spcPct val="110000"/>
              </a:lnSpc>
              <a:spcBef>
                <a:spcPts val="600"/>
              </a:spcBef>
            </a:pPr>
            <a:r>
              <a:rPr lang="en-US" altLang="en-US" dirty="0"/>
              <a:t>Don’t discuss the interpretation, validity, or essentiality of patents/patent claims. </a:t>
            </a:r>
          </a:p>
          <a:p>
            <a:pPr lvl="1">
              <a:lnSpc>
                <a:spcPct val="110000"/>
              </a:lnSpc>
              <a:spcBef>
                <a:spcPts val="600"/>
              </a:spcBef>
            </a:pPr>
            <a:r>
              <a:rPr lang="en-US" altLang="en-US" dirty="0"/>
              <a:t>Don’t discuss specific license rates, terms, or conditions.</a:t>
            </a:r>
          </a:p>
          <a:p>
            <a:pPr lvl="2">
              <a:lnSpc>
                <a:spcPct val="110000"/>
              </a:lnSpc>
              <a:spcBef>
                <a:spcPts val="600"/>
              </a:spcBef>
            </a:pPr>
            <a:r>
              <a:rPr lang="en-US" altLang="en-US" dirty="0"/>
              <a:t>Relative costs of different technical approaches that include relative costs of patent licensing terms may be discussed in standards development meetings. </a:t>
            </a:r>
          </a:p>
          <a:p>
            <a:pPr lvl="3">
              <a:lnSpc>
                <a:spcPct val="110000"/>
              </a:lnSpc>
              <a:spcBef>
                <a:spcPts val="600"/>
              </a:spcBef>
            </a:pPr>
            <a:r>
              <a:rPr lang="en-GB" altLang="en-US" dirty="0"/>
              <a:t>Technical considerations remain the primary focus</a:t>
            </a:r>
            <a:endParaRPr lang="en-US" altLang="en-US" dirty="0"/>
          </a:p>
          <a:p>
            <a:pPr lvl="1">
              <a:lnSpc>
                <a:spcPct val="110000"/>
              </a:lnSpc>
              <a:spcBef>
                <a:spcPts val="600"/>
              </a:spcBef>
            </a:pPr>
            <a:r>
              <a:rPr lang="en-US" altLang="en-US" dirty="0"/>
              <a:t>Don’t discuss or engage in the fixing of product prices, allocation of customers, or division of sales markets.</a:t>
            </a:r>
          </a:p>
          <a:p>
            <a:pPr lvl="1">
              <a:lnSpc>
                <a:spcPct val="110000"/>
              </a:lnSpc>
              <a:spcBef>
                <a:spcPts val="600"/>
              </a:spcBef>
            </a:pPr>
            <a:r>
              <a:rPr lang="en-US" altLang="en-US" dirty="0"/>
              <a:t>Don’t discuss the status or substance of ongoing or threatened litigation.</a:t>
            </a:r>
          </a:p>
          <a:p>
            <a:pPr lvl="1">
              <a:lnSpc>
                <a:spcPct val="110000"/>
              </a:lnSpc>
              <a:spcBef>
                <a:spcPts val="600"/>
              </a:spcBef>
            </a:pPr>
            <a:r>
              <a:rPr lang="en-US" altLang="en-US" dirty="0"/>
              <a:t>Don’t be silent if inappropriate topics are discussed … do formally object.</a:t>
            </a:r>
          </a:p>
          <a:p>
            <a:pPr lvl="1">
              <a:lnSpc>
                <a:spcPct val="110000"/>
              </a:lnSpc>
              <a:spcBef>
                <a:spcPts val="600"/>
              </a:spcBef>
            </a:pPr>
            <a:endParaRPr lang="en-US" altLang="en-US" dirty="0"/>
          </a:p>
          <a:p>
            <a:pPr>
              <a:lnSpc>
                <a:spcPct val="110000"/>
              </a:lnSpc>
              <a:spcBef>
                <a:spcPts val="600"/>
              </a:spcBef>
            </a:pPr>
            <a:r>
              <a:rPr lang="en-US" altLang="en-US" dirty="0"/>
              <a:t>For more details, see IEEE-SA Standards Board Operations Manual, clause 5.3.10 and Antitrust and Competition Policy: </a:t>
            </a:r>
            <a:br>
              <a:rPr lang="en-US" altLang="en-US" dirty="0"/>
            </a:br>
            <a:r>
              <a:rPr lang="en-US" altLang="en-US" dirty="0"/>
              <a:t>What You Need to Know at </a:t>
            </a:r>
            <a:r>
              <a:rPr lang="en-US" altLang="en-US" dirty="0">
                <a:hlinkClick r:id="rId2"/>
              </a:rPr>
              <a:t>http://standards.ieee.org/develop/policies/antitrust.pdf</a:t>
            </a:r>
            <a:endParaRPr lang="en-US" altLang="en-US" dirty="0"/>
          </a:p>
          <a:p>
            <a:endParaRPr lang="en-US" altLang="en-US" dirty="0"/>
          </a:p>
        </p:txBody>
      </p:sp>
    </p:spTree>
    <p:extLst>
      <p:ext uri="{BB962C8B-B14F-4D97-AF65-F5344CB8AC3E}">
        <p14:creationId xmlns:p14="http://schemas.microsoft.com/office/powerpoint/2010/main" val="4087789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dirty="0"/>
              <a:t>Patent-related information</a:t>
            </a:r>
            <a:endParaRPr lang="en-US" altLang="en-US" dirty="0"/>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dirty="0"/>
              <a:t>The patent policy and the procedures used to execute that policy are documented in the:</a:t>
            </a:r>
          </a:p>
          <a:p>
            <a:endParaRPr lang="en-US" altLang="en-US" dirty="0"/>
          </a:p>
          <a:p>
            <a:pPr lvl="1"/>
            <a:r>
              <a:rPr lang="en-US" altLang="en-US" dirty="0"/>
              <a:t>IEEE-SA Standards Board Bylaws </a:t>
            </a:r>
            <a:r>
              <a:rPr lang="en-US" altLang="en-US" sz="2600" dirty="0">
                <a:hlinkClick r:id="rId3"/>
              </a:rPr>
              <a:t>http://standards.ieee.org/develop/policies/bylaws/sect6-7.html#6</a:t>
            </a:r>
            <a:br>
              <a:rPr lang="en-US" altLang="en-US" sz="2600" dirty="0"/>
            </a:br>
            <a:endParaRPr lang="en-US" altLang="en-US" sz="2600" dirty="0"/>
          </a:p>
          <a:p>
            <a:pPr lvl="1"/>
            <a:r>
              <a:rPr lang="en-US" altLang="en-US" dirty="0"/>
              <a:t>IEEE-SA Standards Board Operations Manual </a:t>
            </a:r>
            <a:r>
              <a:rPr lang="en-US" altLang="en-US" sz="2600" dirty="0">
                <a:hlinkClick r:id="rId4"/>
              </a:rPr>
              <a:t>http://standards.ieee.org/develop/policies/opman/sect6.html#6.3</a:t>
            </a:r>
            <a:endParaRPr lang="en-US" altLang="en-US" sz="2600" dirty="0"/>
          </a:p>
          <a:p>
            <a:endParaRPr lang="en-US" altLang="en-US" dirty="0"/>
          </a:p>
          <a:p>
            <a:r>
              <a:rPr lang="en-US" altLang="en-US" dirty="0"/>
              <a:t>Material about the patent policy is available at </a:t>
            </a:r>
            <a:r>
              <a:rPr lang="en-US" altLang="en-US" sz="2600" dirty="0">
                <a:hlinkClick r:id="rId5"/>
              </a:rPr>
              <a:t>http://standards.ieee.org/about/sasb/patcom/materials.html</a:t>
            </a:r>
            <a:br>
              <a:rPr lang="en-US" altLang="en-US" dirty="0"/>
            </a:br>
            <a:endParaRPr lang="en-US" altLang="en-US" dirty="0"/>
          </a:p>
          <a:p>
            <a:r>
              <a:rPr lang="en-US" altLang="en-US" sz="4000" dirty="0"/>
              <a:t>If you have questions, contact the IEEE-SA Standards Board Patent Committee Administrator at </a:t>
            </a:r>
            <a:r>
              <a:rPr lang="en-US" altLang="en-US" sz="4000" dirty="0">
                <a:hlinkClick r:id="rId6"/>
              </a:rPr>
              <a:t>patcom@ieee.org</a:t>
            </a:r>
            <a:endParaRPr lang="en-US" altLang="en-US" sz="4000" dirty="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168681711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3482</TotalTime>
  <Words>1236</Words>
  <Application>Microsoft Macintosh PowerPoint</Application>
  <PresentationFormat>On-screen Show (4:3)</PresentationFormat>
  <Paragraphs>227</Paragraphs>
  <Slides>17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ＭＳ Ｐゴシック</vt:lpstr>
      <vt:lpstr>Arial</vt:lpstr>
      <vt:lpstr>Helvetica</vt:lpstr>
      <vt:lpstr>Times</vt:lpstr>
      <vt:lpstr>Times New Roman</vt:lpstr>
      <vt:lpstr>Template</vt:lpstr>
      <vt:lpstr>IEEE 802.1 OmniRAN TG November 2018 F2F Meeting Bangkok, Thailand</vt:lpstr>
      <vt:lpstr>November 2018 F2F Meeting</vt:lpstr>
      <vt:lpstr>Nov 2018 Agenda Graphics</vt:lpstr>
      <vt:lpstr>Agenda proposal for November 2018 F2F</vt:lpstr>
      <vt:lpstr>Participants have a duty to inform the IEEE</vt:lpstr>
      <vt:lpstr>Ways to inform IEEE</vt:lpstr>
      <vt:lpstr>Other guidelines for IEEE WG meetings</vt:lpstr>
      <vt:lpstr>Patent-related information</vt:lpstr>
      <vt:lpstr>Participation in IEEE 802 Meetings</vt:lpstr>
      <vt:lpstr>Business #1</vt:lpstr>
      <vt:lpstr>Agenda proposal for Nov 2018 F2F</vt:lpstr>
      <vt:lpstr>Schedules</vt:lpstr>
      <vt:lpstr>Business #2</vt:lpstr>
      <vt:lpstr>Business #3</vt:lpstr>
      <vt:lpstr>Business #4</vt:lpstr>
      <vt:lpstr>Business #5</vt:lpstr>
      <vt:lpstr>Business #6</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421</cp:revision>
  <cp:lastPrinted>1998-02-10T13:28:06Z</cp:lastPrinted>
  <dcterms:created xsi:type="dcterms:W3CDTF">2011-12-30T17:06:23Z</dcterms:created>
  <dcterms:modified xsi:type="dcterms:W3CDTF">2018-11-01T12:13:59Z</dcterms:modified>
</cp:coreProperties>
</file>