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Lst>
  <p:notesMasterIdLst>
    <p:notesMasterId r:id="rId28"/>
  </p:notesMasterIdLst>
  <p:handoutMasterIdLst>
    <p:handoutMasterId r:id="rId29"/>
  </p:handoutMasterIdLst>
  <p:sldIdLst>
    <p:sldId id="262" r:id="rId3"/>
    <p:sldId id="298" r:id="rId4"/>
    <p:sldId id="325" r:id="rId5"/>
    <p:sldId id="326" r:id="rId6"/>
    <p:sldId id="346" r:id="rId7"/>
    <p:sldId id="347" r:id="rId8"/>
    <p:sldId id="348" r:id="rId9"/>
    <p:sldId id="349" r:id="rId10"/>
    <p:sldId id="320" r:id="rId11"/>
    <p:sldId id="331" r:id="rId12"/>
    <p:sldId id="362" r:id="rId13"/>
    <p:sldId id="309" r:id="rId14"/>
    <p:sldId id="332" r:id="rId15"/>
    <p:sldId id="363" r:id="rId16"/>
    <p:sldId id="365" r:id="rId17"/>
    <p:sldId id="344" r:id="rId18"/>
    <p:sldId id="366" r:id="rId19"/>
    <p:sldId id="372" r:id="rId20"/>
    <p:sldId id="375" r:id="rId21"/>
    <p:sldId id="376" r:id="rId22"/>
    <p:sldId id="351" r:id="rId23"/>
    <p:sldId id="345" r:id="rId24"/>
    <p:sldId id="364" r:id="rId25"/>
    <p:sldId id="336" r:id="rId26"/>
    <p:sldId id="374"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53" autoAdjust="0"/>
    <p:restoredTop sz="95673" autoAdjust="0"/>
  </p:normalViewPr>
  <p:slideViewPr>
    <p:cSldViewPr>
      <p:cViewPr varScale="1">
        <p:scale>
          <a:sx n="103" d="100"/>
          <a:sy n="103" d="100"/>
        </p:scale>
        <p:origin x="140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ec-16-0170-03</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497701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7003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538745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04731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1107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94616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4897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9901352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7694543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703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1941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omniran-18-0084-01-00TG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331720777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81-00-00TG-sep-25th-confcall-minutes.docx" TargetMode="External"/><Relationship Id="rId2" Type="http://schemas.openxmlformats.org/officeDocument/2006/relationships/hyperlink" Target="https://mentor.ieee.org/omniran/dcn/18/omniran-18-0076-00-00TG-sep-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83-00-00TG-oct-9th-confcall-minutes.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net4/ITU-T/roadmap#?topic=0.130&amp;workgroup=1.1178.1422&amp;searchValue=&amp;page=1&amp;sort=Revelance" TargetMode="External"/><Relationship Id="rId2" Type="http://schemas.openxmlformats.org/officeDocument/2006/relationships/hyperlink" Target="http://www.ieee802.org/3/minutes/nov18/incoming/JCA_IMT2020_LS-05_to_IEEE_802d3.pdf" TargetMode="External"/><Relationship Id="rId1" Type="http://schemas.openxmlformats.org/officeDocument/2006/relationships/slideLayout" Target="../slideLayouts/slideLayout2.xml"/><Relationship Id="rId4" Type="http://schemas.openxmlformats.org/officeDocument/2006/relationships/hyperlink" Target="https://www.itu.int/net4/ITU-T/roadmap#?topic=0.130&amp;workgroup=1.1178&amp;searchValue=&amp;page=1&amp;sort=Revelanc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omniran/dcn/18/omniran-18-0086-00-CQ00-slides-to-be-presented-in-arc.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omniran/dcn/13/omniran-13-0086-00-ecsg-proposed-par-and-5c.docx" TargetMode="Externa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hyperlink" Target="http://www.ieee802.org/1/files/private/cf-drafts/d2/802-1cf-d2-2-dis.pdf"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www.marriott.com/hotels/travel/bkkqp-bangkok-marriott-marquis-queens-par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omniran/dcn/18/omniran-18-0085-01-CF00-d3-0-sponsor-ballot-1st-recirc-comments.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rfc-editor.org/auth48/rfc8505" TargetMode="External"/><Relationship Id="rId2" Type="http://schemas.openxmlformats.org/officeDocument/2006/relationships/hyperlink" Target="https://mentor.ieee.org/802.11/dcn/18/11-18-1920-00-0wng-proxy-nd-discovery-in-802-11.pptx" TargetMode="External"/><Relationship Id="rId1" Type="http://schemas.openxmlformats.org/officeDocument/2006/relationships/slideLayout" Target="../slideLayouts/slideLayout2.xml"/><Relationship Id="rId4" Type="http://schemas.openxmlformats.org/officeDocument/2006/relationships/hyperlink" Target="https://tools.ietf.org/html/draft-ietf-6lo-ap-nd-08"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1.ieee802.org/omnira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November 2018 F2F Meeting</a:t>
            </a:r>
            <a:br>
              <a:rPr lang="en-US" dirty="0"/>
            </a:br>
            <a:r>
              <a:rPr lang="en-US" dirty="0"/>
              <a:t>Bangkok, Thailand</a:t>
            </a:r>
          </a:p>
        </p:txBody>
      </p:sp>
      <p:sp>
        <p:nvSpPr>
          <p:cNvPr id="3" name="Subtitle 2"/>
          <p:cNvSpPr>
            <a:spLocks noGrp="1"/>
          </p:cNvSpPr>
          <p:nvPr>
            <p:ph type="subTitle" idx="1"/>
          </p:nvPr>
        </p:nvSpPr>
        <p:spPr/>
        <p:txBody>
          <a:bodyPr/>
          <a:lstStyle/>
          <a:p>
            <a:r>
              <a:rPr lang="en-US" dirty="0"/>
              <a:t>2018-11-12</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53440800"/>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2">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2">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2">
                              <a:lumMod val="20000"/>
                              <a:lumOff val="80000"/>
                            </a:schemeClr>
                          </a:solidFill>
                          <a:effectLst/>
                          <a:latin typeface="+mn-lt"/>
                        </a:rPr>
                        <a:t>Satoko </a:t>
                      </a:r>
                      <a:r>
                        <a:rPr lang="en-US" sz="1400" dirty="0" err="1">
                          <a:solidFill>
                            <a:schemeClr val="tx2">
                              <a:lumMod val="20000"/>
                              <a:lumOff val="80000"/>
                            </a:schemeClr>
                          </a:solidFill>
                          <a:effectLst/>
                          <a:latin typeface="+mn-lt"/>
                        </a:rPr>
                        <a:t>Icaya</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2">
                              <a:lumMod val="20000"/>
                              <a:lumOff val="80000"/>
                            </a:schemeClr>
                          </a:solidFill>
                          <a:effectLst/>
                          <a:latin typeface="+mn-lt"/>
                        </a:rPr>
                        <a:t>Tomoki </a:t>
                      </a:r>
                      <a:r>
                        <a:rPr lang="en-US" sz="1400" dirty="0" err="1">
                          <a:solidFill>
                            <a:schemeClr val="tx2">
                              <a:lumMod val="20000"/>
                              <a:lumOff val="80000"/>
                            </a:schemeClr>
                          </a:solidFill>
                          <a:effectLst/>
                          <a:latin typeface="+mn-lt"/>
                        </a:rPr>
                        <a:t>Ohsawa</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Stephen </a:t>
                      </a:r>
                      <a:r>
                        <a:rPr lang="en-US" sz="1400" dirty="0" err="1">
                          <a:solidFill>
                            <a:schemeClr val="tx2">
                              <a:lumMod val="20000"/>
                              <a:lumOff val="80000"/>
                            </a:schemeClr>
                          </a:solidFill>
                          <a:effectLst/>
                          <a:latin typeface="+mn-lt"/>
                        </a:rPr>
                        <a:t>Mccann</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Blackberry</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Yoshihisa Kondo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Huawei</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2">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 2018 F2F</a:t>
            </a:r>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Result of P802.1CF sponsor ballot recirculation</a:t>
            </a:r>
          </a:p>
          <a:p>
            <a:r>
              <a:rPr lang="en-US" dirty="0"/>
              <a:t>Comment resolution of P802.1CF sponsor ballot recirculation</a:t>
            </a:r>
          </a:p>
          <a:p>
            <a:r>
              <a:rPr lang="en-US" dirty="0"/>
              <a:t>Plan and motions for progressing and project conclusion of 802.1CF</a:t>
            </a:r>
          </a:p>
          <a:p>
            <a:r>
              <a:rPr lang="en-US" dirty="0"/>
              <a:t>P802.1CQ contributions and discussions</a:t>
            </a:r>
          </a:p>
          <a:p>
            <a:r>
              <a:rPr lang="en-US" dirty="0"/>
              <a:t>Preview of 802.1CQ presentation to 802.11 ARC and 802.15</a:t>
            </a:r>
          </a:p>
          <a:p>
            <a:r>
              <a:rPr lang="en-US" dirty="0"/>
              <a:t>Review of 802.1CQ </a:t>
            </a:r>
            <a:r>
              <a:rPr lang="en-US" dirty="0" err="1"/>
              <a:t>ToC</a:t>
            </a:r>
            <a:endParaRPr lang="en-US" dirty="0"/>
          </a:p>
          <a:p>
            <a:r>
              <a:rPr lang="en-US" dirty="0" err="1"/>
              <a:t>Nendica</a:t>
            </a:r>
            <a:r>
              <a:rPr lang="en-US" dirty="0"/>
              <a:t> related contributions review</a:t>
            </a:r>
          </a:p>
          <a:p>
            <a:r>
              <a:rPr lang="en-US" dirty="0"/>
              <a:t>Potential new project for </a:t>
            </a:r>
            <a:r>
              <a:rPr lang="en-US" dirty="0" err="1"/>
              <a:t>OmniRAN</a:t>
            </a:r>
            <a:r>
              <a:rPr lang="en-US" dirty="0"/>
              <a:t>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8133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638800"/>
          </a:xfrm>
        </p:spPr>
        <p:txBody>
          <a:bodyPr>
            <a:normAutofit fontScale="62500" lnSpcReduction="20000"/>
          </a:bodyPr>
          <a:lstStyle/>
          <a:p>
            <a:r>
              <a:rPr lang="en-US" dirty="0"/>
              <a:t>Mon, 13:30 – 18:00</a:t>
            </a:r>
          </a:p>
          <a:p>
            <a:pPr lvl="1"/>
            <a:r>
              <a:rPr lang="en-US" dirty="0"/>
              <a:t>Review of minutes</a:t>
            </a:r>
          </a:p>
          <a:p>
            <a:pPr lvl="1"/>
            <a:r>
              <a:rPr lang="en-US" dirty="0"/>
              <a:t>Reports</a:t>
            </a:r>
          </a:p>
          <a:p>
            <a:pPr lvl="1"/>
            <a:r>
              <a:rPr lang="en-US" dirty="0"/>
              <a:t>Result of P802.1CF sponsor ballot recirculation</a:t>
            </a:r>
          </a:p>
          <a:p>
            <a:pPr lvl="1"/>
            <a:r>
              <a:rPr lang="en-US" dirty="0"/>
              <a:t>P802.1CF related motions to EC</a:t>
            </a:r>
          </a:p>
          <a:p>
            <a:pPr lvl="1"/>
            <a:r>
              <a:rPr lang="en-US" dirty="0"/>
              <a:t>Preview of 802.1CQ presentation to 802.11 ARC and 802.15</a:t>
            </a:r>
          </a:p>
          <a:p>
            <a:pPr lvl="1"/>
            <a:r>
              <a:rPr lang="en-US" dirty="0" err="1"/>
              <a:t>Nendica</a:t>
            </a:r>
            <a:r>
              <a:rPr lang="en-US" dirty="0"/>
              <a:t> related contributions review</a:t>
            </a:r>
          </a:p>
          <a:p>
            <a:r>
              <a:rPr lang="en-US" dirty="0"/>
              <a:t>Tue, 13:30 – 15:30</a:t>
            </a:r>
          </a:p>
          <a:p>
            <a:pPr lvl="1"/>
            <a:r>
              <a:rPr lang="en-US" dirty="0"/>
              <a:t>Comment resolution of P802.1CF sponsor ballot recirculation</a:t>
            </a:r>
          </a:p>
          <a:p>
            <a:pPr lvl="1"/>
            <a:r>
              <a:rPr lang="en-US" dirty="0"/>
              <a:t>Plan and motions for progressing and project conclusion of 802.1CF</a:t>
            </a:r>
          </a:p>
          <a:p>
            <a:r>
              <a:rPr lang="en-US" dirty="0"/>
              <a:t>Wed, 13:30 – 15:30</a:t>
            </a:r>
          </a:p>
          <a:p>
            <a:pPr lvl="1"/>
            <a:r>
              <a:rPr lang="en-US" dirty="0"/>
              <a:t>P802.1CQ contributions and discussions</a:t>
            </a:r>
          </a:p>
          <a:p>
            <a:pPr lvl="1"/>
            <a:r>
              <a:rPr lang="en-US" dirty="0"/>
              <a:t>Review of 802.1CQ </a:t>
            </a:r>
            <a:r>
              <a:rPr lang="en-US" dirty="0" err="1"/>
              <a:t>ToC</a:t>
            </a:r>
            <a:endParaRPr lang="en-US" dirty="0"/>
          </a:p>
          <a:p>
            <a:r>
              <a:rPr lang="en-US" dirty="0"/>
              <a:t>Thu, 10:30 – 12:30</a:t>
            </a:r>
          </a:p>
          <a:p>
            <a:pPr lvl="1"/>
            <a:r>
              <a:rPr lang="en-US" dirty="0"/>
              <a:t>Discussions about potential future work in </a:t>
            </a:r>
            <a:r>
              <a:rPr lang="en-US" dirty="0" err="1"/>
              <a:t>OmniRAN</a:t>
            </a:r>
            <a:endParaRPr lang="en-US" dirty="0"/>
          </a:p>
          <a:p>
            <a:pPr lvl="1"/>
            <a:r>
              <a:rPr lang="en-US" dirty="0"/>
              <a:t>Motions to 802.1 closing plenary</a:t>
            </a:r>
          </a:p>
          <a:p>
            <a:pPr lvl="1"/>
            <a:r>
              <a:rPr lang="en-US" dirty="0"/>
              <a:t>Conference calls until March 2019 F2F</a:t>
            </a:r>
          </a:p>
          <a:p>
            <a:pPr lvl="1"/>
            <a:r>
              <a:rPr lang="en-US" dirty="0"/>
              <a:t>Status report to IEEE 802 WGs</a:t>
            </a:r>
          </a:p>
          <a:p>
            <a:pPr lvl="1"/>
            <a:r>
              <a:rPr lang="en-US" dirty="0"/>
              <a:t>Next meeting</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a:t>Agenda approval</a:t>
            </a:r>
          </a:p>
          <a:p>
            <a:pPr lvl="1"/>
            <a:r>
              <a:rPr lang="en-US" dirty="0"/>
              <a:t>..</a:t>
            </a:r>
          </a:p>
          <a:p>
            <a:r>
              <a:rPr lang="en-US" dirty="0"/>
              <a:t>Review of minutes</a:t>
            </a:r>
          </a:p>
          <a:p>
            <a:pPr lvl="1"/>
            <a:r>
              <a:rPr lang="en-US" dirty="0">
                <a:hlinkClick r:id="rId2"/>
              </a:rPr>
              <a:t>https://mentor.ieee.org/omniran/dcn/18/omniran-18-0076-00-00TG-sep-2018-f2f-meeting-minutes.docx</a:t>
            </a:r>
            <a:endParaRPr lang="en-US" dirty="0"/>
          </a:p>
          <a:p>
            <a:pPr lvl="1"/>
            <a:r>
              <a:rPr lang="en-US" dirty="0">
                <a:hlinkClick r:id="rId3"/>
              </a:rPr>
              <a:t>https://mentor.ieee.org/omniran/dcn/18/omniran-18-0081-00-00TG-sep-25th-confcall-minutes.docx</a:t>
            </a:r>
            <a:endParaRPr lang="en-US" dirty="0"/>
          </a:p>
          <a:p>
            <a:pPr lvl="1"/>
            <a:r>
              <a:rPr lang="en-US" dirty="0">
                <a:hlinkClick r:id="rId4"/>
              </a:rPr>
              <a:t>https://mentor.ieee.org/omniran/dcn/18/omniran-18-0083-00-00TG-oct-9th-confcall-minutes.docx</a:t>
            </a:r>
            <a:endParaRPr lang="en-US" dirty="0"/>
          </a:p>
          <a:p>
            <a:pPr lvl="2"/>
            <a:r>
              <a:rPr lang="en-US" dirty="0"/>
              <a:t>...</a:t>
            </a:r>
          </a:p>
          <a:p>
            <a:r>
              <a:rPr lang="en-US" dirty="0"/>
              <a:t>Reports</a:t>
            </a:r>
          </a:p>
          <a:p>
            <a:pPr lvl="1"/>
            <a:r>
              <a:rPr lang="en-US" dirty="0"/>
              <a:t>802.24 ‘Network integration’ action item, see next slide.</a:t>
            </a:r>
          </a:p>
          <a:p>
            <a:pPr lvl="1"/>
            <a:r>
              <a:rPr lang="en-US" dirty="0"/>
              <a:t>Liaison letter regarding ITU-T JCA-IMT2020</a:t>
            </a:r>
          </a:p>
          <a:p>
            <a:pPr lvl="1"/>
            <a:r>
              <a:rPr lang="en-US" dirty="0"/>
              <a:t>…</a:t>
            </a:r>
          </a:p>
          <a:p>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4554B-998B-4C5C-83E8-313221A004B9}"/>
              </a:ext>
            </a:extLst>
          </p:cNvPr>
          <p:cNvSpPr>
            <a:spLocks noGrp="1"/>
          </p:cNvSpPr>
          <p:nvPr>
            <p:ph type="title"/>
          </p:nvPr>
        </p:nvSpPr>
        <p:spPr/>
        <p:txBody>
          <a:bodyPr/>
          <a:lstStyle/>
          <a:p>
            <a:r>
              <a:rPr lang="en-US" dirty="0"/>
              <a:t>802.24 “Network Integration” action item</a:t>
            </a:r>
          </a:p>
        </p:txBody>
      </p:sp>
      <p:sp>
        <p:nvSpPr>
          <p:cNvPr id="3" name="Content Placeholder 2">
            <a:extLst>
              <a:ext uri="{FF2B5EF4-FFF2-40B4-BE49-F238E27FC236}">
                <a16:creationId xmlns:a16="http://schemas.microsoft.com/office/drawing/2014/main" id="{A35C8F31-A044-4E15-8254-1AE6EC51433D}"/>
              </a:ext>
            </a:extLst>
          </p:cNvPr>
          <p:cNvSpPr>
            <a:spLocks noGrp="1"/>
          </p:cNvSpPr>
          <p:nvPr>
            <p:ph idx="1"/>
          </p:nvPr>
        </p:nvSpPr>
        <p:spPr/>
        <p:txBody>
          <a:bodyPr>
            <a:normAutofit fontScale="55000" lnSpcReduction="20000"/>
          </a:bodyPr>
          <a:lstStyle/>
          <a:p>
            <a:r>
              <a:rPr lang="en-US" dirty="0"/>
              <a:t>Action assigned to 802.24 from 802 EC leadership conference in July.</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a:p>
            <a:endParaRPr lang="en-US" dirty="0"/>
          </a:p>
          <a:p>
            <a:r>
              <a:rPr lang="en-US" dirty="0"/>
              <a:t>Initial discussion will take place in 802.24 on Wed, PM2 </a:t>
            </a:r>
            <a:br>
              <a:rPr lang="en-US" dirty="0"/>
            </a:br>
            <a:r>
              <a:rPr lang="en-US" dirty="0"/>
              <a:t>(room: </a:t>
            </a:r>
            <a:r>
              <a:rPr lang="en-US" dirty="0" err="1"/>
              <a:t>Appartment</a:t>
            </a:r>
            <a:r>
              <a:rPr lang="en-US" dirty="0"/>
              <a:t> 7, 9</a:t>
            </a:r>
            <a:r>
              <a:rPr lang="en-US" baseline="30000" dirty="0"/>
              <a:t>th</a:t>
            </a:r>
            <a:r>
              <a:rPr lang="en-US" dirty="0"/>
              <a:t> floor)</a:t>
            </a:r>
          </a:p>
          <a:p>
            <a:endParaRPr lang="en-US" dirty="0"/>
          </a:p>
        </p:txBody>
      </p:sp>
    </p:spTree>
    <p:extLst>
      <p:ext uri="{BB962C8B-B14F-4D97-AF65-F5344CB8AC3E}">
        <p14:creationId xmlns:p14="http://schemas.microsoft.com/office/powerpoint/2010/main" val="2747485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BB222-5D5A-EA45-A6E0-7862838321EE}"/>
              </a:ext>
            </a:extLst>
          </p:cNvPr>
          <p:cNvSpPr>
            <a:spLocks noGrp="1"/>
          </p:cNvSpPr>
          <p:nvPr>
            <p:ph type="title"/>
          </p:nvPr>
        </p:nvSpPr>
        <p:spPr>
          <a:xfrm>
            <a:off x="457200" y="274638"/>
            <a:ext cx="8229600" cy="792162"/>
          </a:xfrm>
        </p:spPr>
        <p:txBody>
          <a:bodyPr/>
          <a:lstStyle/>
          <a:p>
            <a:r>
              <a:rPr lang="en-US" dirty="0"/>
              <a:t>Liaison letter from ITU-T JCA-IMT2020</a:t>
            </a:r>
            <a:br>
              <a:rPr lang="en-US" sz="1400" dirty="0"/>
            </a:br>
            <a:r>
              <a:rPr lang="en-US" sz="1400" dirty="0"/>
              <a:t>Glenn Parson assigned creation of response proposal to </a:t>
            </a:r>
            <a:r>
              <a:rPr lang="en-US" sz="1400" dirty="0" err="1"/>
              <a:t>OmniRAN</a:t>
            </a:r>
            <a:r>
              <a:rPr lang="en-US" sz="1400" dirty="0"/>
              <a:t> TG</a:t>
            </a:r>
            <a:endParaRPr lang="en-US" dirty="0"/>
          </a:p>
        </p:txBody>
      </p:sp>
      <p:sp>
        <p:nvSpPr>
          <p:cNvPr id="3" name="Content Placeholder 2">
            <a:extLst>
              <a:ext uri="{FF2B5EF4-FFF2-40B4-BE49-F238E27FC236}">
                <a16:creationId xmlns:a16="http://schemas.microsoft.com/office/drawing/2014/main" id="{06EF90F3-CA25-6441-B96F-A2041F78835E}"/>
              </a:ext>
            </a:extLst>
          </p:cNvPr>
          <p:cNvSpPr>
            <a:spLocks noGrp="1"/>
          </p:cNvSpPr>
          <p:nvPr>
            <p:ph idx="1"/>
          </p:nvPr>
        </p:nvSpPr>
        <p:spPr>
          <a:xfrm>
            <a:off x="457200" y="1066800"/>
            <a:ext cx="8229600" cy="5486400"/>
          </a:xfrm>
        </p:spPr>
        <p:txBody>
          <a:bodyPr>
            <a:noAutofit/>
          </a:bodyPr>
          <a:lstStyle/>
          <a:p>
            <a:pPr marL="0" indent="0">
              <a:lnSpc>
                <a:spcPct val="85000"/>
              </a:lnSpc>
              <a:spcBef>
                <a:spcPts val="0"/>
              </a:spcBef>
              <a:buNone/>
            </a:pPr>
            <a:r>
              <a:rPr lang="en-US" sz="1200" dirty="0"/>
              <a:t>I Max,</a:t>
            </a:r>
            <a:br>
              <a:rPr lang="en-US" sz="1200" dirty="0"/>
            </a:br>
            <a:br>
              <a:rPr lang="en-US" sz="1200" dirty="0"/>
            </a:br>
            <a:r>
              <a:rPr lang="en-US" sz="1200" dirty="0"/>
              <a:t>I am going to ask </a:t>
            </a:r>
            <a:r>
              <a:rPr lang="en-US" sz="1200" dirty="0" err="1"/>
              <a:t>OmniRAN</a:t>
            </a:r>
            <a:r>
              <a:rPr lang="en-US" sz="1200" dirty="0"/>
              <a:t> to respond to this liaison.</a:t>
            </a:r>
            <a:br>
              <a:rPr lang="en-US" sz="1200" dirty="0"/>
            </a:br>
            <a:br>
              <a:rPr lang="en-US" sz="1200" dirty="0"/>
            </a:br>
            <a:r>
              <a:rPr lang="en-US" sz="1200" dirty="0"/>
              <a:t>I'll ask Scott to help you understand what additional info they are looking for.</a:t>
            </a:r>
            <a:br>
              <a:rPr lang="en-US" sz="1200" dirty="0"/>
            </a:br>
            <a:br>
              <a:rPr lang="en-US" sz="1200" dirty="0"/>
            </a:br>
            <a:r>
              <a:rPr lang="en-US" sz="1200" dirty="0"/>
              <a:t>Glenn.</a:t>
            </a:r>
            <a:br>
              <a:rPr lang="en-US" sz="1200" dirty="0"/>
            </a:br>
            <a:br>
              <a:rPr lang="en-US" sz="1200" dirty="0"/>
            </a:br>
            <a:r>
              <a:rPr lang="en-US" sz="1200" dirty="0"/>
              <a:t>-----Original Message-----</a:t>
            </a:r>
            <a:br>
              <a:rPr lang="en-US" sz="1200" dirty="0"/>
            </a:br>
            <a:r>
              <a:rPr lang="en-US" sz="1200" dirty="0"/>
              <a:t>From: Law, David &lt;</a:t>
            </a:r>
            <a:r>
              <a:rPr lang="en-US" sz="1200" dirty="0" err="1"/>
              <a:t>dlaw@hpe.com</a:t>
            </a:r>
            <a:r>
              <a:rPr lang="en-US" sz="1200" dirty="0"/>
              <a:t>&gt; </a:t>
            </a:r>
            <a:br>
              <a:rPr lang="en-US" sz="1200" dirty="0"/>
            </a:br>
            <a:r>
              <a:rPr lang="en-US" sz="1200" dirty="0"/>
              <a:t>Sent: Thursday, November 08, 2018 2:39 PM</a:t>
            </a:r>
            <a:br>
              <a:rPr lang="en-US" sz="1200" dirty="0"/>
            </a:br>
            <a:r>
              <a:rPr lang="en-US" sz="1200" dirty="0"/>
              <a:t>To: Paul </a:t>
            </a:r>
            <a:r>
              <a:rPr lang="en-US" sz="1200" dirty="0" err="1"/>
              <a:t>Nikolich</a:t>
            </a:r>
            <a:r>
              <a:rPr lang="en-US" sz="1200" dirty="0"/>
              <a:t> &lt;</a:t>
            </a:r>
            <a:r>
              <a:rPr lang="en-US" sz="1200" dirty="0" err="1"/>
              <a:t>p.nikolich@ieee.org</a:t>
            </a:r>
            <a:r>
              <a:rPr lang="en-US" sz="1200" dirty="0"/>
              <a:t>&gt; &lt;</a:t>
            </a:r>
            <a:r>
              <a:rPr lang="en-US" sz="1200" dirty="0" err="1"/>
              <a:t>p.nikolich@ieee.org</a:t>
            </a:r>
            <a:r>
              <a:rPr lang="en-US" sz="1200" dirty="0"/>
              <a:t>&gt;</a:t>
            </a:r>
            <a:br>
              <a:rPr lang="en-US" sz="1200" dirty="0"/>
            </a:br>
            <a:r>
              <a:rPr lang="en-US" sz="1200" dirty="0"/>
              <a:t>Cc: Adam Healey &lt;</a:t>
            </a:r>
            <a:r>
              <a:rPr lang="en-US" sz="1200" dirty="0" err="1"/>
              <a:t>adam.healey@broadcom.com</a:t>
            </a:r>
            <a:r>
              <a:rPr lang="en-US" sz="1200" dirty="0"/>
              <a:t>&gt; &lt;</a:t>
            </a:r>
            <a:r>
              <a:rPr lang="en-US" sz="1200" dirty="0" err="1"/>
              <a:t>adam.healey@broadcom.com</a:t>
            </a:r>
            <a:r>
              <a:rPr lang="en-US" sz="1200" dirty="0"/>
              <a:t>&gt;; Glenn Parsons &lt;</a:t>
            </a:r>
            <a:r>
              <a:rPr lang="en-US" sz="1200" dirty="0" err="1"/>
              <a:t>glenn.parsons@ericsson.com</a:t>
            </a:r>
            <a:r>
              <a:rPr lang="en-US" sz="1200" dirty="0"/>
              <a:t>&gt;</a:t>
            </a:r>
            <a:br>
              <a:rPr lang="en-US" sz="1200" dirty="0"/>
            </a:br>
            <a:r>
              <a:rPr lang="en-US" sz="1200" dirty="0"/>
              <a:t>Subject: Liaison letter from ITU-T JCA-IMT2020</a:t>
            </a:r>
            <a:br>
              <a:rPr lang="en-US" sz="1200" dirty="0"/>
            </a:br>
            <a:br>
              <a:rPr lang="en-US" sz="1200" dirty="0"/>
            </a:br>
            <a:r>
              <a:rPr lang="en-US" sz="1200" dirty="0"/>
              <a:t>Hi Paul,</a:t>
            </a:r>
            <a:br>
              <a:rPr lang="en-US" sz="1200" dirty="0"/>
            </a:br>
            <a:br>
              <a:rPr lang="en-US" sz="1200" dirty="0"/>
            </a:br>
            <a:r>
              <a:rPr lang="en-US" sz="1200" dirty="0"/>
              <a:t>I just wanted to let you know that IEEE 802.3, and IEEE 8012.1, received a liaison letter from ITU-T JCA-IMT2020 inviting us to update the information in the IMT2020 roadmap, the letter is available at &lt;</a:t>
            </a:r>
            <a:r>
              <a:rPr lang="en-US" sz="1200" dirty="0">
                <a:hlinkClick r:id="rId2"/>
              </a:rPr>
              <a:t>http://www.ieee802.org/3/minutes/nov18/incoming/JCA_IMT2020_LS-05_to_IEEE_802d3.pdf</a:t>
            </a:r>
            <a:r>
              <a:rPr lang="en-US" sz="1200" dirty="0"/>
              <a:t>&gt;. While I note that there are IEEE 802.11, IEEE 802.19, IEEE 802.21 and IEEE 802.22 standards and projects listed on the roadmap under IEEE 802 &lt;</a:t>
            </a:r>
            <a:r>
              <a:rPr lang="en-US" sz="1200" dirty="0">
                <a:hlinkClick r:id="rId3"/>
              </a:rPr>
              <a:t>https://www.itu.int/net4/ITU-T/roadmap#?topic=0.130&amp;workgroup=1.1178.1422&amp;searchValue=&amp;page=1&amp;sort=Revelance</a:t>
            </a:r>
            <a:r>
              <a:rPr lang="en-US" sz="1200" dirty="0"/>
              <a:t>&gt; I don't see them on the 'for action' list on the letter, which I assume is also the list that the letter was sent to.</a:t>
            </a:r>
            <a:br>
              <a:rPr lang="en-US" sz="1200" dirty="0"/>
            </a:br>
            <a:br>
              <a:rPr lang="en-US" sz="1200" dirty="0"/>
            </a:br>
            <a:r>
              <a:rPr lang="en-US" sz="1200" dirty="0"/>
              <a:t>I also note that IEEE 802.1, IEEE 802.15, IEEE 802.16 and IEEE 802.3 Working Group have separate listings in the roadmap, whereas the Working Groups I listed above are all under one listing for IEEE 802 &lt;</a:t>
            </a:r>
            <a:r>
              <a:rPr lang="en-US" sz="1200" dirty="0">
                <a:hlinkClick r:id="rId4"/>
              </a:rPr>
              <a:t>https://www.itu.int/net4/ITU-T/roadmap#?topic=0.130&amp;workgroup=1.1178&amp;searchValue=&amp;page=1&amp;sort=Revelance</a:t>
            </a:r>
            <a:r>
              <a:rPr lang="en-US" sz="1200" dirty="0"/>
              <a:t>&gt;.</a:t>
            </a:r>
            <a:br>
              <a:rPr lang="en-US" sz="1200" dirty="0"/>
            </a:br>
            <a:br>
              <a:rPr lang="en-US" sz="1200" dirty="0"/>
            </a:br>
            <a:r>
              <a:rPr lang="en-US" sz="1200" dirty="0"/>
              <a:t>It seems to me that this letter maybe should be shared with all the IEEE 802 Chair so that they may have the opportunity to provide updates, if they wish.</a:t>
            </a:r>
            <a:br>
              <a:rPr lang="en-US" sz="1200" dirty="0"/>
            </a:br>
            <a:br>
              <a:rPr lang="en-US" sz="1200" dirty="0"/>
            </a:br>
            <a:r>
              <a:rPr lang="en-US" sz="1200" dirty="0"/>
              <a:t>Best regards,</a:t>
            </a:r>
            <a:br>
              <a:rPr lang="en-US" sz="1200" dirty="0"/>
            </a:br>
            <a:r>
              <a:rPr lang="en-US" sz="1200" dirty="0"/>
              <a:t>David</a:t>
            </a:r>
          </a:p>
        </p:txBody>
      </p:sp>
    </p:spTree>
    <p:extLst>
      <p:ext uri="{BB962C8B-B14F-4D97-AF65-F5344CB8AC3E}">
        <p14:creationId xmlns:p14="http://schemas.microsoft.com/office/powerpoint/2010/main" val="2151474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a:xfrm>
            <a:off x="457200" y="274638"/>
            <a:ext cx="8229600" cy="563562"/>
          </a:xfrm>
        </p:spPr>
        <p:txBody>
          <a:bodyPr/>
          <a:lstStyle/>
          <a:p>
            <a:r>
              <a:rPr lang="en-US" dirty="0"/>
              <a:t>Business #3</a:t>
            </a:r>
          </a:p>
        </p:txBody>
      </p:sp>
      <p:sp>
        <p:nvSpPr>
          <p:cNvPr id="4" name="Text Placeholder 3">
            <a:extLst>
              <a:ext uri="{FF2B5EF4-FFF2-40B4-BE49-F238E27FC236}">
                <a16:creationId xmlns:a16="http://schemas.microsoft.com/office/drawing/2014/main" id="{F475FB39-A3AE-6D4D-9A02-662D9060E60F}"/>
              </a:ext>
            </a:extLst>
          </p:cNvPr>
          <p:cNvSpPr>
            <a:spLocks noGrp="1"/>
          </p:cNvSpPr>
          <p:nvPr>
            <p:ph type="body" idx="1"/>
          </p:nvPr>
        </p:nvSpPr>
        <p:spPr>
          <a:xfrm>
            <a:off x="457200" y="1066800"/>
            <a:ext cx="8229600" cy="498475"/>
          </a:xfrm>
        </p:spPr>
        <p:txBody>
          <a:bodyPr/>
          <a:lstStyle/>
          <a:p>
            <a:pPr marL="342900" indent="-342900">
              <a:buFont typeface="Arial" panose="020B0604020202020204" pitchFamily="34" charset="0"/>
              <a:buChar char="•"/>
            </a:pPr>
            <a:r>
              <a:rPr lang="en-US" b="0" dirty="0"/>
              <a:t>Result of P802.1CF sponsor ballot recirculation</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sz="half" idx="2"/>
          </p:nvPr>
        </p:nvSpPr>
        <p:spPr>
          <a:xfrm>
            <a:off x="457200" y="1600200"/>
            <a:ext cx="4040188" cy="4525963"/>
          </a:xfrm>
        </p:spPr>
        <p:txBody>
          <a:bodyPr>
            <a:normAutofit/>
          </a:bodyPr>
          <a:lstStyle/>
          <a:p>
            <a:pPr marL="0" lvl="0" indent="0">
              <a:spcBef>
                <a:spcPct val="0"/>
              </a:spcBef>
              <a:buNone/>
            </a:pPr>
            <a:r>
              <a:rPr lang="de-DE" altLang="de-DE" sz="1400" b="1" dirty="0" err="1">
                <a:solidFill>
                  <a:srgbClr val="000099"/>
                </a:solidFill>
                <a:latin typeface="Times" pitchFamily="2" charset="0"/>
              </a:rPr>
              <a:t>Recirculation</a:t>
            </a:r>
            <a:r>
              <a:rPr lang="de-DE" altLang="de-DE" sz="1400" b="1" dirty="0">
                <a:solidFill>
                  <a:srgbClr val="000099"/>
                </a:solidFill>
                <a:latin typeface="Times" pitchFamily="2" charset="0"/>
              </a:rPr>
              <a:t> #1 </a:t>
            </a:r>
            <a:r>
              <a:rPr lang="de-DE" altLang="de-DE" sz="1400" dirty="0">
                <a:latin typeface="Times" pitchFamily="2" charset="0"/>
              </a:rPr>
              <a:t>Initial Ballot</a:t>
            </a:r>
          </a:p>
          <a:p>
            <a:pPr marL="0" lvl="0" indent="0">
              <a:spcBef>
                <a:spcPct val="0"/>
              </a:spcBef>
              <a:buNone/>
            </a:pPr>
            <a:r>
              <a:rPr lang="de-DE" altLang="de-DE" sz="1400" dirty="0">
                <a:latin typeface="Times" pitchFamily="2" charset="0"/>
              </a:rPr>
              <a:t>Ballot Open Date: 	31-Oct-2018 </a:t>
            </a:r>
          </a:p>
          <a:p>
            <a:pPr marL="0" lvl="0" indent="0">
              <a:spcBef>
                <a:spcPct val="0"/>
              </a:spcBef>
              <a:buNone/>
            </a:pPr>
            <a:r>
              <a:rPr lang="de-DE" altLang="de-DE" sz="1400" dirty="0">
                <a:latin typeface="Times" pitchFamily="2" charset="0"/>
              </a:rPr>
              <a:t>Ballot Close Date: 	10-Nov-2018 </a:t>
            </a:r>
          </a:p>
          <a:p>
            <a:pPr marL="0" lvl="0" indent="0">
              <a:spcBef>
                <a:spcPct val="0"/>
              </a:spcBef>
              <a:buNone/>
            </a:pPr>
            <a:r>
              <a:rPr lang="de-DE" altLang="de-DE" sz="1400" dirty="0">
                <a:latin typeface="Times" pitchFamily="2" charset="0"/>
              </a:rPr>
              <a:t>Type: 		New </a:t>
            </a:r>
            <a:endParaRPr lang="de-DE" altLang="de-DE" sz="1400" dirty="0"/>
          </a:p>
          <a:p>
            <a:pPr marL="0" lvl="0" indent="0">
              <a:spcBef>
                <a:spcPct val="0"/>
              </a:spcBef>
              <a:buNone/>
            </a:pPr>
            <a:r>
              <a:rPr lang="de-DE" altLang="de-DE" sz="1400" dirty="0" err="1">
                <a:latin typeface="Times" pitchFamily="2" charset="0"/>
              </a:rPr>
              <a:t>Draft</a:t>
            </a:r>
            <a:r>
              <a:rPr lang="de-DE" altLang="de-DE" sz="1400" dirty="0">
                <a:latin typeface="Times" pitchFamily="2" charset="0"/>
              </a:rPr>
              <a:t> #: 		3.0 </a:t>
            </a:r>
          </a:p>
          <a:p>
            <a:pPr marL="0" lvl="0" indent="0">
              <a:spcBef>
                <a:spcPct val="0"/>
              </a:spcBef>
              <a:buNone/>
            </a:pPr>
            <a:r>
              <a:rPr lang="de-DE" altLang="de-DE" sz="1400" dirty="0">
                <a:latin typeface="Times" pitchFamily="2" charset="0"/>
              </a:rPr>
              <a:t>Ballots </a:t>
            </a:r>
            <a:r>
              <a:rPr lang="de-DE" altLang="de-DE" sz="1400" dirty="0" err="1">
                <a:latin typeface="Times" pitchFamily="2" charset="0"/>
              </a:rPr>
              <a:t>Received</a:t>
            </a:r>
            <a:r>
              <a:rPr lang="de-DE" altLang="de-DE" sz="1400" dirty="0">
                <a:latin typeface="Times" pitchFamily="2" charset="0"/>
              </a:rPr>
              <a:t>: 	3 </a:t>
            </a:r>
          </a:p>
          <a:p>
            <a:pPr marL="0" lvl="0" indent="0">
              <a:spcBef>
                <a:spcPct val="0"/>
              </a:spcBef>
              <a:buNone/>
            </a:pPr>
            <a:r>
              <a:rPr lang="de-DE" altLang="de-DE" sz="1400" dirty="0" err="1">
                <a:latin typeface="Times" pitchFamily="2" charset="0"/>
              </a:rPr>
              <a:t>Vote</a:t>
            </a:r>
            <a:r>
              <a:rPr lang="de-DE" altLang="de-DE" sz="1400" dirty="0">
                <a:latin typeface="Times" pitchFamily="2" charset="0"/>
              </a:rPr>
              <a:t> </a:t>
            </a:r>
            <a:r>
              <a:rPr lang="de-DE" altLang="de-DE" sz="1400" dirty="0" err="1">
                <a:latin typeface="Times" pitchFamily="2" charset="0"/>
              </a:rPr>
              <a:t>Changes</a:t>
            </a:r>
            <a:r>
              <a:rPr lang="de-DE" altLang="de-DE" sz="1400" dirty="0">
                <a:latin typeface="Times" pitchFamily="2" charset="0"/>
              </a:rPr>
              <a:t>: 	2 </a:t>
            </a:r>
          </a:p>
          <a:p>
            <a:pPr marL="0" lvl="0" indent="0">
              <a:spcBef>
                <a:spcPct val="0"/>
              </a:spcBef>
              <a:buNone/>
            </a:pPr>
            <a:r>
              <a:rPr lang="de-DE" altLang="de-DE" sz="1400" dirty="0">
                <a:latin typeface="Times" pitchFamily="2" charset="0"/>
              </a:rPr>
              <a:t>Comments: 		14 </a:t>
            </a:r>
          </a:p>
          <a:p>
            <a:pPr marL="0" lvl="0" indent="0">
              <a:spcBef>
                <a:spcPct val="0"/>
              </a:spcBef>
              <a:buNone/>
            </a:pPr>
            <a:endParaRPr lang="de-DE" altLang="de-DE" sz="900" dirty="0"/>
          </a:p>
          <a:p>
            <a:pPr marL="0" lvl="0" indent="0">
              <a:spcBef>
                <a:spcPct val="0"/>
              </a:spcBef>
              <a:buNone/>
            </a:pPr>
            <a:r>
              <a:rPr lang="de-DE" altLang="de-DE" sz="1400" b="1" dirty="0">
                <a:solidFill>
                  <a:srgbClr val="000099"/>
                </a:solidFill>
                <a:latin typeface="Times" pitchFamily="2" charset="0"/>
              </a:rPr>
              <a:t>RESPONSE RATE </a:t>
            </a:r>
            <a:endParaRPr lang="de-DE" altLang="de-DE" sz="1400" dirty="0"/>
          </a:p>
          <a:p>
            <a:pPr marL="0" lvl="0" indent="0">
              <a:spcBef>
                <a:spcPct val="0"/>
              </a:spcBef>
              <a:buNone/>
            </a:pPr>
            <a:r>
              <a:rPr lang="de-DE" altLang="de-DE" sz="1400" dirty="0">
                <a:latin typeface="Times" pitchFamily="2" charset="0"/>
              </a:rPr>
              <a:t>This </a:t>
            </a:r>
            <a:r>
              <a:rPr lang="de-DE" altLang="de-DE" sz="1400" dirty="0" err="1">
                <a:latin typeface="Times" pitchFamily="2" charset="0"/>
              </a:rPr>
              <a:t>ballot</a:t>
            </a:r>
            <a:r>
              <a:rPr lang="de-DE" altLang="de-DE" sz="1400" dirty="0">
                <a:latin typeface="Times" pitchFamily="2" charset="0"/>
              </a:rPr>
              <a:t> </a:t>
            </a:r>
            <a:r>
              <a:rPr lang="de-DE" altLang="de-DE" sz="1400" dirty="0" err="1">
                <a:latin typeface="Times" pitchFamily="2" charset="0"/>
              </a:rPr>
              <a:t>has</a:t>
            </a:r>
            <a:r>
              <a:rPr lang="de-DE" altLang="de-DE" sz="1400" dirty="0">
                <a:latin typeface="Times" pitchFamily="2" charset="0"/>
              </a:rPr>
              <a:t> </a:t>
            </a:r>
            <a:r>
              <a:rPr lang="de-DE" altLang="de-DE" sz="1400" dirty="0" err="1">
                <a:latin typeface="Times" pitchFamily="2" charset="0"/>
              </a:rPr>
              <a:t>met</a:t>
            </a:r>
            <a:r>
              <a:rPr lang="de-DE" altLang="de-DE" sz="1400" dirty="0">
                <a:latin typeface="Times" pitchFamily="2" charset="0"/>
              </a:rPr>
              <a:t> </a:t>
            </a:r>
            <a:r>
              <a:rPr lang="de-DE" altLang="de-DE" sz="1400" dirty="0" err="1">
                <a:latin typeface="Times" pitchFamily="2" charset="0"/>
              </a:rPr>
              <a:t>the</a:t>
            </a:r>
            <a:r>
              <a:rPr lang="de-DE" altLang="de-DE" sz="1400" dirty="0">
                <a:latin typeface="Times" pitchFamily="2" charset="0"/>
              </a:rPr>
              <a:t> 75% </a:t>
            </a:r>
            <a:r>
              <a:rPr lang="de-DE" altLang="de-DE" sz="1400" dirty="0" err="1">
                <a:latin typeface="Times" pitchFamily="2" charset="0"/>
              </a:rPr>
              <a:t>returned</a:t>
            </a:r>
            <a:r>
              <a:rPr lang="de-DE" altLang="de-DE" sz="1400" dirty="0">
                <a:latin typeface="Times" pitchFamily="2" charset="0"/>
              </a:rPr>
              <a:t> </a:t>
            </a:r>
            <a:r>
              <a:rPr lang="de-DE" altLang="de-DE" sz="1400" dirty="0" err="1">
                <a:latin typeface="Times" pitchFamily="2" charset="0"/>
              </a:rPr>
              <a:t>ballot</a:t>
            </a:r>
            <a:r>
              <a:rPr lang="de-DE" altLang="de-DE" sz="1400" dirty="0">
                <a:latin typeface="Times" pitchFamily="2" charset="0"/>
              </a:rPr>
              <a:t> </a:t>
            </a:r>
            <a:r>
              <a:rPr lang="de-DE" altLang="de-DE" sz="1400" dirty="0" err="1">
                <a:latin typeface="Times" pitchFamily="2" charset="0"/>
              </a:rPr>
              <a:t>requirement</a:t>
            </a:r>
            <a:r>
              <a:rPr lang="de-DE" altLang="de-DE" sz="1400" dirty="0">
                <a:latin typeface="Times" pitchFamily="2" charset="0"/>
              </a:rPr>
              <a:t>. </a:t>
            </a:r>
          </a:p>
          <a:p>
            <a:pPr marL="0" lvl="0" indent="0">
              <a:spcBef>
                <a:spcPct val="0"/>
              </a:spcBef>
              <a:buNone/>
            </a:pPr>
            <a:r>
              <a:rPr lang="de-DE" altLang="de-DE" sz="1400" dirty="0">
                <a:latin typeface="Times" pitchFamily="2" charset="0"/>
              </a:rPr>
              <a:t>94 </a:t>
            </a:r>
            <a:r>
              <a:rPr lang="de-DE" altLang="de-DE" sz="1400" dirty="0" err="1">
                <a:latin typeface="Times" pitchFamily="2" charset="0"/>
              </a:rPr>
              <a:t>eligible</a:t>
            </a:r>
            <a:r>
              <a:rPr lang="de-DE" altLang="de-DE" sz="1400" dirty="0">
                <a:latin typeface="Times" pitchFamily="2" charset="0"/>
              </a:rPr>
              <a:t> </a:t>
            </a:r>
            <a:r>
              <a:rPr lang="de-DE" altLang="de-DE" sz="1400" dirty="0" err="1">
                <a:latin typeface="Times" pitchFamily="2" charset="0"/>
              </a:rPr>
              <a:t>people</a:t>
            </a:r>
            <a:r>
              <a:rPr lang="de-DE" altLang="de-DE" sz="1400" dirty="0">
                <a:latin typeface="Times" pitchFamily="2" charset="0"/>
              </a:rPr>
              <a:t> in </a:t>
            </a:r>
            <a:r>
              <a:rPr lang="de-DE" altLang="de-DE" sz="1400" dirty="0" err="1">
                <a:latin typeface="Times" pitchFamily="2" charset="0"/>
              </a:rPr>
              <a:t>this</a:t>
            </a:r>
            <a:r>
              <a:rPr lang="de-DE" altLang="de-DE" sz="1400" dirty="0">
                <a:latin typeface="Times" pitchFamily="2" charset="0"/>
              </a:rPr>
              <a:t> </a:t>
            </a:r>
            <a:r>
              <a:rPr lang="de-DE" altLang="de-DE" sz="1400" dirty="0" err="1">
                <a:latin typeface="Times" pitchFamily="2" charset="0"/>
              </a:rPr>
              <a:t>ballot</a:t>
            </a:r>
            <a:r>
              <a:rPr lang="de-DE" altLang="de-DE" sz="1400" dirty="0">
                <a:latin typeface="Times" pitchFamily="2" charset="0"/>
              </a:rPr>
              <a:t> </a:t>
            </a:r>
            <a:r>
              <a:rPr lang="de-DE" altLang="de-DE" sz="1400" dirty="0" err="1">
                <a:latin typeface="Times" pitchFamily="2" charset="0"/>
              </a:rPr>
              <a:t>group</a:t>
            </a:r>
            <a:r>
              <a:rPr lang="de-DE" altLang="de-DE" sz="1400" dirty="0">
                <a:latin typeface="Times" pitchFamily="2" charset="0"/>
              </a:rPr>
              <a:t>. </a:t>
            </a:r>
            <a:endParaRPr lang="de-DE" altLang="de-DE" sz="1400" dirty="0"/>
          </a:p>
          <a:p>
            <a:pPr marL="400050" lvl="1" indent="0">
              <a:spcBef>
                <a:spcPct val="0"/>
              </a:spcBef>
              <a:buNone/>
            </a:pPr>
            <a:r>
              <a:rPr lang="de-DE" altLang="de-DE" sz="1400" dirty="0">
                <a:latin typeface="Times" pitchFamily="2" charset="0"/>
              </a:rPr>
              <a:t>73 affirmative </a:t>
            </a:r>
            <a:r>
              <a:rPr lang="de-DE" altLang="de-DE" sz="1400" dirty="0" err="1">
                <a:latin typeface="Times" pitchFamily="2" charset="0"/>
              </a:rPr>
              <a:t>votes</a:t>
            </a:r>
            <a:br>
              <a:rPr lang="de-DE" altLang="de-DE" sz="1400" dirty="0">
                <a:latin typeface="Times" pitchFamily="2" charset="0"/>
              </a:rPr>
            </a:br>
            <a:r>
              <a:rPr lang="de-DE" altLang="de-DE" sz="1400" dirty="0">
                <a:latin typeface="Times" pitchFamily="2" charset="0"/>
              </a:rPr>
              <a:t>1 total negative </a:t>
            </a:r>
            <a:r>
              <a:rPr lang="de-DE" altLang="de-DE" sz="1400" dirty="0" err="1">
                <a:latin typeface="Times" pitchFamily="2" charset="0"/>
              </a:rPr>
              <a:t>votes</a:t>
            </a:r>
            <a:r>
              <a:rPr lang="de-DE" altLang="de-DE" sz="1400" dirty="0">
                <a:latin typeface="Times" pitchFamily="2" charset="0"/>
              </a:rPr>
              <a:t> </a:t>
            </a:r>
            <a:r>
              <a:rPr lang="de-DE" altLang="de-DE" sz="1400" dirty="0" err="1">
                <a:latin typeface="Times" pitchFamily="2" charset="0"/>
              </a:rPr>
              <a:t>with</a:t>
            </a:r>
            <a:r>
              <a:rPr lang="de-DE" altLang="de-DE" sz="1400" dirty="0">
                <a:latin typeface="Times" pitchFamily="2" charset="0"/>
              </a:rPr>
              <a:t> </a:t>
            </a:r>
            <a:r>
              <a:rPr lang="de-DE" altLang="de-DE" sz="1400" dirty="0" err="1">
                <a:latin typeface="Times" pitchFamily="2" charset="0"/>
              </a:rPr>
              <a:t>comments</a:t>
            </a:r>
            <a:br>
              <a:rPr lang="de-DE" altLang="de-DE" sz="1400" dirty="0">
                <a:latin typeface="Times" pitchFamily="2" charset="0"/>
              </a:rPr>
            </a:br>
            <a:r>
              <a:rPr lang="de-DE" altLang="de-DE" sz="1400" dirty="0">
                <a:latin typeface="Times" pitchFamily="2" charset="0"/>
              </a:rPr>
              <a:t>0 negative </a:t>
            </a:r>
            <a:r>
              <a:rPr lang="de-DE" altLang="de-DE" sz="1400" dirty="0" err="1">
                <a:latin typeface="Times" pitchFamily="2" charset="0"/>
              </a:rPr>
              <a:t>votes</a:t>
            </a:r>
            <a:r>
              <a:rPr lang="de-DE" altLang="de-DE" sz="1400" dirty="0">
                <a:latin typeface="Times" pitchFamily="2" charset="0"/>
              </a:rPr>
              <a:t> </a:t>
            </a:r>
            <a:r>
              <a:rPr lang="de-DE" altLang="de-DE" sz="1400" dirty="0" err="1">
                <a:latin typeface="Times" pitchFamily="2" charset="0"/>
              </a:rPr>
              <a:t>with</a:t>
            </a:r>
            <a:r>
              <a:rPr lang="de-DE" altLang="de-DE" sz="1400" dirty="0">
                <a:latin typeface="Times" pitchFamily="2" charset="0"/>
              </a:rPr>
              <a:t> </a:t>
            </a:r>
            <a:r>
              <a:rPr lang="de-DE" altLang="de-DE" sz="1400" dirty="0" err="1">
                <a:latin typeface="Times" pitchFamily="2" charset="0"/>
              </a:rPr>
              <a:t>new</a:t>
            </a:r>
            <a:r>
              <a:rPr lang="de-DE" altLang="de-DE" sz="1400" dirty="0">
                <a:latin typeface="Times" pitchFamily="2" charset="0"/>
              </a:rPr>
              <a:t> </a:t>
            </a:r>
            <a:r>
              <a:rPr lang="de-DE" altLang="de-DE" sz="1400" dirty="0" err="1">
                <a:latin typeface="Times" pitchFamily="2" charset="0"/>
              </a:rPr>
              <a:t>comments</a:t>
            </a:r>
            <a:br>
              <a:rPr lang="de-DE" altLang="de-DE" sz="1400" dirty="0">
                <a:latin typeface="Times" pitchFamily="2" charset="0"/>
              </a:rPr>
            </a:br>
            <a:r>
              <a:rPr lang="de-DE" altLang="de-DE" sz="1400" dirty="0">
                <a:latin typeface="Times" pitchFamily="2" charset="0"/>
              </a:rPr>
              <a:t>0 negative </a:t>
            </a:r>
            <a:r>
              <a:rPr lang="de-DE" altLang="de-DE" sz="1400" dirty="0" err="1">
                <a:latin typeface="Times" pitchFamily="2" charset="0"/>
              </a:rPr>
              <a:t>votes</a:t>
            </a:r>
            <a:r>
              <a:rPr lang="de-DE" altLang="de-DE" sz="1400" dirty="0">
                <a:latin typeface="Times" pitchFamily="2" charset="0"/>
              </a:rPr>
              <a:t> </a:t>
            </a:r>
            <a:r>
              <a:rPr lang="de-DE" altLang="de-DE" sz="1400" dirty="0" err="1">
                <a:latin typeface="Times" pitchFamily="2" charset="0"/>
              </a:rPr>
              <a:t>without</a:t>
            </a:r>
            <a:r>
              <a:rPr lang="de-DE" altLang="de-DE" sz="1400" dirty="0">
                <a:latin typeface="Times" pitchFamily="2" charset="0"/>
              </a:rPr>
              <a:t> </a:t>
            </a:r>
            <a:r>
              <a:rPr lang="de-DE" altLang="de-DE" sz="1400" dirty="0" err="1">
                <a:latin typeface="Times" pitchFamily="2" charset="0"/>
              </a:rPr>
              <a:t>comments</a:t>
            </a:r>
            <a:br>
              <a:rPr lang="de-DE" altLang="de-DE" sz="1400" dirty="0">
                <a:latin typeface="Times" pitchFamily="2" charset="0"/>
              </a:rPr>
            </a:br>
            <a:r>
              <a:rPr lang="de-DE" altLang="de-DE" sz="1400" dirty="0">
                <a:latin typeface="Times" pitchFamily="2" charset="0"/>
              </a:rPr>
              <a:t>3 </a:t>
            </a:r>
            <a:r>
              <a:rPr lang="de-DE" altLang="de-DE" sz="1400" dirty="0" err="1">
                <a:latin typeface="Times" pitchFamily="2" charset="0"/>
              </a:rPr>
              <a:t>abstention</a:t>
            </a:r>
            <a:r>
              <a:rPr lang="de-DE" altLang="de-DE" sz="1400" dirty="0">
                <a:latin typeface="Times" pitchFamily="2" charset="0"/>
              </a:rPr>
              <a:t> </a:t>
            </a:r>
            <a:r>
              <a:rPr lang="de-DE" altLang="de-DE" sz="1400" dirty="0" err="1">
                <a:latin typeface="Times" pitchFamily="2" charset="0"/>
              </a:rPr>
              <a:t>votes</a:t>
            </a:r>
            <a:r>
              <a:rPr lang="de-DE" altLang="de-DE" sz="1400" dirty="0">
                <a:latin typeface="Times" pitchFamily="2" charset="0"/>
              </a:rPr>
              <a:t>: </a:t>
            </a:r>
            <a:br>
              <a:rPr lang="de-DE" altLang="de-DE" sz="1400" dirty="0">
                <a:latin typeface="Times" pitchFamily="2" charset="0"/>
              </a:rPr>
            </a:br>
            <a:r>
              <a:rPr lang="de-DE" altLang="de-DE" sz="1400" dirty="0">
                <a:latin typeface="Times" pitchFamily="2" charset="0"/>
              </a:rPr>
              <a:t>(Lack </a:t>
            </a:r>
            <a:r>
              <a:rPr lang="de-DE" altLang="de-DE" sz="1400" dirty="0" err="1">
                <a:latin typeface="Times" pitchFamily="2" charset="0"/>
              </a:rPr>
              <a:t>of</a:t>
            </a:r>
            <a:r>
              <a:rPr lang="de-DE" altLang="de-DE" sz="1400" dirty="0">
                <a:latin typeface="Times" pitchFamily="2" charset="0"/>
              </a:rPr>
              <a:t> </a:t>
            </a:r>
            <a:r>
              <a:rPr lang="de-DE" altLang="de-DE" sz="1400" dirty="0" err="1">
                <a:latin typeface="Times" pitchFamily="2" charset="0"/>
              </a:rPr>
              <a:t>expertise</a:t>
            </a:r>
            <a:r>
              <a:rPr lang="de-DE" altLang="de-DE" sz="1400" dirty="0">
                <a:latin typeface="Times" pitchFamily="2" charset="0"/>
              </a:rPr>
              <a:t>: 2, Lack </a:t>
            </a:r>
            <a:r>
              <a:rPr lang="de-DE" altLang="de-DE" sz="1400" dirty="0" err="1">
                <a:latin typeface="Times" pitchFamily="2" charset="0"/>
              </a:rPr>
              <a:t>of</a:t>
            </a:r>
            <a:r>
              <a:rPr lang="de-DE" altLang="de-DE" sz="1400" dirty="0">
                <a:latin typeface="Times" pitchFamily="2" charset="0"/>
              </a:rPr>
              <a:t> time: 1) </a:t>
            </a:r>
          </a:p>
          <a:p>
            <a:pPr marL="0" lvl="0" indent="0">
              <a:spcBef>
                <a:spcPct val="0"/>
              </a:spcBef>
              <a:buNone/>
            </a:pPr>
            <a:r>
              <a:rPr lang="de-DE" altLang="de-DE" sz="900" dirty="0">
                <a:latin typeface="Times" pitchFamily="2" charset="0"/>
              </a:rPr>
              <a:t>-----------------</a:t>
            </a:r>
          </a:p>
          <a:p>
            <a:pPr marL="0" lvl="0" indent="0">
              <a:spcBef>
                <a:spcPct val="0"/>
              </a:spcBef>
              <a:buNone/>
            </a:pPr>
            <a:r>
              <a:rPr lang="de-DE" altLang="de-DE" sz="1400" dirty="0">
                <a:latin typeface="Times" pitchFamily="2" charset="0"/>
              </a:rPr>
              <a:t>77 </a:t>
            </a:r>
            <a:r>
              <a:rPr lang="de-DE" altLang="de-DE" sz="1400" dirty="0" err="1">
                <a:latin typeface="Times" pitchFamily="2" charset="0"/>
              </a:rPr>
              <a:t>votes</a:t>
            </a:r>
            <a:r>
              <a:rPr lang="de-DE" altLang="de-DE" sz="1400" dirty="0">
                <a:latin typeface="Times" pitchFamily="2" charset="0"/>
              </a:rPr>
              <a:t> </a:t>
            </a:r>
            <a:r>
              <a:rPr lang="de-DE" altLang="de-DE" sz="1400" dirty="0" err="1">
                <a:latin typeface="Times" pitchFamily="2" charset="0"/>
              </a:rPr>
              <a:t>received</a:t>
            </a:r>
            <a:r>
              <a:rPr lang="de-DE" altLang="de-DE" sz="1400" dirty="0">
                <a:latin typeface="Times" pitchFamily="2" charset="0"/>
              </a:rPr>
              <a:t> = 81% </a:t>
            </a:r>
            <a:r>
              <a:rPr lang="de-DE" altLang="de-DE" sz="1400" dirty="0" err="1">
                <a:latin typeface="Times" pitchFamily="2" charset="0"/>
              </a:rPr>
              <a:t>returned</a:t>
            </a:r>
            <a:r>
              <a:rPr lang="de-DE" altLang="de-DE" sz="1400" dirty="0">
                <a:latin typeface="Times" pitchFamily="2" charset="0"/>
              </a:rPr>
              <a:t> 3% </a:t>
            </a:r>
            <a:r>
              <a:rPr lang="de-DE" altLang="de-DE" sz="1400" dirty="0" err="1">
                <a:latin typeface="Times" pitchFamily="2" charset="0"/>
              </a:rPr>
              <a:t>abstention</a:t>
            </a:r>
            <a:r>
              <a:rPr lang="de-DE" altLang="de-DE" sz="1400" dirty="0">
                <a:latin typeface="Times" pitchFamily="2" charset="0"/>
              </a:rPr>
              <a:t> </a:t>
            </a:r>
          </a:p>
        </p:txBody>
      </p:sp>
      <p:sp>
        <p:nvSpPr>
          <p:cNvPr id="6" name="Content Placeholder 5">
            <a:extLst>
              <a:ext uri="{FF2B5EF4-FFF2-40B4-BE49-F238E27FC236}">
                <a16:creationId xmlns:a16="http://schemas.microsoft.com/office/drawing/2014/main" id="{BB19B0F6-2833-5A43-93BE-FB37A9A42A60}"/>
              </a:ext>
            </a:extLst>
          </p:cNvPr>
          <p:cNvSpPr>
            <a:spLocks noGrp="1"/>
          </p:cNvSpPr>
          <p:nvPr>
            <p:ph sz="quarter" idx="4"/>
          </p:nvPr>
        </p:nvSpPr>
        <p:spPr>
          <a:xfrm>
            <a:off x="4645025" y="1600200"/>
            <a:ext cx="4041775" cy="4525963"/>
          </a:xfrm>
        </p:spPr>
        <p:txBody>
          <a:bodyPr/>
          <a:lstStyle/>
          <a:p>
            <a:pPr marL="0" lvl="0" indent="0">
              <a:spcBef>
                <a:spcPct val="0"/>
              </a:spcBef>
              <a:buNone/>
            </a:pPr>
            <a:r>
              <a:rPr lang="de-DE" altLang="de-DE" sz="1400" b="1" dirty="0">
                <a:solidFill>
                  <a:srgbClr val="000099"/>
                </a:solidFill>
                <a:latin typeface="Times" pitchFamily="2" charset="0"/>
              </a:rPr>
              <a:t>APPROVAL RATE </a:t>
            </a:r>
            <a:endParaRPr lang="de-DE" altLang="de-DE" sz="1400" dirty="0"/>
          </a:p>
          <a:p>
            <a:pPr marL="0" lvl="0" indent="0">
              <a:spcBef>
                <a:spcPct val="0"/>
              </a:spcBef>
              <a:buNone/>
            </a:pPr>
            <a:r>
              <a:rPr lang="de-DE" altLang="de-DE" sz="1400" dirty="0">
                <a:latin typeface="Times" pitchFamily="2" charset="0"/>
              </a:rPr>
              <a:t>The 75% </a:t>
            </a:r>
            <a:r>
              <a:rPr lang="de-DE" altLang="de-DE" sz="1400" dirty="0" err="1">
                <a:latin typeface="Times" pitchFamily="2" charset="0"/>
              </a:rPr>
              <a:t>affirmation</a:t>
            </a:r>
            <a:r>
              <a:rPr lang="de-DE" altLang="de-DE" sz="1400" dirty="0">
                <a:latin typeface="Times" pitchFamily="2" charset="0"/>
              </a:rPr>
              <a:t> </a:t>
            </a:r>
            <a:r>
              <a:rPr lang="de-DE" altLang="de-DE" sz="1400" dirty="0" err="1">
                <a:latin typeface="Times" pitchFamily="2" charset="0"/>
              </a:rPr>
              <a:t>requirement</a:t>
            </a:r>
            <a:r>
              <a:rPr lang="de-DE" altLang="de-DE" sz="1400" dirty="0">
                <a:latin typeface="Times" pitchFamily="2" charset="0"/>
              </a:rPr>
              <a:t> </a:t>
            </a:r>
            <a:r>
              <a:rPr lang="de-DE" altLang="de-DE" sz="1400" dirty="0" err="1">
                <a:latin typeface="Times" pitchFamily="2" charset="0"/>
              </a:rPr>
              <a:t>is</a:t>
            </a:r>
            <a:r>
              <a:rPr lang="de-DE" altLang="de-DE" sz="1400" dirty="0">
                <a:latin typeface="Times" pitchFamily="2" charset="0"/>
              </a:rPr>
              <a:t> </a:t>
            </a:r>
            <a:r>
              <a:rPr lang="de-DE" altLang="de-DE" sz="1400" dirty="0" err="1">
                <a:latin typeface="Times" pitchFamily="2" charset="0"/>
              </a:rPr>
              <a:t>being</a:t>
            </a:r>
            <a:r>
              <a:rPr lang="de-DE" altLang="de-DE" sz="1400" dirty="0">
                <a:latin typeface="Times" pitchFamily="2" charset="0"/>
              </a:rPr>
              <a:t> </a:t>
            </a:r>
            <a:r>
              <a:rPr lang="de-DE" altLang="de-DE" sz="1400" dirty="0" err="1">
                <a:latin typeface="Times" pitchFamily="2" charset="0"/>
              </a:rPr>
              <a:t>met</a:t>
            </a:r>
            <a:r>
              <a:rPr lang="de-DE" altLang="de-DE" sz="1400" dirty="0">
                <a:latin typeface="Times" pitchFamily="2" charset="0"/>
              </a:rPr>
              <a:t>. </a:t>
            </a:r>
          </a:p>
          <a:p>
            <a:pPr marL="400050" lvl="1" indent="0">
              <a:spcBef>
                <a:spcPct val="0"/>
              </a:spcBef>
              <a:buNone/>
            </a:pPr>
            <a:r>
              <a:rPr lang="de-DE" altLang="de-DE" sz="1400" dirty="0">
                <a:latin typeface="Times" pitchFamily="2" charset="0"/>
              </a:rPr>
              <a:t>73 affirmative </a:t>
            </a:r>
            <a:r>
              <a:rPr lang="de-DE" altLang="de-DE" sz="1400" dirty="0" err="1">
                <a:latin typeface="Times" pitchFamily="2" charset="0"/>
              </a:rPr>
              <a:t>votes</a:t>
            </a:r>
            <a:r>
              <a:rPr lang="de-DE" altLang="de-DE" sz="1400" dirty="0">
                <a:latin typeface="Times" pitchFamily="2" charset="0"/>
              </a:rPr>
              <a:t> </a:t>
            </a:r>
            <a:endParaRPr lang="de-DE" altLang="de-DE" sz="1400" dirty="0"/>
          </a:p>
          <a:p>
            <a:pPr marL="400050" lvl="1" indent="0">
              <a:spcBef>
                <a:spcPct val="0"/>
              </a:spcBef>
              <a:buNone/>
            </a:pPr>
            <a:r>
              <a:rPr lang="de-DE" altLang="de-DE" sz="1400" dirty="0">
                <a:latin typeface="Times" pitchFamily="2" charset="0"/>
              </a:rPr>
              <a:t>1 negative </a:t>
            </a:r>
            <a:r>
              <a:rPr lang="de-DE" altLang="de-DE" sz="1400" dirty="0" err="1">
                <a:latin typeface="Times" pitchFamily="2" charset="0"/>
              </a:rPr>
              <a:t>votes</a:t>
            </a:r>
            <a:r>
              <a:rPr lang="de-DE" altLang="de-DE" sz="1400" dirty="0">
                <a:latin typeface="Times" pitchFamily="2" charset="0"/>
              </a:rPr>
              <a:t> </a:t>
            </a:r>
            <a:r>
              <a:rPr lang="de-DE" altLang="de-DE" sz="1400" dirty="0" err="1">
                <a:latin typeface="Times" pitchFamily="2" charset="0"/>
              </a:rPr>
              <a:t>with</a:t>
            </a:r>
            <a:r>
              <a:rPr lang="de-DE" altLang="de-DE" sz="1400" dirty="0">
                <a:latin typeface="Times" pitchFamily="2" charset="0"/>
              </a:rPr>
              <a:t> </a:t>
            </a:r>
            <a:r>
              <a:rPr lang="de-DE" altLang="de-DE" sz="1400" dirty="0" err="1">
                <a:latin typeface="Times" pitchFamily="2" charset="0"/>
              </a:rPr>
              <a:t>comments</a:t>
            </a:r>
            <a:r>
              <a:rPr lang="de-DE" altLang="de-DE" sz="1400" dirty="0">
                <a:latin typeface="Times" pitchFamily="2" charset="0"/>
              </a:rPr>
              <a:t> </a:t>
            </a:r>
          </a:p>
          <a:p>
            <a:pPr marL="400050" lvl="1" indent="0">
              <a:spcBef>
                <a:spcPct val="0"/>
              </a:spcBef>
              <a:buNone/>
            </a:pPr>
            <a:r>
              <a:rPr lang="de-DE" altLang="de-DE" sz="900" dirty="0">
                <a:latin typeface="Times" pitchFamily="2" charset="0"/>
              </a:rPr>
              <a:t>======</a:t>
            </a:r>
          </a:p>
          <a:p>
            <a:pPr marL="400050" lvl="1" indent="0">
              <a:spcBef>
                <a:spcPct val="0"/>
              </a:spcBef>
              <a:buNone/>
            </a:pPr>
            <a:r>
              <a:rPr lang="de-DE" altLang="de-DE" sz="1400" dirty="0">
                <a:latin typeface="Times" pitchFamily="2" charset="0"/>
              </a:rPr>
              <a:t>74 </a:t>
            </a:r>
            <a:r>
              <a:rPr lang="de-DE" altLang="de-DE" sz="1400" dirty="0" err="1">
                <a:latin typeface="Times" pitchFamily="2" charset="0"/>
              </a:rPr>
              <a:t>votes</a:t>
            </a:r>
            <a:r>
              <a:rPr lang="de-DE" altLang="de-DE" sz="1400" dirty="0">
                <a:latin typeface="Times" pitchFamily="2" charset="0"/>
              </a:rPr>
              <a:t> = 98% affirmative </a:t>
            </a:r>
          </a:p>
          <a:p>
            <a:pPr marL="0" indent="0">
              <a:spcBef>
                <a:spcPct val="0"/>
              </a:spcBef>
              <a:buNone/>
            </a:pPr>
            <a:endParaRPr lang="de-DE" altLang="de-DE" sz="1800" dirty="0">
              <a:latin typeface="Times" pitchFamily="2" charset="0"/>
            </a:endParaRPr>
          </a:p>
          <a:p>
            <a:pPr marL="0" indent="0">
              <a:spcBef>
                <a:spcPct val="0"/>
              </a:spcBef>
              <a:buNone/>
            </a:pPr>
            <a:r>
              <a:rPr lang="de-DE" altLang="de-DE" sz="1800" b="1" dirty="0">
                <a:solidFill>
                  <a:srgbClr val="000099"/>
                </a:solidFill>
                <a:latin typeface="Times" pitchFamily="2" charset="0"/>
              </a:rPr>
              <a:t>Summary: </a:t>
            </a:r>
            <a:endParaRPr lang="de-DE" altLang="de-DE" sz="1800" dirty="0"/>
          </a:p>
          <a:p>
            <a:r>
              <a:rPr lang="en-US" sz="1800" dirty="0"/>
              <a:t>1 outstanding Disapprove vote</a:t>
            </a:r>
          </a:p>
          <a:p>
            <a:pPr lvl="1"/>
            <a:r>
              <a:rPr lang="en-US" sz="1400" dirty="0"/>
              <a:t>Commenter did not respond</a:t>
            </a:r>
          </a:p>
          <a:p>
            <a:r>
              <a:rPr lang="en-US" sz="1800" dirty="0"/>
              <a:t>14 new comments to resolve</a:t>
            </a:r>
          </a:p>
          <a:p>
            <a:pPr lvl="1"/>
            <a:r>
              <a:rPr lang="en-US" sz="1400" dirty="0"/>
              <a:t>7 technical comments, mainly on IEEE 802.3 issues</a:t>
            </a:r>
          </a:p>
          <a:p>
            <a:r>
              <a:rPr lang="en-US" sz="1800" dirty="0"/>
              <a:t>No outstanding must-be-satisfied comments</a:t>
            </a:r>
          </a:p>
          <a:p>
            <a:r>
              <a:rPr lang="en-US" sz="1800" dirty="0"/>
              <a:t>Comments spreadsheet uploaded and Java-comment-tool created.</a:t>
            </a:r>
          </a:p>
          <a:p>
            <a:pPr marL="0" indent="0">
              <a:spcBef>
                <a:spcPct val="0"/>
              </a:spcBef>
              <a:buNone/>
            </a:pPr>
            <a:endParaRPr lang="de-DE" altLang="de-DE" sz="1800" dirty="0"/>
          </a:p>
          <a:p>
            <a:pPr marL="0" indent="0">
              <a:buNone/>
            </a:pPr>
            <a:endParaRPr lang="en-US" dirty="0"/>
          </a:p>
        </p:txBody>
      </p:sp>
    </p:spTree>
    <p:extLst>
      <p:ext uri="{BB962C8B-B14F-4D97-AF65-F5344CB8AC3E}">
        <p14:creationId xmlns:p14="http://schemas.microsoft.com/office/powerpoint/2010/main" val="3177490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fontScale="92500" lnSpcReduction="20000"/>
          </a:bodyPr>
          <a:lstStyle/>
          <a:p>
            <a:r>
              <a:rPr lang="en-US" dirty="0"/>
              <a:t>P802.1CF related motions to EC</a:t>
            </a:r>
          </a:p>
          <a:p>
            <a:pPr lvl="1"/>
            <a:r>
              <a:rPr lang="en-US" dirty="0"/>
              <a:t>Request for conditional approval to forward P802.1CF to REVCOM</a:t>
            </a:r>
          </a:p>
          <a:p>
            <a:pPr lvl="2"/>
            <a:r>
              <a:rPr lang="en-US" dirty="0"/>
              <a:t>See next 3 slides</a:t>
            </a:r>
          </a:p>
          <a:p>
            <a:pPr lvl="1"/>
            <a:r>
              <a:rPr lang="en-US" dirty="0"/>
              <a:t>…</a:t>
            </a:r>
          </a:p>
          <a:p>
            <a:r>
              <a:rPr lang="en-US" dirty="0"/>
              <a:t>Preview of 802.1CQ presentation to 802.11 ARC and 802.15</a:t>
            </a:r>
          </a:p>
          <a:p>
            <a:pPr lvl="1"/>
            <a:r>
              <a:rPr lang="en-US" dirty="0">
                <a:hlinkClick r:id="rId2"/>
              </a:rPr>
              <a:t>https://mentor.ieee.org/omniran/dcn/18/omniran-18-0086-00-CQ00-slides-to-be-presented-in-arc.pptx</a:t>
            </a:r>
            <a:endParaRPr lang="en-US" dirty="0"/>
          </a:p>
          <a:p>
            <a:pPr lvl="1"/>
            <a:r>
              <a:rPr lang="en-US" dirty="0"/>
              <a:t>..</a:t>
            </a:r>
          </a:p>
          <a:p>
            <a:r>
              <a:rPr lang="en-US" dirty="0" err="1"/>
              <a:t>Nendica</a:t>
            </a:r>
            <a:r>
              <a:rPr lang="en-US" dirty="0"/>
              <a:t> related contributions review</a:t>
            </a:r>
          </a:p>
          <a:p>
            <a:pPr lvl="1"/>
            <a:r>
              <a:rPr lang="en-US" dirty="0"/>
              <a:t>..</a:t>
            </a:r>
          </a:p>
          <a:p>
            <a:endParaRPr lang="en-US" dirty="0"/>
          </a:p>
        </p:txBody>
      </p:sp>
    </p:spTree>
    <p:extLst>
      <p:ext uri="{BB962C8B-B14F-4D97-AF65-F5344CB8AC3E}">
        <p14:creationId xmlns:p14="http://schemas.microsoft.com/office/powerpoint/2010/main" val="2927368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a:t>
            </a:r>
            <a:endParaRPr lang="en-US" dirty="0"/>
          </a:p>
        </p:txBody>
      </p:sp>
      <p:sp>
        <p:nvSpPr>
          <p:cNvPr id="3" name="Content Placeholder 2"/>
          <p:cNvSpPr>
            <a:spLocks noGrp="1"/>
          </p:cNvSpPr>
          <p:nvPr>
            <p:ph idx="1"/>
          </p:nvPr>
        </p:nvSpPr>
        <p:spPr>
          <a:xfrm>
            <a:off x="250825" y="1341438"/>
            <a:ext cx="8229600" cy="5111898"/>
          </a:xfrm>
        </p:spPr>
        <p:txBody>
          <a:bodyPr>
            <a:normAutofit fontScale="77500" lnSpcReduction="20000"/>
          </a:bodyPr>
          <a:lstStyle/>
          <a:p>
            <a:pPr marL="285750" indent="-285750">
              <a:buFont typeface="Arial" panose="020B0604020202020204" pitchFamily="34" charset="0"/>
              <a:buChar char="•"/>
            </a:pPr>
            <a:r>
              <a:rPr lang="en-US" dirty="0"/>
              <a:t>Conditionally approve sending P802.1CF to Sponsor Ballot</a:t>
            </a:r>
          </a:p>
          <a:p>
            <a:pPr marL="285750" indent="-285750">
              <a:buFont typeface="Arial" panose="020B0604020202020204" pitchFamily="34" charset="0"/>
              <a:buChar char="•"/>
            </a:pPr>
            <a:r>
              <a:rPr lang="en-US" dirty="0"/>
              <a:t>Confirm the CSD for P 802.1CF in </a:t>
            </a:r>
            <a:r>
              <a:rPr lang="en-US" dirty="0">
                <a:hlinkClick r:id="rId2"/>
              </a:rPr>
              <a:t>https://mentor.ieee.org/omniran/dcn/13/omniran-13-0086-00-ecsg-proposed-par-and-5c.docx</a:t>
            </a:r>
            <a:endParaRPr lang="en-US" dirty="0"/>
          </a:p>
          <a:p>
            <a:r>
              <a:rPr lang="de-DE" dirty="0"/>
              <a:t>P802.1CF D3.0 </a:t>
            </a:r>
            <a:r>
              <a:rPr lang="de-DE" dirty="0" err="1"/>
              <a:t>had</a:t>
            </a:r>
            <a:r>
              <a:rPr lang="de-DE" dirty="0"/>
              <a:t> 98 % </a:t>
            </a:r>
            <a:r>
              <a:rPr lang="de-DE" dirty="0" err="1"/>
              <a:t>approval</a:t>
            </a:r>
            <a:r>
              <a:rPr lang="de-DE" dirty="0"/>
              <a:t> at </a:t>
            </a:r>
            <a:r>
              <a:rPr lang="de-DE" dirty="0" err="1"/>
              <a:t>the</a:t>
            </a:r>
            <a:r>
              <a:rPr lang="de-DE" dirty="0"/>
              <a:t> end </a:t>
            </a:r>
            <a:r>
              <a:rPr lang="de-DE" dirty="0" err="1"/>
              <a:t>of</a:t>
            </a:r>
            <a:r>
              <a:rPr lang="de-DE" dirty="0"/>
              <a:t> </a:t>
            </a:r>
            <a:r>
              <a:rPr lang="de-DE" dirty="0" err="1"/>
              <a:t>the</a:t>
            </a:r>
            <a:r>
              <a:rPr lang="de-DE" dirty="0"/>
              <a:t> last </a:t>
            </a:r>
            <a:r>
              <a:rPr lang="de-DE" dirty="0" err="1"/>
              <a:t>sponsor</a:t>
            </a:r>
            <a:r>
              <a:rPr lang="de-DE" dirty="0"/>
              <a:t> </a:t>
            </a:r>
            <a:r>
              <a:rPr lang="de-DE" dirty="0" err="1"/>
              <a:t>ballot</a:t>
            </a:r>
            <a:r>
              <a:rPr lang="de-DE" dirty="0"/>
              <a:t> </a:t>
            </a:r>
            <a:r>
              <a:rPr lang="de-DE" dirty="0" err="1"/>
              <a:t>recirculation</a:t>
            </a:r>
            <a:endParaRPr lang="de-DE" dirty="0"/>
          </a:p>
          <a:p>
            <a:endParaRPr lang="de-DE" dirty="0"/>
          </a:p>
          <a:p>
            <a:r>
              <a:rPr lang="de-DE" dirty="0"/>
              <a:t>In </a:t>
            </a:r>
            <a:r>
              <a:rPr lang="de-DE" dirty="0" err="1"/>
              <a:t>the</a:t>
            </a:r>
            <a:r>
              <a:rPr lang="de-DE" dirty="0"/>
              <a:t> WG (</a:t>
            </a:r>
            <a:r>
              <a:rPr lang="de-DE" dirty="0" err="1"/>
              <a:t>y</a:t>
            </a:r>
            <a:r>
              <a:rPr lang="de-DE" dirty="0"/>
              <a:t>/</a:t>
            </a:r>
            <a:r>
              <a:rPr lang="de-DE" dirty="0" err="1"/>
              <a:t>n</a:t>
            </a:r>
            <a:r>
              <a:rPr lang="de-DE" dirty="0"/>
              <a:t>/a): &lt;</a:t>
            </a:r>
            <a:r>
              <a:rPr lang="de-DE" dirty="0" err="1"/>
              <a:t>y</a:t>
            </a:r>
            <a:r>
              <a:rPr lang="de-DE" dirty="0"/>
              <a:t>&gt;, &lt;</a:t>
            </a:r>
            <a:r>
              <a:rPr lang="de-DE" dirty="0" err="1"/>
              <a:t>n</a:t>
            </a:r>
            <a:r>
              <a:rPr lang="de-DE" dirty="0"/>
              <a:t>&gt;, &lt;a&gt;</a:t>
            </a:r>
          </a:p>
          <a:p>
            <a:pPr lvl="1"/>
            <a:r>
              <a:rPr lang="de-DE" dirty="0" err="1"/>
              <a:t>Proposed</a:t>
            </a:r>
            <a:r>
              <a:rPr lang="de-DE" dirty="0"/>
              <a:t>: Max Riegel Second: Hao Wang</a:t>
            </a:r>
          </a:p>
          <a:p>
            <a:pPr lvl="1"/>
            <a:endParaRPr lang="de-DE" dirty="0"/>
          </a:p>
          <a:p>
            <a:r>
              <a:rPr lang="de-DE" dirty="0"/>
              <a:t>In EC, </a:t>
            </a:r>
            <a:r>
              <a:rPr lang="de-DE" dirty="0" err="1"/>
              <a:t>mover</a:t>
            </a:r>
            <a:r>
              <a:rPr lang="de-DE" dirty="0"/>
              <a:t>: Glenn Parsons Second: Roger Marks</a:t>
            </a:r>
          </a:p>
          <a:p>
            <a:pPr lvl="1"/>
            <a:r>
              <a:rPr lang="de-DE" dirty="0"/>
              <a:t>(</a:t>
            </a:r>
            <a:r>
              <a:rPr lang="de-DE" dirty="0" err="1"/>
              <a:t>y</a:t>
            </a:r>
            <a:r>
              <a:rPr lang="de-DE" dirty="0"/>
              <a:t>/</a:t>
            </a:r>
            <a:r>
              <a:rPr lang="de-DE" dirty="0" err="1"/>
              <a:t>n</a:t>
            </a:r>
            <a:r>
              <a:rPr lang="de-DE" dirty="0"/>
              <a:t>/a): &lt;</a:t>
            </a:r>
            <a:r>
              <a:rPr lang="de-DE" dirty="0" err="1"/>
              <a:t>y</a:t>
            </a:r>
            <a:r>
              <a:rPr lang="de-DE" dirty="0"/>
              <a:t>&gt;,&lt;</a:t>
            </a:r>
            <a:r>
              <a:rPr lang="de-DE" dirty="0" err="1"/>
              <a:t>n</a:t>
            </a:r>
            <a:r>
              <a:rPr lang="de-DE" dirty="0"/>
              <a:t>&gt;,&lt;a&gt; </a:t>
            </a:r>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938928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77AA2-E86A-004C-A816-B484A8C6321B}"/>
              </a:ext>
            </a:extLst>
          </p:cNvPr>
          <p:cNvSpPr>
            <a:spLocks noGrp="1"/>
          </p:cNvSpPr>
          <p:nvPr>
            <p:ph type="title"/>
          </p:nvPr>
        </p:nvSpPr>
        <p:spPr/>
        <p:txBody>
          <a:bodyPr/>
          <a:lstStyle/>
          <a:p>
            <a:r>
              <a:rPr lang="en-US" dirty="0"/>
              <a:t>Supporting information P802.1CF</a:t>
            </a:r>
          </a:p>
        </p:txBody>
      </p:sp>
      <p:sp>
        <p:nvSpPr>
          <p:cNvPr id="3" name="Content Placeholder 2">
            <a:extLst>
              <a:ext uri="{FF2B5EF4-FFF2-40B4-BE49-F238E27FC236}">
                <a16:creationId xmlns:a16="http://schemas.microsoft.com/office/drawing/2014/main" id="{421A29C2-4AEF-B842-BEA3-D50EA149643A}"/>
              </a:ext>
            </a:extLst>
          </p:cNvPr>
          <p:cNvSpPr>
            <a:spLocks noGrp="1"/>
          </p:cNvSpPr>
          <p:nvPr>
            <p:ph sz="half" idx="1"/>
          </p:nvPr>
        </p:nvSpPr>
        <p:spPr>
          <a:xfrm>
            <a:off x="250825" y="1341438"/>
            <a:ext cx="4038600" cy="4751858"/>
          </a:xfrm>
        </p:spPr>
        <p:txBody>
          <a:bodyPr>
            <a:normAutofit lnSpcReduction="10000"/>
          </a:bodyPr>
          <a:lstStyle/>
          <a:p>
            <a:r>
              <a:rPr lang="en-US" sz="1600" dirty="0"/>
              <a:t>Ballot closed 10 November 2018</a:t>
            </a:r>
          </a:p>
          <a:p>
            <a:pPr lvl="1"/>
            <a:r>
              <a:rPr lang="en-US" sz="1400" dirty="0"/>
              <a:t>1 outstanding Disapprove vote</a:t>
            </a:r>
          </a:p>
          <a:p>
            <a:pPr lvl="1"/>
            <a:r>
              <a:rPr lang="en-US" sz="1400" dirty="0"/>
              <a:t>No outstanding must-be-satisfied comments</a:t>
            </a:r>
          </a:p>
          <a:p>
            <a:r>
              <a:rPr lang="en-US" sz="1600" dirty="0"/>
              <a:t>Comment resolution of initial sponsor ballot on D2.2: </a:t>
            </a:r>
            <a:r>
              <a:rPr lang="en-US" sz="1600" dirty="0">
                <a:hlinkClick r:id="rId2"/>
              </a:rPr>
              <a:t>http://www.ieee802.org/1/files/private/cf-drafts/d2/802-1cf-d2-2-dis.pdf</a:t>
            </a:r>
            <a:endParaRPr lang="en-US" sz="1600" dirty="0"/>
          </a:p>
          <a:p>
            <a:r>
              <a:rPr lang="en-US" sz="1600" dirty="0"/>
              <a:t>Comment resolution of recirculation ballot on D3.0: </a:t>
            </a:r>
            <a:r>
              <a:rPr lang="en-US" sz="1600" dirty="0">
                <a:hlinkClick r:id="rId2"/>
              </a:rPr>
              <a:t>http://www.ieee802.org/1/files/private/cf-drafts/d2/802-1cf-d3-0-dis.pdf</a:t>
            </a:r>
            <a:endParaRPr lang="en-US" sz="1600" dirty="0"/>
          </a:p>
          <a:p>
            <a:r>
              <a:rPr lang="de-DE" sz="1600" dirty="0"/>
              <a:t>Second </a:t>
            </a:r>
            <a:r>
              <a:rPr lang="de-DE" sz="1600" dirty="0" err="1"/>
              <a:t>recirculation</a:t>
            </a:r>
            <a:r>
              <a:rPr lang="de-DE" sz="1600" dirty="0"/>
              <a:t> </a:t>
            </a:r>
            <a:r>
              <a:rPr lang="de-DE" sz="1600" dirty="0" err="1"/>
              <a:t>ballot</a:t>
            </a:r>
            <a:r>
              <a:rPr lang="de-DE" sz="1600" dirty="0"/>
              <a:t> will </a:t>
            </a:r>
            <a:r>
              <a:rPr lang="de-DE" sz="1600" dirty="0" err="1"/>
              <a:t>be</a:t>
            </a:r>
            <a:r>
              <a:rPr lang="de-DE" sz="1600" dirty="0"/>
              <a:t> </a:t>
            </a:r>
            <a:r>
              <a:rPr lang="de-DE" sz="1600" dirty="0" err="1"/>
              <a:t>conducted</a:t>
            </a:r>
            <a:r>
              <a:rPr lang="de-DE" sz="1600" dirty="0"/>
              <a:t> </a:t>
            </a:r>
            <a:r>
              <a:rPr lang="de-DE" sz="1600" dirty="0" err="1"/>
              <a:t>during</a:t>
            </a:r>
            <a:r>
              <a:rPr lang="de-DE" sz="1600" dirty="0"/>
              <a:t> November </a:t>
            </a:r>
            <a:r>
              <a:rPr lang="de-DE" sz="1600" dirty="0" err="1"/>
              <a:t>with</a:t>
            </a:r>
            <a:r>
              <a:rPr lang="de-DE" sz="1600" dirty="0"/>
              <a:t> </a:t>
            </a:r>
            <a:r>
              <a:rPr lang="de-DE" sz="1600" dirty="0" err="1"/>
              <a:t>comment</a:t>
            </a:r>
            <a:r>
              <a:rPr lang="de-DE" sz="1600" dirty="0"/>
              <a:t> </a:t>
            </a:r>
            <a:r>
              <a:rPr lang="de-DE" sz="1600" dirty="0" err="1"/>
              <a:t>resolution</a:t>
            </a:r>
            <a:r>
              <a:rPr lang="de-DE" sz="1600" dirty="0"/>
              <a:t> on </a:t>
            </a:r>
            <a:r>
              <a:rPr lang="de-DE" sz="1600" dirty="0" err="1"/>
              <a:t>the</a:t>
            </a:r>
            <a:r>
              <a:rPr lang="de-DE" sz="1600" dirty="0"/>
              <a:t> </a:t>
            </a:r>
            <a:r>
              <a:rPr lang="de-DE" sz="1600" dirty="0" err="1"/>
              <a:t>OmniRAN</a:t>
            </a:r>
            <a:r>
              <a:rPr lang="de-DE" sz="1600" dirty="0"/>
              <a:t> TG </a:t>
            </a:r>
            <a:r>
              <a:rPr lang="de-DE" sz="1600" dirty="0" err="1"/>
              <a:t>calls</a:t>
            </a:r>
            <a:r>
              <a:rPr lang="de-DE" sz="1600" dirty="0"/>
              <a:t>. </a:t>
            </a:r>
            <a:br>
              <a:rPr lang="de-DE" sz="1600" dirty="0"/>
            </a:br>
            <a:r>
              <a:rPr lang="de-DE" sz="1600" dirty="0"/>
              <a:t>A </a:t>
            </a:r>
            <a:r>
              <a:rPr lang="de-DE" sz="1600" dirty="0" err="1"/>
              <a:t>possible</a:t>
            </a:r>
            <a:r>
              <a:rPr lang="de-DE" sz="1600" dirty="0"/>
              <a:t> final </a:t>
            </a:r>
            <a:r>
              <a:rPr lang="de-DE" sz="1600" dirty="0" err="1"/>
              <a:t>recirculation</a:t>
            </a:r>
            <a:r>
              <a:rPr lang="de-DE" sz="1600" dirty="0"/>
              <a:t>, </a:t>
            </a:r>
            <a:r>
              <a:rPr lang="de-DE" sz="1600" dirty="0" err="1"/>
              <a:t>if</a:t>
            </a:r>
            <a:r>
              <a:rPr lang="de-DE" sz="1600" dirty="0"/>
              <a:t> </a:t>
            </a:r>
            <a:r>
              <a:rPr lang="de-DE" sz="1600" dirty="0" err="1"/>
              <a:t>required</a:t>
            </a:r>
            <a:r>
              <a:rPr lang="de-DE" sz="1600" dirty="0"/>
              <a:t>, in </a:t>
            </a:r>
            <a:r>
              <a:rPr lang="de-DE" sz="1600" dirty="0" err="1"/>
              <a:t>January</a:t>
            </a:r>
            <a:r>
              <a:rPr lang="de-DE" sz="1600" dirty="0"/>
              <a:t> </a:t>
            </a:r>
            <a:r>
              <a:rPr lang="de-DE" sz="1600" dirty="0" err="1"/>
              <a:t>with</a:t>
            </a:r>
            <a:r>
              <a:rPr lang="de-DE" sz="1600" dirty="0"/>
              <a:t> </a:t>
            </a:r>
            <a:r>
              <a:rPr lang="de-DE" sz="1600" dirty="0" err="1"/>
              <a:t>comment</a:t>
            </a:r>
            <a:r>
              <a:rPr lang="de-DE" sz="1600" dirty="0"/>
              <a:t> </a:t>
            </a:r>
            <a:r>
              <a:rPr lang="de-DE" sz="1600" dirty="0" err="1"/>
              <a:t>resolution</a:t>
            </a:r>
            <a:r>
              <a:rPr lang="de-DE" sz="1600" dirty="0"/>
              <a:t> in </a:t>
            </a:r>
            <a:r>
              <a:rPr lang="de-DE" sz="1600" dirty="0" err="1"/>
              <a:t>the</a:t>
            </a:r>
            <a:r>
              <a:rPr lang="de-DE" sz="1600" dirty="0"/>
              <a:t> </a:t>
            </a:r>
            <a:r>
              <a:rPr lang="de-DE" sz="1600" dirty="0" err="1"/>
              <a:t>January</a:t>
            </a:r>
            <a:r>
              <a:rPr lang="de-DE" sz="1600" dirty="0"/>
              <a:t> 802.1 Interim. </a:t>
            </a:r>
          </a:p>
        </p:txBody>
      </p:sp>
      <p:sp>
        <p:nvSpPr>
          <p:cNvPr id="4" name="Content Placeholder 3">
            <a:extLst>
              <a:ext uri="{FF2B5EF4-FFF2-40B4-BE49-F238E27FC236}">
                <a16:creationId xmlns:a16="http://schemas.microsoft.com/office/drawing/2014/main" id="{3CE33E57-50E7-D34B-8CBF-392BE600ECD1}"/>
              </a:ext>
            </a:extLst>
          </p:cNvPr>
          <p:cNvSpPr>
            <a:spLocks noGrp="1"/>
          </p:cNvSpPr>
          <p:nvPr>
            <p:ph sz="half" idx="2"/>
          </p:nvPr>
        </p:nvSpPr>
        <p:spPr>
          <a:xfrm>
            <a:off x="4441824" y="1341438"/>
            <a:ext cx="4450655" cy="5183906"/>
          </a:xfrm>
        </p:spPr>
        <p:txBody>
          <a:bodyPr>
            <a:noAutofit/>
          </a:bodyPr>
          <a:lstStyle/>
          <a:p>
            <a:pPr marL="0" lvl="0" indent="0" eaLnBrk="0" hangingPunct="0">
              <a:spcBef>
                <a:spcPct val="0"/>
              </a:spcBef>
              <a:buNone/>
            </a:pPr>
            <a:r>
              <a:rPr lang="de-DE" altLang="de-DE" sz="1200" b="1" dirty="0">
                <a:latin typeface="Times" pitchFamily="2" charset="0"/>
              </a:rPr>
              <a:t>P802.1CF </a:t>
            </a:r>
            <a:r>
              <a:rPr lang="de-DE" altLang="de-DE" sz="1200" dirty="0">
                <a:latin typeface="Times" pitchFamily="2" charset="0"/>
              </a:rPr>
              <a:t>Recommended Practice </a:t>
            </a:r>
            <a:r>
              <a:rPr lang="de-DE" altLang="de-DE" sz="1200" dirty="0" err="1">
                <a:latin typeface="Times" pitchFamily="2" charset="0"/>
              </a:rPr>
              <a:t>for</a:t>
            </a:r>
            <a:r>
              <a:rPr lang="de-DE" altLang="de-DE" sz="1200" dirty="0">
                <a:latin typeface="Times" pitchFamily="2" charset="0"/>
              </a:rPr>
              <a:t> Network Reference Model </a:t>
            </a:r>
            <a:r>
              <a:rPr lang="de-DE" altLang="de-DE" sz="1200" dirty="0" err="1">
                <a:latin typeface="Times" pitchFamily="2" charset="0"/>
              </a:rPr>
              <a:t>and</a:t>
            </a:r>
            <a:r>
              <a:rPr lang="de-DE" altLang="de-DE" sz="1200" dirty="0">
                <a:latin typeface="Times" pitchFamily="2" charset="0"/>
              </a:rPr>
              <a:t> </a:t>
            </a:r>
            <a:r>
              <a:rPr lang="de-DE" altLang="de-DE" sz="1200" dirty="0" err="1">
                <a:latin typeface="Times" pitchFamily="2" charset="0"/>
              </a:rPr>
              <a:t>Functional</a:t>
            </a:r>
            <a:r>
              <a:rPr lang="de-DE" altLang="de-DE" sz="1200" dirty="0">
                <a:latin typeface="Times" pitchFamily="2" charset="0"/>
              </a:rPr>
              <a:t> Description </a:t>
            </a:r>
            <a:r>
              <a:rPr lang="de-DE" altLang="de-DE" sz="1200" dirty="0" err="1">
                <a:latin typeface="Times" pitchFamily="2" charset="0"/>
              </a:rPr>
              <a:t>of</a:t>
            </a:r>
            <a:r>
              <a:rPr lang="de-DE" altLang="de-DE" sz="1200" dirty="0">
                <a:latin typeface="Times" pitchFamily="2" charset="0"/>
              </a:rPr>
              <a:t> IEEE 802 Access Network </a:t>
            </a:r>
          </a:p>
          <a:p>
            <a:pPr marL="0" lvl="0" indent="0" eaLnBrk="0" hangingPunct="0">
              <a:spcBef>
                <a:spcPct val="0"/>
              </a:spcBef>
              <a:buNone/>
            </a:pPr>
            <a:endParaRPr lang="de-DE" altLang="de-DE" sz="800" dirty="0"/>
          </a:p>
          <a:p>
            <a:pPr marL="0" lvl="0" indent="0" eaLnBrk="0" hangingPunct="0">
              <a:spcBef>
                <a:spcPct val="0"/>
              </a:spcBef>
              <a:buNone/>
            </a:pPr>
            <a:r>
              <a:rPr lang="de-DE" altLang="de-DE" sz="1200" b="1" dirty="0" err="1">
                <a:solidFill>
                  <a:srgbClr val="000099"/>
                </a:solidFill>
                <a:latin typeface="Times" pitchFamily="2" charset="0"/>
              </a:rPr>
              <a:t>Recirculation</a:t>
            </a:r>
            <a:r>
              <a:rPr lang="de-DE" altLang="de-DE" sz="1200" b="1" dirty="0">
                <a:solidFill>
                  <a:srgbClr val="000099"/>
                </a:solidFill>
                <a:latin typeface="Times" pitchFamily="2" charset="0"/>
              </a:rPr>
              <a:t> #1 </a:t>
            </a:r>
            <a:r>
              <a:rPr lang="de-DE" altLang="de-DE" sz="1200" dirty="0">
                <a:latin typeface="Times" pitchFamily="2" charset="0"/>
              </a:rPr>
              <a:t>Initial Ballot</a:t>
            </a:r>
          </a:p>
          <a:p>
            <a:pPr marL="0" lvl="0" indent="0" eaLnBrk="0" hangingPunct="0">
              <a:spcBef>
                <a:spcPct val="0"/>
              </a:spcBef>
              <a:buNone/>
            </a:pPr>
            <a:r>
              <a:rPr lang="de-DE" altLang="de-DE" sz="1200" dirty="0">
                <a:latin typeface="Times" pitchFamily="2" charset="0"/>
              </a:rPr>
              <a:t>Ballot Open Date: 	31-Oct-2018 </a:t>
            </a:r>
          </a:p>
          <a:p>
            <a:pPr marL="0" lvl="0" indent="0" eaLnBrk="0" hangingPunct="0">
              <a:spcBef>
                <a:spcPct val="0"/>
              </a:spcBef>
              <a:buNone/>
            </a:pPr>
            <a:r>
              <a:rPr lang="de-DE" altLang="de-DE" sz="1200" dirty="0">
                <a:latin typeface="Times" pitchFamily="2" charset="0"/>
              </a:rPr>
              <a:t>Ballot Close Date: 	10-Nov-2018 </a:t>
            </a:r>
          </a:p>
          <a:p>
            <a:pPr marL="0" lvl="0" indent="0" eaLnBrk="0" hangingPunct="0">
              <a:spcBef>
                <a:spcPct val="0"/>
              </a:spcBef>
              <a:buNone/>
            </a:pPr>
            <a:r>
              <a:rPr lang="de-DE" altLang="de-DE" sz="1200" dirty="0">
                <a:latin typeface="Times" pitchFamily="2" charset="0"/>
              </a:rPr>
              <a:t>Type: 		New </a:t>
            </a:r>
            <a:endParaRPr lang="de-DE" altLang="de-DE" sz="1200" dirty="0"/>
          </a:p>
          <a:p>
            <a:pPr marL="0" lvl="0" indent="0" eaLnBrk="0" hangingPunct="0">
              <a:spcBef>
                <a:spcPct val="0"/>
              </a:spcBef>
              <a:buNone/>
            </a:pPr>
            <a:r>
              <a:rPr lang="de-DE" altLang="de-DE" sz="1200" dirty="0" err="1">
                <a:latin typeface="Times" pitchFamily="2" charset="0"/>
              </a:rPr>
              <a:t>Draft</a:t>
            </a:r>
            <a:r>
              <a:rPr lang="de-DE" altLang="de-DE" sz="1200" dirty="0">
                <a:latin typeface="Times" pitchFamily="2" charset="0"/>
              </a:rPr>
              <a:t> #: 		3.0 </a:t>
            </a:r>
          </a:p>
          <a:p>
            <a:pPr marL="0" lvl="0" indent="0" eaLnBrk="0" hangingPunct="0">
              <a:spcBef>
                <a:spcPct val="0"/>
              </a:spcBef>
              <a:buNone/>
            </a:pPr>
            <a:r>
              <a:rPr lang="de-DE" altLang="de-DE" sz="1200" dirty="0">
                <a:latin typeface="Times" pitchFamily="2" charset="0"/>
              </a:rPr>
              <a:t>Ballots </a:t>
            </a:r>
            <a:r>
              <a:rPr lang="de-DE" altLang="de-DE" sz="1200" dirty="0" err="1">
                <a:latin typeface="Times" pitchFamily="2" charset="0"/>
              </a:rPr>
              <a:t>Received</a:t>
            </a:r>
            <a:r>
              <a:rPr lang="de-DE" altLang="de-DE" sz="1200" dirty="0">
                <a:latin typeface="Times" pitchFamily="2" charset="0"/>
              </a:rPr>
              <a:t>: 	3 </a:t>
            </a:r>
          </a:p>
          <a:p>
            <a:pPr marL="0" lvl="0" indent="0" eaLnBrk="0" hangingPunct="0">
              <a:spcBef>
                <a:spcPct val="0"/>
              </a:spcBef>
              <a:buNone/>
            </a:pPr>
            <a:r>
              <a:rPr lang="de-DE" altLang="de-DE" sz="1200" dirty="0" err="1">
                <a:latin typeface="Times" pitchFamily="2" charset="0"/>
              </a:rPr>
              <a:t>Vote</a:t>
            </a:r>
            <a:r>
              <a:rPr lang="de-DE" altLang="de-DE" sz="1200" dirty="0">
                <a:latin typeface="Times" pitchFamily="2" charset="0"/>
              </a:rPr>
              <a:t> </a:t>
            </a:r>
            <a:r>
              <a:rPr lang="de-DE" altLang="de-DE" sz="1200" dirty="0" err="1">
                <a:latin typeface="Times" pitchFamily="2" charset="0"/>
              </a:rPr>
              <a:t>Changes</a:t>
            </a:r>
            <a:r>
              <a:rPr lang="de-DE" altLang="de-DE" sz="1200" dirty="0">
                <a:latin typeface="Times" pitchFamily="2" charset="0"/>
              </a:rPr>
              <a:t>: 	2 </a:t>
            </a:r>
          </a:p>
          <a:p>
            <a:pPr marL="0" lvl="0" indent="0" eaLnBrk="0" hangingPunct="0">
              <a:spcBef>
                <a:spcPct val="0"/>
              </a:spcBef>
              <a:buNone/>
            </a:pPr>
            <a:r>
              <a:rPr lang="de-DE" altLang="de-DE" sz="1200" dirty="0">
                <a:latin typeface="Times" pitchFamily="2" charset="0"/>
              </a:rPr>
              <a:t>Comments: 		14 </a:t>
            </a:r>
          </a:p>
          <a:p>
            <a:pPr marL="0" lvl="0" indent="0" eaLnBrk="0" hangingPunct="0">
              <a:spcBef>
                <a:spcPct val="0"/>
              </a:spcBef>
              <a:buNone/>
            </a:pPr>
            <a:endParaRPr lang="de-DE" altLang="de-DE" sz="800" dirty="0"/>
          </a:p>
          <a:p>
            <a:pPr marL="0" lvl="0" indent="0" eaLnBrk="0" hangingPunct="0">
              <a:spcBef>
                <a:spcPct val="0"/>
              </a:spcBef>
              <a:buNone/>
            </a:pPr>
            <a:r>
              <a:rPr lang="de-DE" altLang="de-DE" sz="1200" b="1" dirty="0">
                <a:solidFill>
                  <a:srgbClr val="000099"/>
                </a:solidFill>
                <a:latin typeface="Times" pitchFamily="2" charset="0"/>
              </a:rPr>
              <a:t>RESPONSE RATE </a:t>
            </a:r>
            <a:endParaRPr lang="de-DE" altLang="de-DE" sz="1200" dirty="0"/>
          </a:p>
          <a:p>
            <a:pPr marL="0" lvl="0" indent="0" eaLnBrk="0" hangingPunct="0">
              <a:spcBef>
                <a:spcPct val="0"/>
              </a:spcBef>
              <a:buNone/>
            </a:pPr>
            <a:r>
              <a:rPr lang="de-DE" altLang="de-DE" sz="1200" dirty="0">
                <a:latin typeface="Times" pitchFamily="2" charset="0"/>
              </a:rPr>
              <a:t>This </a:t>
            </a:r>
            <a:r>
              <a:rPr lang="de-DE" altLang="de-DE" sz="1200" dirty="0" err="1">
                <a:latin typeface="Times" pitchFamily="2" charset="0"/>
              </a:rPr>
              <a:t>ballot</a:t>
            </a:r>
            <a:r>
              <a:rPr lang="de-DE" altLang="de-DE" sz="1200" dirty="0">
                <a:latin typeface="Times" pitchFamily="2" charset="0"/>
              </a:rPr>
              <a:t> </a:t>
            </a:r>
            <a:r>
              <a:rPr lang="de-DE" altLang="de-DE" sz="1200" dirty="0" err="1">
                <a:latin typeface="Times" pitchFamily="2" charset="0"/>
              </a:rPr>
              <a:t>has</a:t>
            </a:r>
            <a:r>
              <a:rPr lang="de-DE" altLang="de-DE" sz="1200" dirty="0">
                <a:latin typeface="Times" pitchFamily="2" charset="0"/>
              </a:rPr>
              <a:t> </a:t>
            </a:r>
            <a:r>
              <a:rPr lang="de-DE" altLang="de-DE" sz="1200" dirty="0" err="1">
                <a:latin typeface="Times" pitchFamily="2" charset="0"/>
              </a:rPr>
              <a:t>met</a:t>
            </a:r>
            <a:r>
              <a:rPr lang="de-DE" altLang="de-DE" sz="1200" dirty="0">
                <a:latin typeface="Times" pitchFamily="2" charset="0"/>
              </a:rPr>
              <a:t> </a:t>
            </a:r>
            <a:r>
              <a:rPr lang="de-DE" altLang="de-DE" sz="1200" dirty="0" err="1">
                <a:latin typeface="Times" pitchFamily="2" charset="0"/>
              </a:rPr>
              <a:t>the</a:t>
            </a:r>
            <a:r>
              <a:rPr lang="de-DE" altLang="de-DE" sz="1200" dirty="0">
                <a:latin typeface="Times" pitchFamily="2" charset="0"/>
              </a:rPr>
              <a:t> 75% </a:t>
            </a:r>
            <a:r>
              <a:rPr lang="de-DE" altLang="de-DE" sz="1200" dirty="0" err="1">
                <a:latin typeface="Times" pitchFamily="2" charset="0"/>
              </a:rPr>
              <a:t>returned</a:t>
            </a:r>
            <a:r>
              <a:rPr lang="de-DE" altLang="de-DE" sz="1200" dirty="0">
                <a:latin typeface="Times" pitchFamily="2" charset="0"/>
              </a:rPr>
              <a:t> </a:t>
            </a:r>
            <a:r>
              <a:rPr lang="de-DE" altLang="de-DE" sz="1200" dirty="0" err="1">
                <a:latin typeface="Times" pitchFamily="2" charset="0"/>
              </a:rPr>
              <a:t>ballot</a:t>
            </a:r>
            <a:r>
              <a:rPr lang="de-DE" altLang="de-DE" sz="1200" dirty="0">
                <a:latin typeface="Times" pitchFamily="2" charset="0"/>
              </a:rPr>
              <a:t> </a:t>
            </a:r>
            <a:r>
              <a:rPr lang="de-DE" altLang="de-DE" sz="1200" dirty="0" err="1">
                <a:latin typeface="Times" pitchFamily="2" charset="0"/>
              </a:rPr>
              <a:t>requirement</a:t>
            </a:r>
            <a:r>
              <a:rPr lang="de-DE" altLang="de-DE" sz="1200" dirty="0">
                <a:latin typeface="Times" pitchFamily="2" charset="0"/>
              </a:rPr>
              <a:t>. </a:t>
            </a:r>
          </a:p>
          <a:p>
            <a:pPr marL="0" lvl="0" indent="0" eaLnBrk="0" hangingPunct="0">
              <a:spcBef>
                <a:spcPct val="0"/>
              </a:spcBef>
              <a:buNone/>
            </a:pPr>
            <a:r>
              <a:rPr lang="de-DE" altLang="de-DE" sz="1200" dirty="0">
                <a:latin typeface="Times" pitchFamily="2" charset="0"/>
              </a:rPr>
              <a:t>94 </a:t>
            </a:r>
            <a:r>
              <a:rPr lang="de-DE" altLang="de-DE" sz="1200" dirty="0" err="1">
                <a:latin typeface="Times" pitchFamily="2" charset="0"/>
              </a:rPr>
              <a:t>eligible</a:t>
            </a:r>
            <a:r>
              <a:rPr lang="de-DE" altLang="de-DE" sz="1200" dirty="0">
                <a:latin typeface="Times" pitchFamily="2" charset="0"/>
              </a:rPr>
              <a:t> </a:t>
            </a:r>
            <a:r>
              <a:rPr lang="de-DE" altLang="de-DE" sz="1200" dirty="0" err="1">
                <a:latin typeface="Times" pitchFamily="2" charset="0"/>
              </a:rPr>
              <a:t>people</a:t>
            </a:r>
            <a:r>
              <a:rPr lang="de-DE" altLang="de-DE" sz="1200" dirty="0">
                <a:latin typeface="Times" pitchFamily="2" charset="0"/>
              </a:rPr>
              <a:t> in </a:t>
            </a:r>
            <a:r>
              <a:rPr lang="de-DE" altLang="de-DE" sz="1200" dirty="0" err="1">
                <a:latin typeface="Times" pitchFamily="2" charset="0"/>
              </a:rPr>
              <a:t>this</a:t>
            </a:r>
            <a:r>
              <a:rPr lang="de-DE" altLang="de-DE" sz="1200" dirty="0">
                <a:latin typeface="Times" pitchFamily="2" charset="0"/>
              </a:rPr>
              <a:t> </a:t>
            </a:r>
            <a:r>
              <a:rPr lang="de-DE" altLang="de-DE" sz="1200" dirty="0" err="1">
                <a:latin typeface="Times" pitchFamily="2" charset="0"/>
              </a:rPr>
              <a:t>ballot</a:t>
            </a:r>
            <a:r>
              <a:rPr lang="de-DE" altLang="de-DE" sz="1200" dirty="0">
                <a:latin typeface="Times" pitchFamily="2" charset="0"/>
              </a:rPr>
              <a:t> </a:t>
            </a:r>
            <a:r>
              <a:rPr lang="de-DE" altLang="de-DE" sz="1200" dirty="0" err="1">
                <a:latin typeface="Times" pitchFamily="2" charset="0"/>
              </a:rPr>
              <a:t>group</a:t>
            </a:r>
            <a:r>
              <a:rPr lang="de-DE" altLang="de-DE" sz="1200" dirty="0">
                <a:latin typeface="Times" pitchFamily="2" charset="0"/>
              </a:rPr>
              <a:t>. </a:t>
            </a:r>
            <a:endParaRPr lang="de-DE" altLang="de-DE" sz="1200" dirty="0"/>
          </a:p>
          <a:p>
            <a:pPr marL="400050" lvl="1" indent="0" eaLnBrk="0" hangingPunct="0">
              <a:spcBef>
                <a:spcPct val="0"/>
              </a:spcBef>
              <a:buNone/>
            </a:pPr>
            <a:r>
              <a:rPr lang="de-DE" altLang="de-DE" sz="1200" dirty="0">
                <a:latin typeface="Times" pitchFamily="2" charset="0"/>
              </a:rPr>
              <a:t>73 affirmative </a:t>
            </a:r>
            <a:r>
              <a:rPr lang="de-DE" altLang="de-DE" sz="1200" dirty="0" err="1">
                <a:latin typeface="Times" pitchFamily="2" charset="0"/>
              </a:rPr>
              <a:t>votes</a:t>
            </a:r>
            <a:br>
              <a:rPr lang="de-DE" altLang="de-DE" sz="1200" dirty="0">
                <a:latin typeface="Times" pitchFamily="2" charset="0"/>
              </a:rPr>
            </a:br>
            <a:r>
              <a:rPr lang="de-DE" altLang="de-DE" sz="1200" dirty="0">
                <a:latin typeface="Times" pitchFamily="2" charset="0"/>
              </a:rPr>
              <a:t>1 total negative </a:t>
            </a:r>
            <a:r>
              <a:rPr lang="de-DE" altLang="de-DE" sz="1200" dirty="0" err="1">
                <a:latin typeface="Times" pitchFamily="2" charset="0"/>
              </a:rPr>
              <a:t>votes</a:t>
            </a:r>
            <a:r>
              <a:rPr lang="de-DE" altLang="de-DE" sz="1200" dirty="0">
                <a:latin typeface="Times" pitchFamily="2" charset="0"/>
              </a:rPr>
              <a:t> </a:t>
            </a:r>
            <a:r>
              <a:rPr lang="de-DE" altLang="de-DE" sz="1200" dirty="0" err="1">
                <a:latin typeface="Times" pitchFamily="2" charset="0"/>
              </a:rPr>
              <a:t>with</a:t>
            </a:r>
            <a:r>
              <a:rPr lang="de-DE" altLang="de-DE" sz="1200" dirty="0">
                <a:latin typeface="Times" pitchFamily="2" charset="0"/>
              </a:rPr>
              <a:t> </a:t>
            </a:r>
            <a:r>
              <a:rPr lang="de-DE" altLang="de-DE" sz="1200" dirty="0" err="1">
                <a:latin typeface="Times" pitchFamily="2" charset="0"/>
              </a:rPr>
              <a:t>comments</a:t>
            </a:r>
            <a:br>
              <a:rPr lang="de-DE" altLang="de-DE" sz="1200" dirty="0">
                <a:latin typeface="Times" pitchFamily="2" charset="0"/>
              </a:rPr>
            </a:br>
            <a:r>
              <a:rPr lang="de-DE" altLang="de-DE" sz="1200" dirty="0">
                <a:latin typeface="Times" pitchFamily="2" charset="0"/>
              </a:rPr>
              <a:t>0 negative </a:t>
            </a:r>
            <a:r>
              <a:rPr lang="de-DE" altLang="de-DE" sz="1200" dirty="0" err="1">
                <a:latin typeface="Times" pitchFamily="2" charset="0"/>
              </a:rPr>
              <a:t>votes</a:t>
            </a:r>
            <a:r>
              <a:rPr lang="de-DE" altLang="de-DE" sz="1200" dirty="0">
                <a:latin typeface="Times" pitchFamily="2" charset="0"/>
              </a:rPr>
              <a:t> </a:t>
            </a:r>
            <a:r>
              <a:rPr lang="de-DE" altLang="de-DE" sz="1200" dirty="0" err="1">
                <a:latin typeface="Times" pitchFamily="2" charset="0"/>
              </a:rPr>
              <a:t>with</a:t>
            </a:r>
            <a:r>
              <a:rPr lang="de-DE" altLang="de-DE" sz="1200" dirty="0">
                <a:latin typeface="Times" pitchFamily="2" charset="0"/>
              </a:rPr>
              <a:t> </a:t>
            </a:r>
            <a:r>
              <a:rPr lang="de-DE" altLang="de-DE" sz="1200" dirty="0" err="1">
                <a:latin typeface="Times" pitchFamily="2" charset="0"/>
              </a:rPr>
              <a:t>new</a:t>
            </a:r>
            <a:r>
              <a:rPr lang="de-DE" altLang="de-DE" sz="1200" dirty="0">
                <a:latin typeface="Times" pitchFamily="2" charset="0"/>
              </a:rPr>
              <a:t> </a:t>
            </a:r>
            <a:r>
              <a:rPr lang="de-DE" altLang="de-DE" sz="1200" dirty="0" err="1">
                <a:latin typeface="Times" pitchFamily="2" charset="0"/>
              </a:rPr>
              <a:t>comments</a:t>
            </a:r>
            <a:br>
              <a:rPr lang="de-DE" altLang="de-DE" sz="1200" dirty="0">
                <a:latin typeface="Times" pitchFamily="2" charset="0"/>
              </a:rPr>
            </a:br>
            <a:r>
              <a:rPr lang="de-DE" altLang="de-DE" sz="1200" dirty="0">
                <a:latin typeface="Times" pitchFamily="2" charset="0"/>
              </a:rPr>
              <a:t>0 negative </a:t>
            </a:r>
            <a:r>
              <a:rPr lang="de-DE" altLang="de-DE" sz="1200" dirty="0" err="1">
                <a:latin typeface="Times" pitchFamily="2" charset="0"/>
              </a:rPr>
              <a:t>votes</a:t>
            </a:r>
            <a:r>
              <a:rPr lang="de-DE" altLang="de-DE" sz="1200" dirty="0">
                <a:latin typeface="Times" pitchFamily="2" charset="0"/>
              </a:rPr>
              <a:t> </a:t>
            </a:r>
            <a:r>
              <a:rPr lang="de-DE" altLang="de-DE" sz="1200" dirty="0" err="1">
                <a:latin typeface="Times" pitchFamily="2" charset="0"/>
              </a:rPr>
              <a:t>without</a:t>
            </a:r>
            <a:r>
              <a:rPr lang="de-DE" altLang="de-DE" sz="1200" dirty="0">
                <a:latin typeface="Times" pitchFamily="2" charset="0"/>
              </a:rPr>
              <a:t> </a:t>
            </a:r>
            <a:r>
              <a:rPr lang="de-DE" altLang="de-DE" sz="1200" dirty="0" err="1">
                <a:latin typeface="Times" pitchFamily="2" charset="0"/>
              </a:rPr>
              <a:t>comments</a:t>
            </a:r>
            <a:br>
              <a:rPr lang="de-DE" altLang="de-DE" sz="1200" dirty="0">
                <a:latin typeface="Times" pitchFamily="2" charset="0"/>
              </a:rPr>
            </a:br>
            <a:r>
              <a:rPr lang="de-DE" altLang="de-DE" sz="1200" dirty="0">
                <a:latin typeface="Times" pitchFamily="2" charset="0"/>
              </a:rPr>
              <a:t>3 </a:t>
            </a:r>
            <a:r>
              <a:rPr lang="de-DE" altLang="de-DE" sz="1200" dirty="0" err="1">
                <a:latin typeface="Times" pitchFamily="2" charset="0"/>
              </a:rPr>
              <a:t>abstention</a:t>
            </a:r>
            <a:r>
              <a:rPr lang="de-DE" altLang="de-DE" sz="1200" dirty="0">
                <a:latin typeface="Times" pitchFamily="2" charset="0"/>
              </a:rPr>
              <a:t> </a:t>
            </a:r>
            <a:r>
              <a:rPr lang="de-DE" altLang="de-DE" sz="1200" dirty="0" err="1">
                <a:latin typeface="Times" pitchFamily="2" charset="0"/>
              </a:rPr>
              <a:t>votes</a:t>
            </a:r>
            <a:r>
              <a:rPr lang="de-DE" altLang="de-DE" sz="1200" dirty="0">
                <a:latin typeface="Times" pitchFamily="2" charset="0"/>
              </a:rPr>
              <a:t>: (Lack </a:t>
            </a:r>
            <a:r>
              <a:rPr lang="de-DE" altLang="de-DE" sz="1200" dirty="0" err="1">
                <a:latin typeface="Times" pitchFamily="2" charset="0"/>
              </a:rPr>
              <a:t>of</a:t>
            </a:r>
            <a:r>
              <a:rPr lang="de-DE" altLang="de-DE" sz="1200" dirty="0">
                <a:latin typeface="Times" pitchFamily="2" charset="0"/>
              </a:rPr>
              <a:t> </a:t>
            </a:r>
            <a:r>
              <a:rPr lang="de-DE" altLang="de-DE" sz="1200" dirty="0" err="1">
                <a:latin typeface="Times" pitchFamily="2" charset="0"/>
              </a:rPr>
              <a:t>expertise</a:t>
            </a:r>
            <a:r>
              <a:rPr lang="de-DE" altLang="de-DE" sz="1200" dirty="0">
                <a:latin typeface="Times" pitchFamily="2" charset="0"/>
              </a:rPr>
              <a:t>: 2, Lack </a:t>
            </a:r>
            <a:r>
              <a:rPr lang="de-DE" altLang="de-DE" sz="1200" dirty="0" err="1">
                <a:latin typeface="Times" pitchFamily="2" charset="0"/>
              </a:rPr>
              <a:t>of</a:t>
            </a:r>
            <a:r>
              <a:rPr lang="de-DE" altLang="de-DE" sz="1200" dirty="0">
                <a:latin typeface="Times" pitchFamily="2" charset="0"/>
              </a:rPr>
              <a:t> time: 1) </a:t>
            </a:r>
          </a:p>
          <a:p>
            <a:pPr marL="0" lvl="0" indent="0" eaLnBrk="0" hangingPunct="0">
              <a:spcBef>
                <a:spcPct val="0"/>
              </a:spcBef>
              <a:buNone/>
            </a:pPr>
            <a:r>
              <a:rPr lang="de-DE" altLang="de-DE" sz="800" dirty="0">
                <a:latin typeface="Times" pitchFamily="2" charset="0"/>
              </a:rPr>
              <a:t>-----------------</a:t>
            </a:r>
          </a:p>
          <a:p>
            <a:pPr marL="0" lvl="0" indent="0" eaLnBrk="0" hangingPunct="0">
              <a:spcBef>
                <a:spcPct val="0"/>
              </a:spcBef>
              <a:buNone/>
            </a:pPr>
            <a:r>
              <a:rPr lang="de-DE" altLang="de-DE" sz="1200" dirty="0">
                <a:latin typeface="Times" pitchFamily="2" charset="0"/>
              </a:rPr>
              <a:t>77 </a:t>
            </a:r>
            <a:r>
              <a:rPr lang="de-DE" altLang="de-DE" sz="1200" dirty="0" err="1">
                <a:latin typeface="Times" pitchFamily="2" charset="0"/>
              </a:rPr>
              <a:t>votes</a:t>
            </a:r>
            <a:r>
              <a:rPr lang="de-DE" altLang="de-DE" sz="1200" dirty="0">
                <a:latin typeface="Times" pitchFamily="2" charset="0"/>
              </a:rPr>
              <a:t> </a:t>
            </a:r>
            <a:r>
              <a:rPr lang="de-DE" altLang="de-DE" sz="1200" dirty="0" err="1">
                <a:latin typeface="Times" pitchFamily="2" charset="0"/>
              </a:rPr>
              <a:t>received</a:t>
            </a:r>
            <a:r>
              <a:rPr lang="de-DE" altLang="de-DE" sz="1200" dirty="0">
                <a:latin typeface="Times" pitchFamily="2" charset="0"/>
              </a:rPr>
              <a:t> = 81% </a:t>
            </a:r>
            <a:r>
              <a:rPr lang="de-DE" altLang="de-DE" sz="1200" dirty="0" err="1">
                <a:latin typeface="Times" pitchFamily="2" charset="0"/>
              </a:rPr>
              <a:t>returned</a:t>
            </a:r>
            <a:r>
              <a:rPr lang="de-DE" altLang="de-DE" sz="1200" dirty="0">
                <a:latin typeface="Times" pitchFamily="2" charset="0"/>
              </a:rPr>
              <a:t> 3% </a:t>
            </a:r>
            <a:r>
              <a:rPr lang="de-DE" altLang="de-DE" sz="1200" dirty="0" err="1">
                <a:latin typeface="Times" pitchFamily="2" charset="0"/>
              </a:rPr>
              <a:t>abstention</a:t>
            </a:r>
            <a:r>
              <a:rPr lang="de-DE" altLang="de-DE" sz="1200" dirty="0">
                <a:latin typeface="Times" pitchFamily="2" charset="0"/>
              </a:rPr>
              <a:t> </a:t>
            </a:r>
          </a:p>
          <a:p>
            <a:pPr marL="0" lvl="0" indent="0" eaLnBrk="0" hangingPunct="0">
              <a:spcBef>
                <a:spcPct val="0"/>
              </a:spcBef>
              <a:buNone/>
            </a:pPr>
            <a:endParaRPr lang="de-DE" altLang="de-DE" sz="800" dirty="0"/>
          </a:p>
          <a:p>
            <a:pPr marL="0" lvl="0" indent="0" eaLnBrk="0" hangingPunct="0">
              <a:spcBef>
                <a:spcPct val="0"/>
              </a:spcBef>
              <a:buNone/>
            </a:pPr>
            <a:r>
              <a:rPr lang="de-DE" altLang="de-DE" sz="1200" b="1" dirty="0">
                <a:solidFill>
                  <a:srgbClr val="000099"/>
                </a:solidFill>
                <a:latin typeface="Times" pitchFamily="2" charset="0"/>
              </a:rPr>
              <a:t>APPROVAL RATE </a:t>
            </a:r>
            <a:endParaRPr lang="de-DE" altLang="de-DE" sz="1200" dirty="0"/>
          </a:p>
          <a:p>
            <a:pPr marL="0" lvl="0" indent="0" eaLnBrk="0" hangingPunct="0">
              <a:spcBef>
                <a:spcPct val="0"/>
              </a:spcBef>
              <a:buNone/>
            </a:pPr>
            <a:r>
              <a:rPr lang="de-DE" altLang="de-DE" sz="1200" dirty="0">
                <a:latin typeface="Times" pitchFamily="2" charset="0"/>
              </a:rPr>
              <a:t>The 75% </a:t>
            </a:r>
            <a:r>
              <a:rPr lang="de-DE" altLang="de-DE" sz="1200" dirty="0" err="1">
                <a:latin typeface="Times" pitchFamily="2" charset="0"/>
              </a:rPr>
              <a:t>affirmation</a:t>
            </a:r>
            <a:r>
              <a:rPr lang="de-DE" altLang="de-DE" sz="1200" dirty="0">
                <a:latin typeface="Times" pitchFamily="2" charset="0"/>
              </a:rPr>
              <a:t> </a:t>
            </a:r>
            <a:r>
              <a:rPr lang="de-DE" altLang="de-DE" sz="1200" dirty="0" err="1">
                <a:latin typeface="Times" pitchFamily="2" charset="0"/>
              </a:rPr>
              <a:t>requirement</a:t>
            </a:r>
            <a:r>
              <a:rPr lang="de-DE" altLang="de-DE" sz="1200" dirty="0">
                <a:latin typeface="Times" pitchFamily="2" charset="0"/>
              </a:rPr>
              <a:t> </a:t>
            </a:r>
            <a:r>
              <a:rPr lang="de-DE" altLang="de-DE" sz="1200" dirty="0" err="1">
                <a:latin typeface="Times" pitchFamily="2" charset="0"/>
              </a:rPr>
              <a:t>is</a:t>
            </a:r>
            <a:r>
              <a:rPr lang="de-DE" altLang="de-DE" sz="1200" dirty="0">
                <a:latin typeface="Times" pitchFamily="2" charset="0"/>
              </a:rPr>
              <a:t> </a:t>
            </a:r>
            <a:r>
              <a:rPr lang="de-DE" altLang="de-DE" sz="1200" dirty="0" err="1">
                <a:latin typeface="Times" pitchFamily="2" charset="0"/>
              </a:rPr>
              <a:t>being</a:t>
            </a:r>
            <a:r>
              <a:rPr lang="de-DE" altLang="de-DE" sz="1200" dirty="0">
                <a:latin typeface="Times" pitchFamily="2" charset="0"/>
              </a:rPr>
              <a:t> </a:t>
            </a:r>
            <a:r>
              <a:rPr lang="de-DE" altLang="de-DE" sz="1200" dirty="0" err="1">
                <a:latin typeface="Times" pitchFamily="2" charset="0"/>
              </a:rPr>
              <a:t>met</a:t>
            </a:r>
            <a:r>
              <a:rPr lang="de-DE" altLang="de-DE" sz="1200" dirty="0">
                <a:latin typeface="Times" pitchFamily="2" charset="0"/>
              </a:rPr>
              <a:t>. </a:t>
            </a:r>
          </a:p>
          <a:p>
            <a:pPr marL="400050" lvl="1" indent="0" eaLnBrk="0" hangingPunct="0">
              <a:spcBef>
                <a:spcPct val="0"/>
              </a:spcBef>
              <a:buNone/>
            </a:pPr>
            <a:r>
              <a:rPr lang="de-DE" altLang="de-DE" sz="1200" dirty="0">
                <a:latin typeface="Times" pitchFamily="2" charset="0"/>
              </a:rPr>
              <a:t>73 affirmative </a:t>
            </a:r>
            <a:r>
              <a:rPr lang="de-DE" altLang="de-DE" sz="1200" dirty="0" err="1">
                <a:latin typeface="Times" pitchFamily="2" charset="0"/>
              </a:rPr>
              <a:t>votes</a:t>
            </a:r>
            <a:r>
              <a:rPr lang="de-DE" altLang="de-DE" sz="1200" dirty="0">
                <a:latin typeface="Times" pitchFamily="2" charset="0"/>
              </a:rPr>
              <a:t> </a:t>
            </a:r>
            <a:endParaRPr lang="de-DE" altLang="de-DE" sz="1200" dirty="0"/>
          </a:p>
          <a:p>
            <a:pPr marL="400050" lvl="1" indent="0" eaLnBrk="0" hangingPunct="0">
              <a:spcBef>
                <a:spcPct val="0"/>
              </a:spcBef>
              <a:buNone/>
            </a:pPr>
            <a:r>
              <a:rPr lang="de-DE" altLang="de-DE" sz="1200" dirty="0">
                <a:latin typeface="Times" pitchFamily="2" charset="0"/>
              </a:rPr>
              <a:t>1 negative </a:t>
            </a:r>
            <a:r>
              <a:rPr lang="de-DE" altLang="de-DE" sz="1200" dirty="0" err="1">
                <a:latin typeface="Times" pitchFamily="2" charset="0"/>
              </a:rPr>
              <a:t>votes</a:t>
            </a:r>
            <a:r>
              <a:rPr lang="de-DE" altLang="de-DE" sz="1200" dirty="0">
                <a:latin typeface="Times" pitchFamily="2" charset="0"/>
              </a:rPr>
              <a:t> </a:t>
            </a:r>
            <a:r>
              <a:rPr lang="de-DE" altLang="de-DE" sz="1200" dirty="0" err="1">
                <a:latin typeface="Times" pitchFamily="2" charset="0"/>
              </a:rPr>
              <a:t>with</a:t>
            </a:r>
            <a:r>
              <a:rPr lang="de-DE" altLang="de-DE" sz="1200" dirty="0">
                <a:latin typeface="Times" pitchFamily="2" charset="0"/>
              </a:rPr>
              <a:t> </a:t>
            </a:r>
            <a:r>
              <a:rPr lang="de-DE" altLang="de-DE" sz="1200" dirty="0" err="1">
                <a:latin typeface="Times" pitchFamily="2" charset="0"/>
              </a:rPr>
              <a:t>comments</a:t>
            </a:r>
            <a:r>
              <a:rPr lang="de-DE" altLang="de-DE" sz="1200" dirty="0">
                <a:latin typeface="Times" pitchFamily="2" charset="0"/>
              </a:rPr>
              <a:t> </a:t>
            </a:r>
          </a:p>
          <a:p>
            <a:pPr marL="400050" lvl="1" indent="0" eaLnBrk="0" hangingPunct="0">
              <a:spcBef>
                <a:spcPct val="0"/>
              </a:spcBef>
              <a:buNone/>
            </a:pPr>
            <a:r>
              <a:rPr lang="de-DE" altLang="de-DE" sz="800" dirty="0">
                <a:latin typeface="Times" pitchFamily="2" charset="0"/>
              </a:rPr>
              <a:t>======</a:t>
            </a:r>
          </a:p>
          <a:p>
            <a:pPr marL="400050" lvl="1" indent="0" eaLnBrk="0" hangingPunct="0">
              <a:spcBef>
                <a:spcPct val="0"/>
              </a:spcBef>
              <a:buNone/>
            </a:pPr>
            <a:r>
              <a:rPr lang="de-DE" altLang="de-DE" sz="1200" dirty="0">
                <a:latin typeface="Times" pitchFamily="2" charset="0"/>
              </a:rPr>
              <a:t>74 </a:t>
            </a:r>
            <a:r>
              <a:rPr lang="de-DE" altLang="de-DE" sz="1200" dirty="0" err="1">
                <a:latin typeface="Times" pitchFamily="2" charset="0"/>
              </a:rPr>
              <a:t>votes</a:t>
            </a:r>
            <a:r>
              <a:rPr lang="de-DE" altLang="de-DE" sz="1200" dirty="0">
                <a:latin typeface="Times" pitchFamily="2" charset="0"/>
              </a:rPr>
              <a:t> = 98% affirmative </a:t>
            </a:r>
            <a:endParaRPr lang="de-DE" altLang="de-DE" sz="1200" dirty="0">
              <a:latin typeface="Arial" panose="020B0604020202020204" pitchFamily="34" charset="0"/>
            </a:endParaRPr>
          </a:p>
        </p:txBody>
      </p:sp>
    </p:spTree>
    <p:extLst>
      <p:ext uri="{BB962C8B-B14F-4D97-AF65-F5344CB8AC3E}">
        <p14:creationId xmlns:p14="http://schemas.microsoft.com/office/powerpoint/2010/main" val="1170783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2018 F2F Meeting</a:t>
            </a:r>
          </a:p>
        </p:txBody>
      </p:sp>
      <p:sp>
        <p:nvSpPr>
          <p:cNvPr id="3" name="Content Placeholder 2"/>
          <p:cNvSpPr>
            <a:spLocks noGrp="1"/>
          </p:cNvSpPr>
          <p:nvPr>
            <p:ph idx="1"/>
          </p:nvPr>
        </p:nvSpPr>
        <p:spPr>
          <a:xfrm>
            <a:off x="457200" y="1600200"/>
            <a:ext cx="8229600" cy="4648200"/>
          </a:xfrm>
        </p:spPr>
        <p:txBody>
          <a:bodyPr>
            <a:normAutofit fontScale="62500" lnSpcReduction="20000"/>
          </a:bodyPr>
          <a:lstStyle/>
          <a:p>
            <a:r>
              <a:rPr lang="en-US" dirty="0"/>
              <a:t>Venue:</a:t>
            </a:r>
          </a:p>
          <a:p>
            <a:pPr lvl="1"/>
            <a:r>
              <a:rPr lang="de-DE" b="1" dirty="0"/>
              <a:t>Bangkok Marriott Marquis </a:t>
            </a:r>
            <a:r>
              <a:rPr lang="de-DE" b="1" dirty="0" err="1"/>
              <a:t>Queen’s</a:t>
            </a:r>
            <a:r>
              <a:rPr lang="de-DE" b="1" dirty="0"/>
              <a:t> Park </a:t>
            </a:r>
            <a:endParaRPr lang="de-DE" dirty="0"/>
          </a:p>
          <a:p>
            <a:pPr lvl="2"/>
            <a:r>
              <a:rPr lang="de-DE" i="1" dirty="0"/>
              <a:t>199 </a:t>
            </a:r>
            <a:r>
              <a:rPr lang="de-DE" i="1" dirty="0" err="1"/>
              <a:t>Sukhumvit</a:t>
            </a:r>
            <a:r>
              <a:rPr lang="de-DE" i="1" dirty="0"/>
              <a:t> Soi 22, </a:t>
            </a:r>
            <a:r>
              <a:rPr lang="de-DE" i="1" dirty="0" err="1"/>
              <a:t>Klong</a:t>
            </a:r>
            <a:r>
              <a:rPr lang="de-DE" i="1" dirty="0"/>
              <a:t> Ton, </a:t>
            </a:r>
            <a:r>
              <a:rPr lang="de-DE" i="1" dirty="0" err="1"/>
              <a:t>Klong</a:t>
            </a:r>
            <a:r>
              <a:rPr lang="de-DE" i="1" dirty="0"/>
              <a:t> </a:t>
            </a:r>
            <a:r>
              <a:rPr lang="de-DE" i="1" dirty="0" err="1"/>
              <a:t>Toey</a:t>
            </a:r>
            <a:br>
              <a:rPr lang="de-DE" i="1" dirty="0"/>
            </a:br>
            <a:r>
              <a:rPr lang="de-DE" i="1" dirty="0"/>
              <a:t>Bangkok, 10110 Thailand </a:t>
            </a:r>
          </a:p>
          <a:p>
            <a:pPr lvl="2"/>
            <a:r>
              <a:rPr lang="de-DE" dirty="0">
                <a:hlinkClick r:id="rId2"/>
              </a:rPr>
              <a:t>https://www.marriott.com/hotels/travel/bkkqp-bangkok-marriott-marquis-queens-park/</a:t>
            </a:r>
            <a:endParaRPr lang="de-DE" i="1" dirty="0"/>
          </a:p>
          <a:p>
            <a:pPr lvl="2"/>
            <a:r>
              <a:rPr lang="en-US" dirty="0"/>
              <a:t>Phone: </a:t>
            </a:r>
            <a:r>
              <a:rPr lang="de-DE" dirty="0"/>
              <a:t>+66 2 059 5555 </a:t>
            </a:r>
            <a:endParaRPr lang="en-US" dirty="0"/>
          </a:p>
          <a:p>
            <a:pPr marL="857250" lvl="2" indent="0">
              <a:buNone/>
            </a:pPr>
            <a:endParaRPr lang="en-US" dirty="0"/>
          </a:p>
          <a:p>
            <a:r>
              <a:rPr lang="en-US" dirty="0" err="1"/>
              <a:t>OmniRAN</a:t>
            </a:r>
            <a:r>
              <a:rPr lang="en-US" dirty="0"/>
              <a:t> TG sessions:</a:t>
            </a:r>
          </a:p>
          <a:p>
            <a:pPr lvl="1"/>
            <a:r>
              <a:rPr lang="en-US" dirty="0"/>
              <a:t>Mon, 	Nov 12</a:t>
            </a:r>
            <a:r>
              <a:rPr lang="en-US" baseline="30000" dirty="0"/>
              <a:t>th</a:t>
            </a:r>
            <a:r>
              <a:rPr lang="en-US" dirty="0"/>
              <a:t> ,	13:30-18:00</a:t>
            </a:r>
          </a:p>
          <a:p>
            <a:pPr lvl="2"/>
            <a:r>
              <a:rPr lang="en-US" dirty="0"/>
              <a:t>Meeting room: Apartment 4 (9th Floor)</a:t>
            </a:r>
          </a:p>
          <a:p>
            <a:pPr lvl="1"/>
            <a:r>
              <a:rPr lang="en-US" dirty="0"/>
              <a:t>Tue, 	Nov 13</a:t>
            </a:r>
            <a:r>
              <a:rPr lang="en-US" baseline="30000" dirty="0"/>
              <a:t>th</a:t>
            </a:r>
            <a:r>
              <a:rPr lang="en-US" dirty="0"/>
              <a:t> , 	13:30-15:30</a:t>
            </a:r>
          </a:p>
          <a:p>
            <a:pPr lvl="2"/>
            <a:r>
              <a:rPr lang="en-US" dirty="0"/>
              <a:t>Meeting room: Apartment 4 (9th Floor)</a:t>
            </a:r>
          </a:p>
          <a:p>
            <a:pPr lvl="1"/>
            <a:r>
              <a:rPr lang="en-US" dirty="0"/>
              <a:t>Wed,	Nov 14</a:t>
            </a:r>
            <a:r>
              <a:rPr lang="en-US" baseline="30000" dirty="0"/>
              <a:t>th</a:t>
            </a:r>
            <a:r>
              <a:rPr lang="en-US" dirty="0"/>
              <a:t> ,	13:30-15:30</a:t>
            </a:r>
          </a:p>
          <a:p>
            <a:pPr lvl="2"/>
            <a:r>
              <a:rPr lang="en-US" dirty="0"/>
              <a:t>Meeting room: Apartment 4 (9th Floor)</a:t>
            </a:r>
          </a:p>
          <a:p>
            <a:pPr lvl="1"/>
            <a:r>
              <a:rPr lang="en-US" dirty="0"/>
              <a:t>Thu,	Nov 15</a:t>
            </a:r>
            <a:r>
              <a:rPr lang="en-US" baseline="30000" dirty="0"/>
              <a:t>th</a:t>
            </a:r>
            <a:r>
              <a:rPr lang="en-US" dirty="0"/>
              <a:t> ,	10:30-12:30</a:t>
            </a:r>
          </a:p>
          <a:p>
            <a:pPr lvl="2"/>
            <a:r>
              <a:rPr lang="en-US" dirty="0"/>
              <a:t>Meeting room: Apartment 4 (9th Floor)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5DF0A-1920-144B-B30C-9E95247E6A46}"/>
              </a:ext>
            </a:extLst>
          </p:cNvPr>
          <p:cNvSpPr>
            <a:spLocks noGrp="1"/>
          </p:cNvSpPr>
          <p:nvPr>
            <p:ph type="title"/>
          </p:nvPr>
        </p:nvSpPr>
        <p:spPr/>
        <p:txBody>
          <a:bodyPr/>
          <a:lstStyle/>
          <a:p>
            <a:r>
              <a:rPr lang="en-US" dirty="0"/>
              <a:t>Supporting information P802.1CF</a:t>
            </a:r>
          </a:p>
        </p:txBody>
      </p:sp>
      <p:sp>
        <p:nvSpPr>
          <p:cNvPr id="3" name="Content Placeholder 2">
            <a:extLst>
              <a:ext uri="{FF2B5EF4-FFF2-40B4-BE49-F238E27FC236}">
                <a16:creationId xmlns:a16="http://schemas.microsoft.com/office/drawing/2014/main" id="{B0A3E51D-50AE-6344-97BD-9B9DE72B4595}"/>
              </a:ext>
            </a:extLst>
          </p:cNvPr>
          <p:cNvSpPr>
            <a:spLocks noGrp="1"/>
          </p:cNvSpPr>
          <p:nvPr>
            <p:ph idx="1"/>
          </p:nvPr>
        </p:nvSpPr>
        <p:spPr/>
        <p:txBody>
          <a:bodyPr/>
          <a:lstStyle/>
          <a:p>
            <a:r>
              <a:rPr lang="en-US" dirty="0"/>
              <a:t>Voter with DISAPPROVE vote</a:t>
            </a:r>
          </a:p>
          <a:p>
            <a:pPr lvl="1"/>
            <a:r>
              <a:rPr lang="en-US" dirty="0"/>
              <a:t>Brian </a:t>
            </a:r>
            <a:r>
              <a:rPr lang="en-US" dirty="0" err="1"/>
              <a:t>Petry</a:t>
            </a:r>
            <a:endParaRPr lang="en-US" dirty="0"/>
          </a:p>
          <a:p>
            <a:endParaRPr lang="en-US" dirty="0"/>
          </a:p>
          <a:p>
            <a:r>
              <a:rPr lang="en-US" dirty="0"/>
              <a:t>Did not respond to emails, nor participated in the recirculation</a:t>
            </a:r>
          </a:p>
          <a:p>
            <a:pPr lvl="1"/>
            <a:r>
              <a:rPr lang="en-US" dirty="0"/>
              <a:t>All 6 must-be-satisfied comments resolved with ‘accepted-in-principle’ in initial sponsor ballot</a:t>
            </a:r>
          </a:p>
        </p:txBody>
      </p:sp>
    </p:spTree>
    <p:extLst>
      <p:ext uri="{BB962C8B-B14F-4D97-AF65-F5344CB8AC3E}">
        <p14:creationId xmlns:p14="http://schemas.microsoft.com/office/powerpoint/2010/main" val="1281150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#5</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a:bodyPr>
          <a:lstStyle/>
          <a:p>
            <a:r>
              <a:rPr lang="en-US" dirty="0"/>
              <a:t>Comment resolution of P802.1CF sponsor ballot recirculation</a:t>
            </a:r>
          </a:p>
          <a:p>
            <a:pPr lvl="1"/>
            <a:r>
              <a:rPr lang="en-US" dirty="0">
                <a:hlinkClick r:id="rId2"/>
              </a:rPr>
              <a:t>https://mentor.ieee.org/omniran/dcn/18/omniran-18-0085-01-CF00-d3-0-sponsor-ballot-1st-recirc-comments.xlsx</a:t>
            </a:r>
            <a:endParaRPr lang="en-US" dirty="0"/>
          </a:p>
          <a:p>
            <a:pPr lvl="1"/>
            <a:r>
              <a:rPr lang="en-US" dirty="0"/>
              <a:t>..</a:t>
            </a:r>
          </a:p>
          <a:p>
            <a:r>
              <a:rPr lang="en-US" dirty="0"/>
              <a:t>Plan and motions for proceeding and project conclusion</a:t>
            </a:r>
          </a:p>
          <a:p>
            <a:pPr lvl="1"/>
            <a:r>
              <a:rPr lang="en-US" dirty="0"/>
              <a:t>..</a:t>
            </a:r>
          </a:p>
        </p:txBody>
      </p:sp>
    </p:spTree>
    <p:extLst>
      <p:ext uri="{BB962C8B-B14F-4D97-AF65-F5344CB8AC3E}">
        <p14:creationId xmlns:p14="http://schemas.microsoft.com/office/powerpoint/2010/main" val="2185324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#6</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a:bodyPr>
          <a:lstStyle/>
          <a:p>
            <a:r>
              <a:rPr lang="en-US" dirty="0"/>
              <a:t>P802.1CQ contributions and discussions</a:t>
            </a:r>
          </a:p>
          <a:p>
            <a:r>
              <a:rPr lang="en-US" dirty="0"/>
              <a:t>Review of 802.1CQ </a:t>
            </a:r>
            <a:r>
              <a:rPr lang="en-US" dirty="0" err="1"/>
              <a:t>ToC</a:t>
            </a:r>
            <a:endParaRPr lang="en-US" dirty="0"/>
          </a:p>
          <a:p>
            <a:pPr marL="0" indent="0">
              <a:buNone/>
            </a:pPr>
            <a:endParaRPr lang="en-US" dirty="0"/>
          </a:p>
          <a:p>
            <a:pPr lvl="1"/>
            <a:endParaRPr lang="en-US" dirty="0"/>
          </a:p>
          <a:p>
            <a:r>
              <a:rPr lang="en-US" dirty="0"/>
              <a:t>Discussions about potential future work in </a:t>
            </a:r>
            <a:r>
              <a:rPr lang="en-US" dirty="0" err="1"/>
              <a:t>OmniRAN</a:t>
            </a:r>
            <a:endParaRPr lang="en-US" dirty="0"/>
          </a:p>
          <a:p>
            <a:pPr lvl="1"/>
            <a:endParaRPr lang="en-US" dirty="0"/>
          </a:p>
        </p:txBody>
      </p:sp>
    </p:spTree>
    <p:extLst>
      <p:ext uri="{BB962C8B-B14F-4D97-AF65-F5344CB8AC3E}">
        <p14:creationId xmlns:p14="http://schemas.microsoft.com/office/powerpoint/2010/main" val="2013935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E7F4C-6F09-C741-97A3-6A8429A60849}"/>
              </a:ext>
            </a:extLst>
          </p:cNvPr>
          <p:cNvSpPr>
            <a:spLocks noGrp="1"/>
          </p:cNvSpPr>
          <p:nvPr>
            <p:ph type="title"/>
          </p:nvPr>
        </p:nvSpPr>
        <p:spPr>
          <a:xfrm>
            <a:off x="457200" y="274638"/>
            <a:ext cx="8229600" cy="868362"/>
          </a:xfrm>
        </p:spPr>
        <p:txBody>
          <a:bodyPr/>
          <a:lstStyle/>
          <a:p>
            <a:r>
              <a:rPr lang="en-US" dirty="0"/>
              <a:t>802.1CQ – comment Pascal </a:t>
            </a:r>
            <a:r>
              <a:rPr lang="en-US" dirty="0" err="1"/>
              <a:t>Thubert</a:t>
            </a:r>
            <a:br>
              <a:rPr lang="en-US" dirty="0"/>
            </a:br>
            <a:r>
              <a:rPr lang="en-US" sz="1400" dirty="0"/>
              <a:t>Sent: Friday, November 9, 2018 7:25 PM</a:t>
            </a:r>
            <a:br>
              <a:rPr lang="en-US" sz="1400" dirty="0"/>
            </a:br>
            <a:r>
              <a:rPr lang="en-US" sz="1400" dirty="0"/>
              <a:t>Subject: local MAC address uniqueness and protection</a:t>
            </a:r>
          </a:p>
        </p:txBody>
      </p:sp>
      <p:sp>
        <p:nvSpPr>
          <p:cNvPr id="3" name="Content Placeholder 2">
            <a:extLst>
              <a:ext uri="{FF2B5EF4-FFF2-40B4-BE49-F238E27FC236}">
                <a16:creationId xmlns:a16="http://schemas.microsoft.com/office/drawing/2014/main" id="{42EEB0D0-7361-7D44-BF76-0322EB05D0DA}"/>
              </a:ext>
            </a:extLst>
          </p:cNvPr>
          <p:cNvSpPr>
            <a:spLocks noGrp="1"/>
          </p:cNvSpPr>
          <p:nvPr>
            <p:ph idx="1"/>
          </p:nvPr>
        </p:nvSpPr>
        <p:spPr>
          <a:xfrm>
            <a:off x="457200" y="1371600"/>
            <a:ext cx="8229600" cy="5257800"/>
          </a:xfrm>
        </p:spPr>
        <p:txBody>
          <a:bodyPr>
            <a:normAutofit fontScale="40000" lnSpcReduction="20000"/>
          </a:bodyPr>
          <a:lstStyle/>
          <a:p>
            <a:pPr marL="0" indent="0">
              <a:buNone/>
            </a:pPr>
            <a:r>
              <a:rPr lang="en-US" sz="3500" dirty="0"/>
              <a:t>The contribution I referred to for local address management is this:</a:t>
            </a:r>
            <a:br>
              <a:rPr lang="en-US" sz="3500" dirty="0"/>
            </a:br>
            <a:r>
              <a:rPr lang="en-US" sz="3500" dirty="0">
                <a:hlinkClick r:id="rId2"/>
              </a:rPr>
              <a:t>https://mentor.ieee.org/802.11/dcn/18/11-18-1920-00-0wng-proxy-nd-discovery-in-802-11.pptx</a:t>
            </a:r>
            <a:endParaRPr lang="en-US" sz="3500" dirty="0"/>
          </a:p>
          <a:p>
            <a:pPr marL="0" indent="0">
              <a:buNone/>
            </a:pPr>
            <a:r>
              <a:rPr lang="en-US" sz="3500" dirty="0"/>
              <a:t>Out of that, we only care about 2 documents for the local MAC address discussion:</a:t>
            </a:r>
          </a:p>
          <a:p>
            <a:pPr marL="0" indent="0">
              <a:buNone/>
            </a:pPr>
            <a:r>
              <a:rPr lang="en-US" sz="3500" dirty="0"/>
              <a:t>RFC-to-be 8505 (https://</a:t>
            </a:r>
            <a:r>
              <a:rPr lang="en-US" sz="3500" dirty="0" err="1"/>
              <a:t>www.rfc-editor.org</a:t>
            </a:r>
            <a:r>
              <a:rPr lang="en-US" sz="3500" dirty="0"/>
              <a:t>/authors/rfc8505.txt , pub status at </a:t>
            </a:r>
            <a:r>
              <a:rPr lang="en-US" sz="3500" dirty="0">
                <a:hlinkClick r:id="rId3"/>
              </a:rPr>
              <a:t>https://www.rfc-editor.org/auth48/rfc8505</a:t>
            </a:r>
            <a:r>
              <a:rPr lang="en-US" sz="3500" dirty="0"/>
              <a:t>) : this registers an IPv6 address to a central registry which guarantees duplication avoidance of a global (GUA) or unique-local (ULA) IPv6 address within the scope of a subnet. There is also a discussion of uniqueness for link local IPv6 addresses (used over on hop only), and the point there is that the uniqueness has to be checked on the perspective of the peers and does not need a registry. Note that a token called ROVR (rover) is associated to the registration. It will filter non aggressive duplications but will fail to avoid a well-informed attack (there is some obfuscation going on). In "Local MAC" there is a concept of local. We need to match that locality at L2 with the L3 subnet to be able to use the above mechanism for LMAC duplication avoidance and spoofing protection. Also, there must be some bits in the local MAC address that identify uniquely local MAC addresses, so that a local MAC can never be identical to a non-local MAC that would not be registered with RFC 8505. In a same fashion, all local addresses in a subnet must be registered to RFC 8505 so we can guarantee uniqueness among them. RFC 8505 does not constrain the way the MAC address is formed but recommends to use privacy techniques.</a:t>
            </a:r>
          </a:p>
          <a:p>
            <a:pPr marL="0" indent="0">
              <a:buNone/>
            </a:pPr>
            <a:r>
              <a:rPr lang="en-US" sz="3500" dirty="0">
                <a:hlinkClick r:id="rId4"/>
              </a:rPr>
              <a:t>https://tools.ietf.org/html/draft-ietf-6lo-ap-nd-08</a:t>
            </a:r>
            <a:r>
              <a:rPr lang="en-US" sz="3500" dirty="0"/>
              <a:t> is a companion doc close to WGLC, ready for publication in the view of the authors. This protects the registered addresses against all forms of snooping, traffic injection and attraction, based on an ECC key pair that the device forms. No need of a PKI there, it is only used for proof of ownership.</a:t>
            </a:r>
          </a:p>
          <a:p>
            <a:pPr marL="0" indent="0">
              <a:buNone/>
            </a:pPr>
            <a:r>
              <a:rPr lang="en-US" sz="3500" dirty="0"/>
              <a:t>Note that 6LoWPAN (RFC6282) needs the MAC and IP addresses aligned for optimal compression. It would be highly desirable that the Local MAC is used in the IPv6 address. The steps would then be to form an IPv6 address from a "candidate" local mac address, register is over RFC 8505 + optionally AP-ND, and upon success use the MAC address within the scope of the subnet, typically in association with the IPv6 address. We could define "special" subnets based on ULA ranges to obtain a duplicate avoidance over "special" domains, e.g. a physically local domain. That discussion has to happen with understanding of the past history of address scoping in IPv6.</a:t>
            </a:r>
            <a:br>
              <a:rPr lang="de-DE" dirty="0"/>
            </a:br>
            <a:endParaRPr lang="en-US" dirty="0"/>
          </a:p>
        </p:txBody>
      </p:sp>
    </p:spTree>
    <p:extLst>
      <p:ext uri="{BB962C8B-B14F-4D97-AF65-F5344CB8AC3E}">
        <p14:creationId xmlns:p14="http://schemas.microsoft.com/office/powerpoint/2010/main" val="1292998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77500" lnSpcReduction="20000"/>
          </a:bodyPr>
          <a:lstStyle/>
          <a:p>
            <a:r>
              <a:rPr lang="en-US" dirty="0"/>
              <a:t>Motions to 802.1 closing plenary</a:t>
            </a:r>
          </a:p>
          <a:p>
            <a:pPr lvl="1"/>
            <a:r>
              <a:rPr lang="en-US" dirty="0"/>
              <a:t>..</a:t>
            </a:r>
          </a:p>
          <a:p>
            <a:r>
              <a:rPr lang="en-US" dirty="0"/>
              <a:t>Conference calls until Sept 2018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a:t>
            </a:r>
            <a:endParaRPr lang="en-US" dirty="0"/>
          </a:p>
        </p:txBody>
      </p:sp>
      <p:sp>
        <p:nvSpPr>
          <p:cNvPr id="3" name="Content Placeholder 2"/>
          <p:cNvSpPr>
            <a:spLocks noGrp="1"/>
          </p:cNvSpPr>
          <p:nvPr>
            <p:ph idx="1"/>
          </p:nvPr>
        </p:nvSpPr>
        <p:spPr>
          <a:xfrm>
            <a:off x="250825" y="1341438"/>
            <a:ext cx="8229600" cy="5111898"/>
          </a:xfrm>
        </p:spPr>
        <p:txBody>
          <a:bodyPr>
            <a:normAutofit fontScale="92500" lnSpcReduction="10000"/>
          </a:bodyPr>
          <a:lstStyle/>
          <a:p>
            <a:r>
              <a:rPr lang="en-US" dirty="0"/>
              <a:t>Approve </a:t>
            </a:r>
            <a:r>
              <a:rPr lang="en-US" dirty="0" err="1"/>
              <a:t>OmniRAN</a:t>
            </a:r>
            <a:r>
              <a:rPr lang="en-US" dirty="0"/>
              <a:t> TG conference calls: </a:t>
            </a:r>
          </a:p>
          <a:p>
            <a:pPr lvl="1"/>
            <a:r>
              <a:rPr lang="en-US" dirty="0"/>
              <a:t>Between the November 2018 plenary and the March 2019 plenary with at least 10 days prior notice to the 802.1 mailing list. </a:t>
            </a:r>
          </a:p>
          <a:p>
            <a:pPr lvl="1"/>
            <a:r>
              <a:rPr lang="en-US" dirty="0"/>
              <a:t>Agenda proposal and call-in details will be announced at least 10 days prior to the call on the 802.1 mailing list and be made available on </a:t>
            </a:r>
            <a:r>
              <a:rPr lang="en-US" dirty="0">
                <a:hlinkClick r:id="rId2"/>
              </a:rPr>
              <a:t>http://1.ieee802.org/omniran/</a:t>
            </a:r>
            <a:endParaRPr lang="en-US" dirty="0"/>
          </a:p>
          <a:p>
            <a:r>
              <a:rPr lang="en-US" dirty="0"/>
              <a:t>Moved: Max Riegel, Second:  Hao Wang</a:t>
            </a:r>
          </a:p>
          <a:p>
            <a:endParaRPr lang="en-US" dirty="0"/>
          </a:p>
          <a:p>
            <a:r>
              <a:rPr lang="en-US" dirty="0"/>
              <a:t>Result:</a:t>
            </a:r>
          </a:p>
          <a:p>
            <a:pPr lvl="1"/>
            <a:r>
              <a:rPr lang="en-US" dirty="0"/>
              <a:t>..</a:t>
            </a:r>
          </a:p>
          <a:p>
            <a:endParaRPr lang="en-US" dirty="0"/>
          </a:p>
        </p:txBody>
      </p:sp>
    </p:spTree>
    <p:extLst>
      <p:ext uri="{BB962C8B-B14F-4D97-AF65-F5344CB8AC3E}">
        <p14:creationId xmlns:p14="http://schemas.microsoft.com/office/powerpoint/2010/main" val="3775292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135521750"/>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11/12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11/13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11/14</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11</a:t>
                      </a:r>
                      <a:r>
                        <a:rPr lang="en-US" sz="1800" dirty="0">
                          <a:solidFill>
                            <a:schemeClr val="tx2"/>
                          </a:solidFill>
                        </a:rPr>
                        <a:t>/15</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11/16</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200" dirty="0"/>
                        <a:t>802.1 Maintenance</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5725" indent="-85725">
                        <a:buFont typeface="Arial" panose="020B0604020202020204"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p>
                      <a:endParaRPr lang="en-US" sz="1000" dirty="0"/>
                    </a:p>
                    <a:p>
                      <a:endParaRPr lang="en-US" sz="1000" dirty="0"/>
                    </a:p>
                    <a:p>
                      <a:r>
                        <a:rPr lang="en-US" sz="1000" i="1" dirty="0"/>
                        <a:t>(802.1CQ@802.15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endParaRPr lang="en-US" sz="1200" dirty="0"/>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802.11 ARC</a:t>
                      </a:r>
                      <a:endParaRPr lang="en-US" sz="10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i="0" dirty="0"/>
                    </a:p>
                    <a:p>
                      <a:pPr marL="0" marR="0" indent="0" algn="l" defTabSz="457200" rtl="0" eaLnBrk="1" fontAlgn="auto" latinLnBrk="0" hangingPunct="1">
                        <a:lnSpc>
                          <a:spcPct val="100000"/>
                        </a:lnSpc>
                        <a:spcBef>
                          <a:spcPts val="0"/>
                        </a:spcBef>
                        <a:spcAft>
                          <a:spcPts val="0"/>
                        </a:spcAft>
                        <a:buClrTx/>
                        <a:buSzTx/>
                        <a:buFontTx/>
                        <a:buNone/>
                        <a:tabLst/>
                        <a:defRPr/>
                      </a:pPr>
                      <a:r>
                        <a:rPr lang="en-US" sz="1000" i="1" dirty="0"/>
                        <a:t>(802.1CQ introduction and discussions)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802.24</a:t>
                      </a:r>
                      <a:endParaRPr lang="en-US" sz="1000"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0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dirty="0"/>
                        <a:t>(OmniRAN view on ‘Network integration’ action item)</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94183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2018 F2F</a:t>
            </a:r>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Result of P802.1CF sponsor ballot recirculation</a:t>
            </a:r>
          </a:p>
          <a:p>
            <a:r>
              <a:rPr lang="en-US" dirty="0"/>
              <a:t>Comment resolution of P802.1CF sponsor ballot recirculation</a:t>
            </a:r>
          </a:p>
          <a:p>
            <a:r>
              <a:rPr lang="en-US" dirty="0"/>
              <a:t>Plan and motions for progressing and project conclusion of 802.1CF</a:t>
            </a:r>
          </a:p>
          <a:p>
            <a:r>
              <a:rPr lang="en-US" dirty="0"/>
              <a:t>P802.1CQ contributions and discussions</a:t>
            </a:r>
          </a:p>
          <a:p>
            <a:r>
              <a:rPr lang="en-US" dirty="0"/>
              <a:t>Preview of 802.1CQ presentation to 802.11 ARC and 802.15</a:t>
            </a:r>
          </a:p>
          <a:p>
            <a:r>
              <a:rPr lang="en-US" dirty="0"/>
              <a:t>Review of 802.1CQ </a:t>
            </a:r>
            <a:r>
              <a:rPr lang="en-US" dirty="0" err="1"/>
              <a:t>ToC</a:t>
            </a:r>
            <a:endParaRPr lang="en-US" dirty="0"/>
          </a:p>
          <a:p>
            <a:r>
              <a:rPr lang="en-US" dirty="0" err="1"/>
              <a:t>Nendica</a:t>
            </a:r>
            <a:r>
              <a:rPr lang="en-US" dirty="0"/>
              <a:t> related contributions review</a:t>
            </a:r>
          </a:p>
          <a:p>
            <a:r>
              <a:rPr lang="en-US" dirty="0"/>
              <a:t>Potential new project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799132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c-16-0170-03-00EC-802-ec-motion-template.pptx" id="{601891C7-3F05-1041-A9B2-25B4A921DE90}" vid="{82690A4E-E8B2-D544-B718-5DEDB25A1F7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3560</TotalTime>
  <Words>1821</Words>
  <Application>Microsoft Macintosh PowerPoint</Application>
  <PresentationFormat>On-screen Show (4:3)</PresentationFormat>
  <Paragraphs>343</Paragraphs>
  <Slides>25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ＭＳ Ｐゴシック</vt:lpstr>
      <vt:lpstr>Arial</vt:lpstr>
      <vt:lpstr>Helvetica</vt:lpstr>
      <vt:lpstr>Times</vt:lpstr>
      <vt:lpstr>Times New Roman</vt:lpstr>
      <vt:lpstr>Template</vt:lpstr>
      <vt:lpstr>Title slide</vt:lpstr>
      <vt:lpstr>IEEE 802.1 OmniRAN TG November 2018 F2F Meeting Bangkok, Thailand</vt:lpstr>
      <vt:lpstr>November 2018 F2F Meeting</vt:lpstr>
      <vt:lpstr>Nov 2018 Agenda Graphics</vt:lpstr>
      <vt:lpstr>Agenda proposal for November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Nov 2018 F2F</vt:lpstr>
      <vt:lpstr>Schedules</vt:lpstr>
      <vt:lpstr>Business #2</vt:lpstr>
      <vt:lpstr>802.24 “Network Integration” action item</vt:lpstr>
      <vt:lpstr>Liaison letter from ITU-T JCA-IMT2020 Glenn Parson assigned creation of response proposal to OmniRAN TG</vt:lpstr>
      <vt:lpstr>Business #3</vt:lpstr>
      <vt:lpstr>Business #4</vt:lpstr>
      <vt:lpstr>Motion</vt:lpstr>
      <vt:lpstr>Supporting information P802.1CF</vt:lpstr>
      <vt:lpstr>Supporting information P802.1CF</vt:lpstr>
      <vt:lpstr>Business #5</vt:lpstr>
      <vt:lpstr>Business #6</vt:lpstr>
      <vt:lpstr>802.1CQ – comment Pascal Thubert Sent: Friday, November 9, 2018 7:25 PM Subject: local MAC address uniqueness and protection</vt:lpstr>
      <vt:lpstr>Business #6</vt:lpstr>
      <vt:lpstr>Motion</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431</cp:revision>
  <cp:lastPrinted>1998-02-10T13:28:06Z</cp:lastPrinted>
  <dcterms:created xsi:type="dcterms:W3CDTF">2011-12-30T17:06:23Z</dcterms:created>
  <dcterms:modified xsi:type="dcterms:W3CDTF">2018-11-12T05:19:54Z</dcterms:modified>
</cp:coreProperties>
</file>