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58" r:id="rId2"/>
  </p:sldMasterIdLst>
  <p:notesMasterIdLst>
    <p:notesMasterId r:id="rId22"/>
  </p:notesMasterIdLst>
  <p:handoutMasterIdLst>
    <p:handoutMasterId r:id="rId23"/>
  </p:handoutMasterIdLst>
  <p:sldIdLst>
    <p:sldId id="262" r:id="rId3"/>
    <p:sldId id="298" r:id="rId4"/>
    <p:sldId id="365" r:id="rId5"/>
    <p:sldId id="364" r:id="rId6"/>
    <p:sldId id="346" r:id="rId7"/>
    <p:sldId id="347" r:id="rId8"/>
    <p:sldId id="348" r:id="rId9"/>
    <p:sldId id="349" r:id="rId10"/>
    <p:sldId id="320" r:id="rId11"/>
    <p:sldId id="331" r:id="rId12"/>
    <p:sldId id="366" r:id="rId13"/>
    <p:sldId id="309" r:id="rId14"/>
    <p:sldId id="332" r:id="rId15"/>
    <p:sldId id="344" r:id="rId16"/>
    <p:sldId id="368" r:id="rId17"/>
    <p:sldId id="351" r:id="rId18"/>
    <p:sldId id="367" r:id="rId19"/>
    <p:sldId id="345" r:id="rId20"/>
    <p:sldId id="336"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72" autoAdjust="0"/>
    <p:restoredTop sz="95259" autoAdjust="0"/>
  </p:normalViewPr>
  <p:slideViewPr>
    <p:cSldViewPr>
      <p:cViewPr varScale="1">
        <p:scale>
          <a:sx n="107" d="100"/>
          <a:sy n="107" d="100"/>
        </p:scale>
        <p:origin x="176" y="3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4</a:t>
            </a:fld>
            <a:endParaRPr lang="en-US"/>
          </a:p>
        </p:txBody>
      </p:sp>
    </p:spTree>
    <p:extLst>
      <p:ext uri="{BB962C8B-B14F-4D97-AF65-F5344CB8AC3E}">
        <p14:creationId xmlns:p14="http://schemas.microsoft.com/office/powerpoint/2010/main" val="8537660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8</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6141320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48474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p:cNvSpPr>
            <a:spLocks noChangeArrowheads="1"/>
          </p:cNvSpPr>
          <p:nvPr/>
        </p:nvSpPr>
        <p:spPr bwMode="auto">
          <a:xfrm>
            <a:off x="14288" y="6597650"/>
            <a:ext cx="9129712"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5" name="Rectangle 3"/>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6" name="Rectangle 4"/>
          <p:cNvSpPr>
            <a:spLocks noGrp="1" noChangeArrowheads="1"/>
          </p:cNvSpPr>
          <p:nvPr>
            <p:ph type="ctrTitle"/>
          </p:nvPr>
        </p:nvSpPr>
        <p:spPr>
          <a:xfrm>
            <a:off x="685800" y="2130425"/>
            <a:ext cx="7772400" cy="1470025"/>
          </a:xfrm>
        </p:spPr>
        <p:txBody>
          <a:bodyPr/>
          <a:lstStyle>
            <a:lvl1pPr>
              <a:defRPr/>
            </a:lvl1pPr>
          </a:lstStyle>
          <a:p>
            <a:pPr lvl="0"/>
            <a:r>
              <a:rPr lang="en-US" altLang="en-US" noProof="0"/>
              <a:t>Click to edit Master title style</a:t>
            </a:r>
          </a:p>
        </p:txBody>
      </p:sp>
      <p:sp>
        <p:nvSpPr>
          <p:cNvPr id="330757" name="Rectangle 5"/>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a:t>Click to edit Master subtitle style</a:t>
            </a:r>
          </a:p>
        </p:txBody>
      </p:sp>
      <p:sp>
        <p:nvSpPr>
          <p:cNvPr id="330758" name="Text Box 6"/>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51AD4080-6D3A-494C-8BF2-E1F8C9265CB5}"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30759" name="Text Box 7"/>
          <p:cNvSpPr txBox="1">
            <a:spLocks noChangeArrowheads="1"/>
          </p:cNvSpPr>
          <p:nvPr/>
        </p:nvSpPr>
        <p:spPr bwMode="auto">
          <a:xfrm>
            <a:off x="1828800" y="6591301"/>
            <a:ext cx="5486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bg1"/>
                </a:solidFill>
              </a:rPr>
              <a:t>IEEE 802 LMSC</a:t>
            </a:r>
          </a:p>
        </p:txBody>
      </p:sp>
      <p:sp>
        <p:nvSpPr>
          <p:cNvPr id="330760" name="Text Box 8"/>
          <p:cNvSpPr txBox="1">
            <a:spLocks noChangeArrowheads="1"/>
          </p:cNvSpPr>
          <p:nvPr/>
        </p:nvSpPr>
        <p:spPr bwMode="auto">
          <a:xfrm>
            <a:off x="0" y="6589713"/>
            <a:ext cx="11801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dirty="0">
                <a:solidFill>
                  <a:schemeClr val="bg1"/>
                </a:solidFill>
              </a:rPr>
              <a:t>ec-16-0170-03</a:t>
            </a:r>
          </a:p>
        </p:txBody>
      </p:sp>
      <p:grpSp>
        <p:nvGrpSpPr>
          <p:cNvPr id="330761" name="Group 9"/>
          <p:cNvGrpSpPr>
            <a:grpSpLocks/>
          </p:cNvGrpSpPr>
          <p:nvPr/>
        </p:nvGrpSpPr>
        <p:grpSpPr bwMode="auto">
          <a:xfrm>
            <a:off x="8316913" y="5876925"/>
            <a:ext cx="793750" cy="709613"/>
            <a:chOff x="3288" y="3482"/>
            <a:chExt cx="500" cy="447"/>
          </a:xfrm>
        </p:grpSpPr>
        <p:sp>
          <p:nvSpPr>
            <p:cNvPr id="330762" name="Rectangle 10"/>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63" name="Text Box 11"/>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0765" name="Text Box 13"/>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Tree>
    <p:extLst>
      <p:ext uri="{BB962C8B-B14F-4D97-AF65-F5344CB8AC3E}">
        <p14:creationId xmlns:p14="http://schemas.microsoft.com/office/powerpoint/2010/main" val="841130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927747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22450267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0825" y="1341438"/>
            <a:ext cx="40386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41825" y="1341438"/>
            <a:ext cx="40386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635328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964634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967097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52301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42615105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30311671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45890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404813"/>
            <a:ext cx="2108200" cy="54625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0825" y="404813"/>
            <a:ext cx="6175375" cy="546258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93741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544237" y="76200"/>
            <a:ext cx="2371163" cy="307777"/>
          </a:xfrm>
          <a:prstGeom prst="rect">
            <a:avLst/>
          </a:prstGeom>
        </p:spPr>
        <p:txBody>
          <a:bodyPr wrap="none">
            <a:spAutoFit/>
          </a:bodyPr>
          <a:lstStyle/>
          <a:p>
            <a:pPr algn="r"/>
            <a:r>
              <a:rPr lang="en-US" sz="1400" b="1" dirty="0">
                <a:effectLst/>
                <a:latin typeface="+mj-lt"/>
              </a:rPr>
              <a:t>omniran-19-0013-01-00TG</a:t>
            </a:r>
            <a:endParaRPr lang="en-US" sz="1400" b="1" dirty="0">
              <a:latin typeface="+mj-lt"/>
            </a:endParaRP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29734"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35"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7E0ED744-2AD2-45F1-9385-55C79C00BA3B}"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7" name="Text Box 9"/>
          <p:cNvSpPr txBox="1">
            <a:spLocks noChangeArrowheads="1"/>
          </p:cNvSpPr>
          <p:nvPr/>
        </p:nvSpPr>
        <p:spPr bwMode="auto">
          <a:xfrm>
            <a:off x="1828800" y="6591301"/>
            <a:ext cx="5486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bg1"/>
                </a:solidFill>
              </a:rPr>
              <a:t>IEEE 802 LMSC</a:t>
            </a:r>
          </a:p>
        </p:txBody>
      </p:sp>
      <p:grpSp>
        <p:nvGrpSpPr>
          <p:cNvPr id="329748" name="Group 20"/>
          <p:cNvGrpSpPr>
            <a:grpSpLocks/>
          </p:cNvGrpSpPr>
          <p:nvPr/>
        </p:nvGrpSpPr>
        <p:grpSpPr bwMode="auto">
          <a:xfrm>
            <a:off x="8316913" y="5876925"/>
            <a:ext cx="793750" cy="709613"/>
            <a:chOff x="3288" y="3482"/>
            <a:chExt cx="500" cy="447"/>
          </a:xfrm>
        </p:grpSpPr>
        <p:sp>
          <p:nvSpPr>
            <p:cNvPr id="329746" name="Rectangle 18"/>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43" name="Text Box 15"/>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47" name="Text Box 19"/>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Tree>
    <p:extLst>
      <p:ext uri="{BB962C8B-B14F-4D97-AF65-F5344CB8AC3E}">
        <p14:creationId xmlns:p14="http://schemas.microsoft.com/office/powerpoint/2010/main" val="2379031110"/>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9/omniran-19-0008-00-00TG-feb-6th-confcall-minutes.docx" TargetMode="External"/><Relationship Id="rId2" Type="http://schemas.openxmlformats.org/officeDocument/2006/relationships/hyperlink" Target="https://mentor.ieee.org/omniran/dcn/19/omniran-19-0005-02-00TG-jan-2019-f2f-meeting-minutes.docx" TargetMode="External"/><Relationship Id="rId1" Type="http://schemas.openxmlformats.org/officeDocument/2006/relationships/slideLayout" Target="../slideLayouts/slideLayout2.xml"/><Relationship Id="rId4" Type="http://schemas.openxmlformats.org/officeDocument/2006/relationships/hyperlink" Target="https://mentor.ieee.org/omniran/dcn/19/omniran-19-0014-00-00TG-feb-27th-confcall-minutes.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omniran/dcn/19/omniran-19-0007-00-CQ00-requirements-from-common-network-operation-principles.docx" TargetMode="External"/><Relationship Id="rId2" Type="http://schemas.openxmlformats.org/officeDocument/2006/relationships/hyperlink" Target="https://mentor.ieee.org/omniran/dcn/19/omniran-19-0011-00-CQ00-maap-introduction.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omniran/dcn/19/omniran-19-0015-00-00TG-802-1-liaison-response-to-itu-t-jca-imt2020.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omniran/dcn/19/omniran-19-0015-00-00TG-802-1-liaison-response-to-itu-t-jca-imt2020.docx" TargetMode="Externa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omniran/dcn/19/omniran-19-0012-00-CQ00-summary-of-1cq-contribution-to-802-11m.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fairmont.com/hotel-vancouve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IEEE 802.1 OmniRAN TG</a:t>
            </a:r>
            <a:br>
              <a:rPr lang="en-US" dirty="0"/>
            </a:br>
            <a:r>
              <a:rPr lang="en-US" dirty="0"/>
              <a:t>March 2018 F2F Meeting</a:t>
            </a:r>
            <a:br>
              <a:rPr lang="en-US" dirty="0"/>
            </a:br>
            <a:r>
              <a:rPr lang="en-US" dirty="0"/>
              <a:t>Vancouver, BC, Canada</a:t>
            </a:r>
          </a:p>
        </p:txBody>
      </p:sp>
      <p:sp>
        <p:nvSpPr>
          <p:cNvPr id="3" name="Subtitle 2"/>
          <p:cNvSpPr>
            <a:spLocks noGrp="1"/>
          </p:cNvSpPr>
          <p:nvPr>
            <p:ph type="subTitle" idx="1"/>
          </p:nvPr>
        </p:nvSpPr>
        <p:spPr/>
        <p:txBody>
          <a:bodyPr/>
          <a:lstStyle/>
          <a:p>
            <a:r>
              <a:rPr lang="en-US" dirty="0"/>
              <a:t>2019-03-11</a:t>
            </a:r>
          </a:p>
          <a:p>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Business #1</a:t>
            </a:r>
          </a:p>
        </p:txBody>
      </p:sp>
      <p:sp>
        <p:nvSpPr>
          <p:cNvPr id="3" name="Content Placeholder 2"/>
          <p:cNvSpPr>
            <a:spLocks noGrp="1"/>
          </p:cNvSpPr>
          <p:nvPr>
            <p:ph idx="1"/>
          </p:nvPr>
        </p:nvSpPr>
        <p:spPr>
          <a:xfrm>
            <a:off x="457200" y="979170"/>
            <a:ext cx="8229600" cy="2068830"/>
          </a:xfrm>
        </p:spPr>
        <p:txBody>
          <a:bodyPr>
            <a:normAutofit fontScale="85000" lnSpcReduction="20000"/>
          </a:bodyPr>
          <a:lstStyle/>
          <a:p>
            <a:r>
              <a:rPr lang="en-GB" sz="2400" dirty="0"/>
              <a:t>Call Meeting to Order</a:t>
            </a:r>
          </a:p>
          <a:p>
            <a:pPr lvl="1"/>
            <a:r>
              <a:rPr lang="en-GB" sz="2000" dirty="0"/>
              <a:t>Chair called meeting to order at ..</a:t>
            </a:r>
            <a:endParaRPr lang="en-GB" sz="1600" dirty="0"/>
          </a:p>
          <a:p>
            <a:r>
              <a:rPr lang="en-GB" sz="2400" dirty="0"/>
              <a:t>Minutes taker:</a:t>
            </a:r>
          </a:p>
          <a:p>
            <a:pPr lvl="1"/>
            <a:r>
              <a:rPr lang="en-GB" sz="2000" dirty="0"/>
              <a:t>… volunteered to take notes.</a:t>
            </a:r>
          </a:p>
          <a:p>
            <a:r>
              <a:rPr lang="en-GB" sz="2400" dirty="0"/>
              <a:t>Mandatory slides</a:t>
            </a:r>
          </a:p>
          <a:p>
            <a:pPr lvl="1"/>
            <a:r>
              <a:rPr lang="en-GB" sz="2000" dirty="0"/>
              <a:t>Mandatory slides were presented, …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953440800"/>
              </p:ext>
            </p:extLst>
          </p:nvPr>
        </p:nvGraphicFramePr>
        <p:xfrm>
          <a:off x="877956" y="2971800"/>
          <a:ext cx="7620001" cy="33528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a:solidFill>
                            <a:schemeClr val="tx2">
                              <a:lumMod val="20000"/>
                              <a:lumOff val="80000"/>
                            </a:schemeClr>
                          </a:solidFill>
                          <a:effectLst/>
                          <a:latin typeface="+mn-lt"/>
                        </a:rPr>
                        <a:t>Nader Zein</a:t>
                      </a:r>
                    </a:p>
                  </a:txBody>
                  <a:tcPr marL="73025" marR="73025" marT="0" marB="0" anchor="ctr"/>
                </a:tc>
                <a:tc>
                  <a:txBody>
                    <a:bodyPr/>
                    <a:lstStyle/>
                    <a:p>
                      <a:pPr algn="just">
                        <a:spcAft>
                          <a:spcPts val="300"/>
                        </a:spcAft>
                      </a:pPr>
                      <a:r>
                        <a:rPr lang="en-US" sz="1400">
                          <a:solidFill>
                            <a:schemeClr val="tx2">
                              <a:lumMod val="20000"/>
                              <a:lumOff val="80000"/>
                            </a:schemeClr>
                          </a:solidFill>
                          <a:effectLst/>
                          <a:latin typeface="+mn-lt"/>
                        </a:rPr>
                        <a:t>NEC</a:t>
                      </a: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tx1"/>
                          </a:solidFill>
                          <a:effectLst/>
                          <a:latin typeface="+mn-lt"/>
                        </a:rPr>
                        <a:t>Hao</a:t>
                      </a:r>
                      <a:r>
                        <a:rPr lang="en-US" sz="1400" dirty="0">
                          <a:solidFill>
                            <a:schemeClr val="tx1"/>
                          </a:solidFill>
                          <a:effectLst/>
                          <a:latin typeface="+mn-lt"/>
                        </a:rPr>
                        <a:t> Wang</a:t>
                      </a:r>
                    </a:p>
                  </a:txBody>
                  <a:tcPr marL="73025" marR="73025" marT="0" marB="0" anchor="ctr"/>
                </a:tc>
                <a:tc>
                  <a:txBody>
                    <a:bodyPr/>
                    <a:lstStyle/>
                    <a:p>
                      <a:pPr algn="just">
                        <a:spcAft>
                          <a:spcPts val="300"/>
                        </a:spcAft>
                      </a:pPr>
                      <a:r>
                        <a:rPr lang="en-US" sz="1400">
                          <a:solidFill>
                            <a:schemeClr val="tx1"/>
                          </a:solidFill>
                          <a:effectLst/>
                          <a:latin typeface="+mn-lt"/>
                        </a:rPr>
                        <a:t>Fujitsu</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tx2">
                              <a:lumMod val="20000"/>
                              <a:lumOff val="80000"/>
                            </a:schemeClr>
                          </a:solidFill>
                          <a:effectLst/>
                          <a:latin typeface="+mn-lt"/>
                        </a:rPr>
                        <a:t>Antonio de la Oliva</a:t>
                      </a: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UC3M, IDCC</a:t>
                      </a:r>
                    </a:p>
                  </a:txBody>
                  <a:tcPr marL="73025" marR="73025" marT="0" marB="0" anchor="ctr"/>
                </a:tc>
                <a:extLst>
                  <a:ext uri="{0D108BD9-81ED-4DB2-BD59-A6C34878D82A}">
                    <a16:rowId xmlns:a16="http://schemas.microsoft.com/office/drawing/2014/main" val="10002"/>
                  </a:ext>
                </a:extLst>
              </a:tr>
              <a:tr h="292100">
                <a:tc>
                  <a:txBody>
                    <a:bodyPr/>
                    <a:lstStyle/>
                    <a:p>
                      <a:pPr algn="just">
                        <a:spcAft>
                          <a:spcPts val="300"/>
                        </a:spcAft>
                      </a:pPr>
                      <a:r>
                        <a:rPr lang="en-US" sz="1400" dirty="0">
                          <a:solidFill>
                            <a:schemeClr val="tx2">
                              <a:lumMod val="20000"/>
                              <a:lumOff val="80000"/>
                            </a:schemeClr>
                          </a:solidFill>
                          <a:effectLst/>
                          <a:latin typeface="+mn-lt"/>
                        </a:rPr>
                        <a:t>Hajime Koto</a:t>
                      </a: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tx2">
                              <a:lumMod val="20000"/>
                              <a:lumOff val="80000"/>
                            </a:schemeClr>
                          </a:solidFill>
                          <a:effectLst/>
                          <a:latin typeface="+mn-lt"/>
                        </a:rPr>
                        <a:t>Satoko </a:t>
                      </a:r>
                      <a:r>
                        <a:rPr lang="en-US" sz="1400" dirty="0" err="1">
                          <a:solidFill>
                            <a:schemeClr val="tx2">
                              <a:lumMod val="20000"/>
                              <a:lumOff val="80000"/>
                            </a:schemeClr>
                          </a:solidFill>
                          <a:effectLst/>
                          <a:latin typeface="+mn-lt"/>
                        </a:rPr>
                        <a:t>Icaya</a:t>
                      </a: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NICT</a:t>
                      </a: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dirty="0">
                          <a:solidFill>
                            <a:schemeClr val="tx2">
                              <a:lumMod val="20000"/>
                              <a:lumOff val="80000"/>
                            </a:schemeClr>
                          </a:solidFill>
                          <a:effectLst/>
                          <a:latin typeface="+mn-lt"/>
                        </a:rPr>
                        <a:t>Tomoki </a:t>
                      </a:r>
                      <a:r>
                        <a:rPr lang="en-US" sz="1400" dirty="0" err="1">
                          <a:solidFill>
                            <a:schemeClr val="tx2">
                              <a:lumMod val="20000"/>
                              <a:lumOff val="80000"/>
                            </a:schemeClr>
                          </a:solidFill>
                          <a:effectLst/>
                          <a:latin typeface="+mn-lt"/>
                        </a:rPr>
                        <a:t>Ohsawa</a:t>
                      </a: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tx2">
                              <a:lumMod val="20000"/>
                              <a:lumOff val="80000"/>
                            </a:schemeClr>
                          </a:solidFill>
                          <a:effectLst/>
                          <a:latin typeface="+mn-lt"/>
                        </a:rPr>
                        <a:t>Stephen </a:t>
                      </a:r>
                      <a:r>
                        <a:rPr lang="en-US" sz="1400" dirty="0" err="1">
                          <a:solidFill>
                            <a:schemeClr val="tx2">
                              <a:lumMod val="20000"/>
                              <a:lumOff val="80000"/>
                            </a:schemeClr>
                          </a:solidFill>
                          <a:effectLst/>
                          <a:latin typeface="+mn-lt"/>
                        </a:rPr>
                        <a:t>Mccann</a:t>
                      </a: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Blackberry</a:t>
                      </a: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r>
                        <a:rPr lang="en-US" sz="1400" dirty="0">
                          <a:solidFill>
                            <a:schemeClr val="tx2">
                              <a:lumMod val="20000"/>
                              <a:lumOff val="80000"/>
                            </a:schemeClr>
                          </a:solidFill>
                          <a:effectLst/>
                          <a:latin typeface="+mn-lt"/>
                        </a:rPr>
                        <a:t>Yoshihisa Kondo</a:t>
                      </a: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ATR</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a:solidFill>
                            <a:schemeClr val="tx2">
                              <a:lumMod val="20000"/>
                              <a:lumOff val="80000"/>
                            </a:schemeClr>
                          </a:solidFill>
                          <a:latin typeface="+mn-lt"/>
                        </a:rPr>
                        <a:t>Paul Congdon</a:t>
                      </a: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Huawei</a:t>
                      </a:r>
                    </a:p>
                  </a:txBody>
                  <a:tcPr marL="73025" marR="73025" marT="0" marB="0" anchor="ctr"/>
                </a:tc>
                <a:extLst>
                  <a:ext uri="{0D108BD9-81ED-4DB2-BD59-A6C34878D82A}">
                    <a16:rowId xmlns:a16="http://schemas.microsoft.com/office/drawing/2014/main" val="10005"/>
                  </a:ext>
                </a:extLst>
              </a:tr>
              <a:tr h="292100">
                <a:tc>
                  <a:txBody>
                    <a:bodyPr/>
                    <a:lstStyle/>
                    <a:p>
                      <a:pPr algn="just">
                        <a:spcAft>
                          <a:spcPts val="300"/>
                        </a:spcAft>
                      </a:pPr>
                      <a:r>
                        <a:rPr lang="en-US" sz="1400">
                          <a:solidFill>
                            <a:schemeClr val="tx2">
                              <a:lumMod val="20000"/>
                              <a:lumOff val="80000"/>
                            </a:schemeClr>
                          </a:solidFill>
                          <a:effectLst/>
                          <a:latin typeface="+mn-lt"/>
                        </a:rPr>
                        <a:t>Kenichi Maruhashi</a:t>
                      </a:r>
                    </a:p>
                  </a:txBody>
                  <a:tcPr marL="73025" marR="73025" marT="0" marB="0" anchor="ctr"/>
                </a:tc>
                <a:tc>
                  <a:txBody>
                    <a:bodyPr/>
                    <a:lstStyle/>
                    <a:p>
                      <a:pPr algn="just">
                        <a:spcAft>
                          <a:spcPts val="300"/>
                        </a:spcAft>
                      </a:pPr>
                      <a:r>
                        <a:rPr lang="en-US" sz="1400">
                          <a:solidFill>
                            <a:schemeClr val="tx2">
                              <a:lumMod val="20000"/>
                              <a:lumOff val="80000"/>
                            </a:schemeClr>
                          </a:solidFill>
                          <a:effectLst/>
                          <a:latin typeface="+mn-lt"/>
                        </a:rPr>
                        <a:t>NEC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6"/>
                  </a:ext>
                </a:extLst>
              </a:tr>
              <a:tr h="292100">
                <a:tc>
                  <a:txBody>
                    <a:bodyPr/>
                    <a:lstStyle/>
                    <a:p>
                      <a:pPr algn="just">
                        <a:spcAft>
                          <a:spcPts val="300"/>
                        </a:spcAft>
                      </a:pPr>
                      <a:r>
                        <a:rPr lang="en-US" sz="1400" dirty="0">
                          <a:solidFill>
                            <a:schemeClr val="tx2">
                              <a:lumMod val="20000"/>
                              <a:lumOff val="80000"/>
                            </a:schemeClr>
                          </a:solidFill>
                          <a:effectLst/>
                          <a:latin typeface="+mn-lt"/>
                        </a:rPr>
                        <a:t>Roger Marks</a:t>
                      </a:r>
                    </a:p>
                  </a:txBody>
                  <a:tcPr marL="73025" marR="73025" marT="0" marB="0" anchor="ctr"/>
                </a:tc>
                <a:tc>
                  <a:txBody>
                    <a:bodyPr/>
                    <a:lstStyle/>
                    <a:p>
                      <a:pPr algn="just">
                        <a:spcAft>
                          <a:spcPts val="300"/>
                        </a:spcAft>
                      </a:pPr>
                      <a:r>
                        <a:rPr lang="en-US" sz="1400" dirty="0" err="1">
                          <a:solidFill>
                            <a:schemeClr val="tx2">
                              <a:lumMod val="20000"/>
                              <a:lumOff val="80000"/>
                            </a:schemeClr>
                          </a:solidFill>
                          <a:effectLst/>
                          <a:latin typeface="+mn-lt"/>
                        </a:rPr>
                        <a:t>EthAirNet</a:t>
                      </a:r>
                      <a:r>
                        <a:rPr lang="en-US" sz="1400" dirty="0">
                          <a:solidFill>
                            <a:schemeClr val="tx2">
                              <a:lumMod val="20000"/>
                              <a:lumOff val="80000"/>
                            </a:schemeClr>
                          </a:solidFill>
                          <a:effectLst/>
                          <a:latin typeface="+mn-lt"/>
                        </a:rPr>
                        <a:t> Assoc.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7"/>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8"/>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9"/>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62478751"/>
                  </a:ext>
                </a:extLst>
              </a:tr>
            </a:tbl>
          </a:graphicData>
        </a:graphic>
      </p:graphicFrame>
    </p:spTree>
    <p:extLst>
      <p:ext uri="{BB962C8B-B14F-4D97-AF65-F5344CB8AC3E}">
        <p14:creationId xmlns:p14="http://schemas.microsoft.com/office/powerpoint/2010/main" val="626354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March 2019 F2F</a:t>
            </a:r>
          </a:p>
        </p:txBody>
      </p:sp>
      <p:sp>
        <p:nvSpPr>
          <p:cNvPr id="3" name="Content Placeholder 2"/>
          <p:cNvSpPr>
            <a:spLocks noGrp="1"/>
          </p:cNvSpPr>
          <p:nvPr>
            <p:ph idx="1"/>
          </p:nvPr>
        </p:nvSpPr>
        <p:spPr/>
        <p:txBody>
          <a:bodyPr>
            <a:normAutofit fontScale="85000" lnSpcReduction="20000"/>
          </a:bodyPr>
          <a:lstStyle/>
          <a:p>
            <a:r>
              <a:rPr lang="en-US" dirty="0"/>
              <a:t>Review of minutes</a:t>
            </a:r>
          </a:p>
          <a:p>
            <a:r>
              <a:rPr lang="en-US" dirty="0"/>
              <a:t>Reports</a:t>
            </a:r>
          </a:p>
          <a:p>
            <a:r>
              <a:rPr lang="en-US" dirty="0"/>
              <a:t>IEEE 802.1CF socialization activities</a:t>
            </a:r>
          </a:p>
          <a:p>
            <a:r>
              <a:rPr lang="en-US" dirty="0"/>
              <a:t>P802.1CQ contributions and discussions</a:t>
            </a:r>
          </a:p>
          <a:p>
            <a:pPr lvl="1"/>
            <a:r>
              <a:rPr lang="en-US" dirty="0"/>
              <a:t>P802.1CQ </a:t>
            </a:r>
            <a:r>
              <a:rPr lang="en-US" dirty="0" err="1"/>
              <a:t>ToC</a:t>
            </a:r>
            <a:r>
              <a:rPr lang="en-US" dirty="0"/>
              <a:t> and specification text contributions</a:t>
            </a:r>
          </a:p>
          <a:p>
            <a:r>
              <a:rPr lang="en-US" dirty="0"/>
              <a:t>Potential new project for OmniRAN TG</a:t>
            </a:r>
          </a:p>
          <a:p>
            <a:r>
              <a:rPr lang="en-US" dirty="0"/>
              <a:t>Conference calls until July 2019 F2F</a:t>
            </a:r>
          </a:p>
          <a:p>
            <a:r>
              <a:rPr lang="en-US" dirty="0"/>
              <a:t>Status report to IEEE 802 WGs</a:t>
            </a:r>
          </a:p>
          <a:p>
            <a:r>
              <a:rPr lang="en-US" dirty="0"/>
              <a:t>Liaisons</a:t>
            </a:r>
          </a:p>
          <a:p>
            <a:r>
              <a:rPr lang="en-US" dirty="0"/>
              <a:t>Next meeting</a:t>
            </a:r>
          </a:p>
          <a:p>
            <a:r>
              <a:rPr lang="en-US" dirty="0"/>
              <a:t>AOB</a:t>
            </a:r>
          </a:p>
        </p:txBody>
      </p:sp>
    </p:spTree>
    <p:extLst>
      <p:ext uri="{BB962C8B-B14F-4D97-AF65-F5344CB8AC3E}">
        <p14:creationId xmlns:p14="http://schemas.microsoft.com/office/powerpoint/2010/main" val="27045130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en-US" dirty="0"/>
              <a:t>Schedules</a:t>
            </a:r>
          </a:p>
        </p:txBody>
      </p:sp>
      <p:sp>
        <p:nvSpPr>
          <p:cNvPr id="3" name="Content Placeholder 2"/>
          <p:cNvSpPr>
            <a:spLocks noGrp="1"/>
          </p:cNvSpPr>
          <p:nvPr>
            <p:ph idx="1"/>
          </p:nvPr>
        </p:nvSpPr>
        <p:spPr>
          <a:xfrm>
            <a:off x="457200" y="762000"/>
            <a:ext cx="8229600" cy="5638800"/>
          </a:xfrm>
        </p:spPr>
        <p:txBody>
          <a:bodyPr>
            <a:normAutofit fontScale="70000" lnSpcReduction="20000"/>
          </a:bodyPr>
          <a:lstStyle/>
          <a:p>
            <a:r>
              <a:rPr lang="en-US" dirty="0"/>
              <a:t>Mon, 13:30 – 15:30</a:t>
            </a:r>
          </a:p>
          <a:p>
            <a:pPr lvl="1"/>
            <a:r>
              <a:rPr lang="en-US" dirty="0"/>
              <a:t>Review of minutes</a:t>
            </a:r>
          </a:p>
          <a:p>
            <a:pPr lvl="1"/>
            <a:r>
              <a:rPr lang="en-US" dirty="0"/>
              <a:t>Reports</a:t>
            </a:r>
          </a:p>
          <a:p>
            <a:pPr lvl="1"/>
            <a:r>
              <a:rPr lang="en-US" dirty="0"/>
              <a:t>P802.1CQ contributions and discussions</a:t>
            </a:r>
          </a:p>
          <a:p>
            <a:pPr lvl="2"/>
            <a:r>
              <a:rPr lang="en-US" dirty="0"/>
              <a:t>P802.1CQ </a:t>
            </a:r>
            <a:r>
              <a:rPr lang="en-US" dirty="0" err="1"/>
              <a:t>ToC</a:t>
            </a:r>
            <a:r>
              <a:rPr lang="en-US" dirty="0"/>
              <a:t> and specification text contributions</a:t>
            </a:r>
          </a:p>
          <a:p>
            <a:r>
              <a:rPr lang="en-US" dirty="0"/>
              <a:t>Tue, 13:30 – 15:30</a:t>
            </a:r>
          </a:p>
          <a:p>
            <a:pPr lvl="1"/>
            <a:r>
              <a:rPr lang="en-US" dirty="0"/>
              <a:t>IEEE 802.1CF socialization activities</a:t>
            </a:r>
          </a:p>
          <a:p>
            <a:pPr lvl="1"/>
            <a:r>
              <a:rPr lang="en-US" dirty="0"/>
              <a:t>Potential new project for </a:t>
            </a:r>
            <a:r>
              <a:rPr lang="en-US" dirty="0" err="1"/>
              <a:t>OmniRAN</a:t>
            </a:r>
            <a:r>
              <a:rPr lang="en-US" dirty="0"/>
              <a:t> TG</a:t>
            </a:r>
          </a:p>
          <a:p>
            <a:pPr lvl="1"/>
            <a:r>
              <a:rPr lang="en-US" dirty="0"/>
              <a:t>Liaisons</a:t>
            </a:r>
          </a:p>
          <a:p>
            <a:pPr lvl="1"/>
            <a:r>
              <a:rPr lang="en-US" dirty="0"/>
              <a:t>Conference calls until July 2019 F2F</a:t>
            </a:r>
          </a:p>
          <a:p>
            <a:pPr lvl="1"/>
            <a:r>
              <a:rPr lang="en-US" dirty="0"/>
              <a:t>Motions to 802.1 closing plenary</a:t>
            </a:r>
          </a:p>
          <a:p>
            <a:pPr lvl="1"/>
            <a:r>
              <a:rPr lang="en-US" dirty="0"/>
              <a:t>Draft status report to IEEE 802 WGs</a:t>
            </a:r>
          </a:p>
          <a:p>
            <a:r>
              <a:rPr lang="en-US" dirty="0"/>
              <a:t>Wed, 13:30 – 15:30</a:t>
            </a:r>
          </a:p>
          <a:p>
            <a:pPr lvl="1"/>
            <a:r>
              <a:rPr lang="en-US" dirty="0"/>
              <a:t>P802.1CQ contributions and discussions</a:t>
            </a:r>
          </a:p>
          <a:p>
            <a:pPr lvl="2"/>
            <a:r>
              <a:rPr lang="en-US" dirty="0"/>
              <a:t>IEEE 802.11 related discussions</a:t>
            </a:r>
          </a:p>
          <a:p>
            <a:pPr lvl="1"/>
            <a:r>
              <a:rPr lang="en-US" dirty="0"/>
              <a:t>Status report to IEEE 802 WGs</a:t>
            </a:r>
          </a:p>
          <a:p>
            <a:pPr lvl="1"/>
            <a:r>
              <a:rPr lang="en-US" dirty="0"/>
              <a:t>Next meeting</a:t>
            </a:r>
          </a:p>
          <a:p>
            <a:pPr lvl="1"/>
            <a:r>
              <a:rPr lang="en-US" dirty="0"/>
              <a:t>AOB</a:t>
            </a:r>
          </a:p>
        </p:txBody>
      </p:sp>
    </p:spTree>
    <p:extLst>
      <p:ext uri="{BB962C8B-B14F-4D97-AF65-F5344CB8AC3E}">
        <p14:creationId xmlns:p14="http://schemas.microsoft.com/office/powerpoint/2010/main" val="1919686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p:txBody>
          <a:bodyPr>
            <a:normAutofit fontScale="85000" lnSpcReduction="20000"/>
          </a:bodyPr>
          <a:lstStyle/>
          <a:p>
            <a:r>
              <a:rPr lang="en-US" dirty="0"/>
              <a:t>Agenda approval</a:t>
            </a:r>
          </a:p>
          <a:p>
            <a:pPr lvl="1"/>
            <a:r>
              <a:rPr lang="en-US" dirty="0"/>
              <a:t>..</a:t>
            </a:r>
          </a:p>
          <a:p>
            <a:r>
              <a:rPr lang="en-US" dirty="0"/>
              <a:t>Review of minutes</a:t>
            </a:r>
          </a:p>
          <a:p>
            <a:pPr lvl="1"/>
            <a:r>
              <a:rPr lang="en-US" dirty="0">
                <a:hlinkClick r:id="rId2"/>
              </a:rPr>
              <a:t>https://mentor.ieee.org/omniran/dcn/19/omniran-19-0005-02-00TG-jan-2019-f2f-meeting-minutes.docx</a:t>
            </a:r>
            <a:endParaRPr lang="en-US" dirty="0"/>
          </a:p>
          <a:p>
            <a:pPr lvl="1"/>
            <a:r>
              <a:rPr lang="en-US" dirty="0">
                <a:hlinkClick r:id="rId3"/>
              </a:rPr>
              <a:t>https://mentor.ieee.org/omniran/dcn/19/omniran-19-0008-00-00TG-feb-6th-confcall-minutes.docx</a:t>
            </a:r>
            <a:endParaRPr lang="en-US" dirty="0"/>
          </a:p>
          <a:p>
            <a:pPr lvl="1"/>
            <a:r>
              <a:rPr lang="en-US" dirty="0">
                <a:hlinkClick r:id="rId4"/>
              </a:rPr>
              <a:t>https://mentor.ieee.org/omniran/dcn/19/omniran-19-0014-00-00TG-feb-27th-confcall-minutes.docx</a:t>
            </a:r>
            <a:endParaRPr lang="en-US" dirty="0"/>
          </a:p>
          <a:p>
            <a:pPr lvl="2"/>
            <a:r>
              <a:rPr lang="en-US" dirty="0"/>
              <a:t>...</a:t>
            </a:r>
          </a:p>
          <a:p>
            <a:r>
              <a:rPr lang="en-US" dirty="0"/>
              <a:t>Reports</a:t>
            </a:r>
          </a:p>
          <a:p>
            <a:pPr lvl="1"/>
            <a:r>
              <a:rPr lang="en-US" dirty="0"/>
              <a:t>..</a:t>
            </a:r>
          </a:p>
          <a:p>
            <a:endParaRPr lang="en-US" dirty="0"/>
          </a:p>
          <a:p>
            <a:pPr lvl="1"/>
            <a:endParaRPr lang="en-US" dirty="0"/>
          </a:p>
        </p:txBody>
      </p:sp>
    </p:spTree>
    <p:extLst>
      <p:ext uri="{BB962C8B-B14F-4D97-AF65-F5344CB8AC3E}">
        <p14:creationId xmlns:p14="http://schemas.microsoft.com/office/powerpoint/2010/main" val="5582725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B107E-A4FB-42CF-9C30-4E500648B54F}"/>
              </a:ext>
            </a:extLst>
          </p:cNvPr>
          <p:cNvSpPr>
            <a:spLocks noGrp="1"/>
          </p:cNvSpPr>
          <p:nvPr>
            <p:ph type="title"/>
          </p:nvPr>
        </p:nvSpPr>
        <p:spPr/>
        <p:txBody>
          <a:bodyPr/>
          <a:lstStyle/>
          <a:p>
            <a:r>
              <a:rPr lang="en-US" dirty="0"/>
              <a:t>Business #3</a:t>
            </a:r>
          </a:p>
        </p:txBody>
      </p:sp>
      <p:sp>
        <p:nvSpPr>
          <p:cNvPr id="3" name="Content Placeholder 2">
            <a:extLst>
              <a:ext uri="{FF2B5EF4-FFF2-40B4-BE49-F238E27FC236}">
                <a16:creationId xmlns:a16="http://schemas.microsoft.com/office/drawing/2014/main" id="{8CC028B5-3A83-4DB9-935E-5932FDAA2585}"/>
              </a:ext>
            </a:extLst>
          </p:cNvPr>
          <p:cNvSpPr>
            <a:spLocks noGrp="1"/>
          </p:cNvSpPr>
          <p:nvPr>
            <p:ph idx="1"/>
          </p:nvPr>
        </p:nvSpPr>
        <p:spPr>
          <a:xfrm>
            <a:off x="457200" y="1219200"/>
            <a:ext cx="8229600" cy="5257800"/>
          </a:xfrm>
        </p:spPr>
        <p:txBody>
          <a:bodyPr>
            <a:normAutofit/>
          </a:bodyPr>
          <a:lstStyle/>
          <a:p>
            <a:r>
              <a:rPr lang="en-US" dirty="0"/>
              <a:t>P802.1CQ contributions and discussions</a:t>
            </a:r>
          </a:p>
          <a:p>
            <a:pPr lvl="2"/>
            <a:r>
              <a:rPr lang="en-US" dirty="0">
                <a:hlinkClick r:id="rId2"/>
              </a:rPr>
              <a:t>https://mentor.ieee.org/omniran/dcn/19/omniran-19-0011-00-CQ00-maap-introduction.pptx</a:t>
            </a:r>
            <a:endParaRPr lang="en-US" dirty="0"/>
          </a:p>
          <a:p>
            <a:pPr lvl="2"/>
            <a:r>
              <a:rPr lang="en-US" dirty="0">
                <a:hlinkClick r:id="rId3"/>
              </a:rPr>
              <a:t>https://mentor.ieee.org/omniran/dcn/19/omniran-19-0007-00-CQ00-requirements-from-common-network-operation-principles.docx</a:t>
            </a:r>
            <a:endParaRPr lang="en-US" dirty="0"/>
          </a:p>
          <a:p>
            <a:pPr lvl="1"/>
            <a:r>
              <a:rPr lang="en-US" dirty="0"/>
              <a:t>P802.1CQ </a:t>
            </a:r>
            <a:r>
              <a:rPr lang="en-US" dirty="0" err="1"/>
              <a:t>ToC</a:t>
            </a:r>
            <a:r>
              <a:rPr lang="en-US" dirty="0"/>
              <a:t> and specification text contributions</a:t>
            </a:r>
          </a:p>
          <a:p>
            <a:pPr lvl="1"/>
            <a:r>
              <a:rPr lang="en-US" dirty="0"/>
              <a:t>..</a:t>
            </a:r>
          </a:p>
          <a:p>
            <a:endParaRPr lang="en-US" dirty="0"/>
          </a:p>
        </p:txBody>
      </p:sp>
    </p:spTree>
    <p:extLst>
      <p:ext uri="{BB962C8B-B14F-4D97-AF65-F5344CB8AC3E}">
        <p14:creationId xmlns:p14="http://schemas.microsoft.com/office/powerpoint/2010/main" val="31774900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E77BD-B2EB-1840-AD79-3F1FD94B6216}"/>
              </a:ext>
            </a:extLst>
          </p:cNvPr>
          <p:cNvSpPr>
            <a:spLocks noGrp="1"/>
          </p:cNvSpPr>
          <p:nvPr>
            <p:ph type="title"/>
          </p:nvPr>
        </p:nvSpPr>
        <p:spPr>
          <a:xfrm>
            <a:off x="457200" y="274638"/>
            <a:ext cx="8229600" cy="715962"/>
          </a:xfrm>
        </p:spPr>
        <p:txBody>
          <a:bodyPr/>
          <a:lstStyle/>
          <a:p>
            <a:r>
              <a:rPr lang="en-US" dirty="0"/>
              <a:t>802.1CQ </a:t>
            </a:r>
            <a:r>
              <a:rPr lang="en-US" dirty="0" err="1"/>
              <a:t>ToC</a:t>
            </a:r>
            <a:r>
              <a:rPr lang="en-US" dirty="0"/>
              <a:t> examples</a:t>
            </a:r>
          </a:p>
        </p:txBody>
      </p:sp>
      <p:sp>
        <p:nvSpPr>
          <p:cNvPr id="4" name="Content Placeholder 3">
            <a:extLst>
              <a:ext uri="{FF2B5EF4-FFF2-40B4-BE49-F238E27FC236}">
                <a16:creationId xmlns:a16="http://schemas.microsoft.com/office/drawing/2014/main" id="{F854BAD4-1EFE-2644-A484-EDB037191918}"/>
              </a:ext>
            </a:extLst>
          </p:cNvPr>
          <p:cNvSpPr>
            <a:spLocks noGrp="1"/>
          </p:cNvSpPr>
          <p:nvPr>
            <p:ph sz="half" idx="1"/>
          </p:nvPr>
        </p:nvSpPr>
        <p:spPr>
          <a:xfrm>
            <a:off x="457200" y="990600"/>
            <a:ext cx="3886200" cy="5105400"/>
          </a:xfrm>
        </p:spPr>
        <p:txBody>
          <a:bodyPr>
            <a:normAutofit fontScale="85000" lnSpcReduction="20000"/>
          </a:bodyPr>
          <a:lstStyle/>
          <a:p>
            <a:pPr marL="0" indent="0">
              <a:buNone/>
            </a:pPr>
            <a:r>
              <a:rPr lang="en-US" dirty="0"/>
              <a:t>Current</a:t>
            </a:r>
          </a:p>
          <a:p>
            <a:r>
              <a:rPr lang="en-US" dirty="0"/>
              <a:t>Overview</a:t>
            </a:r>
          </a:p>
          <a:p>
            <a:r>
              <a:rPr lang="en-US" dirty="0"/>
              <a:t>Normative References</a:t>
            </a:r>
          </a:p>
          <a:p>
            <a:r>
              <a:rPr lang="en-US" dirty="0"/>
              <a:t>Definitions, acronyms and abbreviations</a:t>
            </a:r>
          </a:p>
          <a:p>
            <a:r>
              <a:rPr lang="en-US" dirty="0"/>
              <a:t>Basics of address assignment</a:t>
            </a:r>
          </a:p>
          <a:p>
            <a:r>
              <a:rPr lang="en-US" dirty="0"/>
              <a:t>Theory of operation</a:t>
            </a:r>
          </a:p>
          <a:p>
            <a:r>
              <a:rPr lang="en-US" dirty="0"/>
              <a:t>Address space</a:t>
            </a:r>
          </a:p>
          <a:p>
            <a:r>
              <a:rPr lang="en-US" dirty="0"/>
              <a:t>Message formats</a:t>
            </a:r>
          </a:p>
          <a:p>
            <a:r>
              <a:rPr lang="en-US" dirty="0"/>
              <a:t>Address client behavior</a:t>
            </a:r>
          </a:p>
          <a:p>
            <a:r>
              <a:rPr lang="en-US" dirty="0"/>
              <a:t>Address server behavior</a:t>
            </a:r>
          </a:p>
          <a:p>
            <a:r>
              <a:rPr lang="en-US" dirty="0"/>
              <a:t>Bridge behavior</a:t>
            </a:r>
          </a:p>
          <a:p>
            <a:r>
              <a:rPr lang="en-US" dirty="0"/>
              <a:t>Interactions with 802.1X</a:t>
            </a:r>
          </a:p>
        </p:txBody>
      </p:sp>
      <p:sp>
        <p:nvSpPr>
          <p:cNvPr id="5" name="Content Placeholder 4">
            <a:extLst>
              <a:ext uri="{FF2B5EF4-FFF2-40B4-BE49-F238E27FC236}">
                <a16:creationId xmlns:a16="http://schemas.microsoft.com/office/drawing/2014/main" id="{AA886E48-5F6B-C540-9706-132F7B18E857}"/>
              </a:ext>
            </a:extLst>
          </p:cNvPr>
          <p:cNvSpPr>
            <a:spLocks noGrp="1"/>
          </p:cNvSpPr>
          <p:nvPr>
            <p:ph sz="half" idx="2"/>
          </p:nvPr>
        </p:nvSpPr>
        <p:spPr>
          <a:xfrm>
            <a:off x="5029200" y="990600"/>
            <a:ext cx="3657600" cy="5135563"/>
          </a:xfrm>
        </p:spPr>
        <p:txBody>
          <a:bodyPr>
            <a:normAutofit fontScale="85000" lnSpcReduction="20000"/>
          </a:bodyPr>
          <a:lstStyle/>
          <a:p>
            <a:pPr marL="0" indent="0">
              <a:buNone/>
            </a:pPr>
            <a:r>
              <a:rPr lang="en-US" dirty="0"/>
              <a:t>Example</a:t>
            </a:r>
          </a:p>
          <a:p>
            <a:r>
              <a:rPr lang="en-US" dirty="0"/>
              <a:t>Overview</a:t>
            </a:r>
          </a:p>
          <a:p>
            <a:r>
              <a:rPr lang="en-US" dirty="0"/>
              <a:t>References</a:t>
            </a:r>
          </a:p>
          <a:p>
            <a:r>
              <a:rPr lang="en-US" dirty="0"/>
              <a:t>Definitions</a:t>
            </a:r>
          </a:p>
          <a:p>
            <a:r>
              <a:rPr lang="en-US" dirty="0"/>
              <a:t>Acronyms and abbreviations</a:t>
            </a:r>
          </a:p>
          <a:p>
            <a:r>
              <a:rPr lang="en-US" dirty="0"/>
              <a:t>Conformance</a:t>
            </a:r>
          </a:p>
          <a:p>
            <a:r>
              <a:rPr lang="en-US" dirty="0"/>
              <a:t>Principle of operation</a:t>
            </a:r>
          </a:p>
          <a:p>
            <a:r>
              <a:rPr lang="en-US" dirty="0"/>
              <a:t>Messages</a:t>
            </a:r>
          </a:p>
          <a:p>
            <a:r>
              <a:rPr lang="en-US" dirty="0"/>
              <a:t>PDUs and TLVs</a:t>
            </a:r>
          </a:p>
          <a:p>
            <a:r>
              <a:rPr lang="en-US" dirty="0"/>
              <a:t>Agent operation</a:t>
            </a:r>
          </a:p>
          <a:p>
            <a:r>
              <a:rPr lang="en-US" dirty="0"/>
              <a:t>Management</a:t>
            </a:r>
          </a:p>
          <a:p>
            <a:r>
              <a:rPr lang="en-US" dirty="0"/>
              <a:t>MIB definitions</a:t>
            </a:r>
          </a:p>
        </p:txBody>
      </p:sp>
    </p:spTree>
    <p:extLst>
      <p:ext uri="{BB962C8B-B14F-4D97-AF65-F5344CB8AC3E}">
        <p14:creationId xmlns:p14="http://schemas.microsoft.com/office/powerpoint/2010/main" val="26657009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D7E40-2417-E642-9D8D-0DDCD35F3639}"/>
              </a:ext>
            </a:extLst>
          </p:cNvPr>
          <p:cNvSpPr>
            <a:spLocks noGrp="1"/>
          </p:cNvSpPr>
          <p:nvPr>
            <p:ph type="title"/>
          </p:nvPr>
        </p:nvSpPr>
        <p:spPr/>
        <p:txBody>
          <a:bodyPr/>
          <a:lstStyle/>
          <a:p>
            <a:r>
              <a:rPr lang="en-US" dirty="0"/>
              <a:t>Business #4</a:t>
            </a:r>
          </a:p>
        </p:txBody>
      </p:sp>
      <p:sp>
        <p:nvSpPr>
          <p:cNvPr id="3" name="Content Placeholder 2">
            <a:extLst>
              <a:ext uri="{FF2B5EF4-FFF2-40B4-BE49-F238E27FC236}">
                <a16:creationId xmlns:a16="http://schemas.microsoft.com/office/drawing/2014/main" id="{85FED408-FB2D-B444-B9F9-BA3D03A66B15}"/>
              </a:ext>
            </a:extLst>
          </p:cNvPr>
          <p:cNvSpPr>
            <a:spLocks noGrp="1"/>
          </p:cNvSpPr>
          <p:nvPr>
            <p:ph idx="1"/>
          </p:nvPr>
        </p:nvSpPr>
        <p:spPr>
          <a:xfrm>
            <a:off x="457200" y="1295400"/>
            <a:ext cx="8229600" cy="4953000"/>
          </a:xfrm>
        </p:spPr>
        <p:txBody>
          <a:bodyPr>
            <a:normAutofit fontScale="70000" lnSpcReduction="20000"/>
          </a:bodyPr>
          <a:lstStyle/>
          <a:p>
            <a:r>
              <a:rPr lang="en-US" dirty="0"/>
              <a:t>IEEE 802.1CF socialization activities</a:t>
            </a:r>
          </a:p>
          <a:p>
            <a:pPr lvl="1"/>
            <a:r>
              <a:rPr lang="en-US" dirty="0"/>
              <a:t>..</a:t>
            </a:r>
          </a:p>
          <a:p>
            <a:r>
              <a:rPr lang="en-US" dirty="0"/>
              <a:t>Potential new project for OmniRAN TG</a:t>
            </a:r>
          </a:p>
          <a:p>
            <a:pPr lvl="1"/>
            <a:r>
              <a:rPr lang="en-US" dirty="0"/>
              <a:t>..</a:t>
            </a:r>
          </a:p>
          <a:p>
            <a:r>
              <a:rPr lang="en-US" dirty="0"/>
              <a:t>Liaisons</a:t>
            </a:r>
          </a:p>
          <a:p>
            <a:pPr lvl="1"/>
            <a:r>
              <a:rPr lang="en-US" dirty="0"/>
              <a:t>802.1 liaison response to ITU-T JCA IMT2020</a:t>
            </a:r>
          </a:p>
          <a:p>
            <a:pPr lvl="2"/>
            <a:r>
              <a:rPr lang="en-US" dirty="0">
                <a:hlinkClick r:id="rId2"/>
              </a:rPr>
              <a:t>https://mentor.ieee.org/omniran/dcn/19/omniran-19-0015-00-00TG-802-1-liaison-response-to-itu-t-jca-imt2020.docx</a:t>
            </a:r>
            <a:endParaRPr lang="en-US" dirty="0"/>
          </a:p>
          <a:p>
            <a:r>
              <a:rPr lang="en-US" dirty="0"/>
              <a:t>Conference calls until July 2019 F2F</a:t>
            </a:r>
          </a:p>
          <a:p>
            <a:pPr lvl="1"/>
            <a:r>
              <a:rPr lang="en-US" dirty="0"/>
              <a:t>..</a:t>
            </a:r>
          </a:p>
          <a:p>
            <a:r>
              <a:rPr lang="en-US" dirty="0"/>
              <a:t>Motions to 802.1 closing plenary</a:t>
            </a:r>
          </a:p>
          <a:p>
            <a:pPr lvl="1"/>
            <a:r>
              <a:rPr lang="en-US" dirty="0"/>
              <a:t>EC approval of liaison response</a:t>
            </a:r>
          </a:p>
          <a:p>
            <a:pPr lvl="1"/>
            <a:r>
              <a:rPr lang="en-US" dirty="0"/>
              <a:t>Teleconferences</a:t>
            </a:r>
          </a:p>
          <a:p>
            <a:r>
              <a:rPr lang="en-US" dirty="0"/>
              <a:t>Draft status report to IEEE 802 WGs</a:t>
            </a:r>
          </a:p>
          <a:p>
            <a:pPr lvl="1"/>
            <a:r>
              <a:rPr lang="en-US" dirty="0"/>
              <a:t>..</a:t>
            </a:r>
          </a:p>
        </p:txBody>
      </p:sp>
    </p:spTree>
    <p:extLst>
      <p:ext uri="{BB962C8B-B14F-4D97-AF65-F5344CB8AC3E}">
        <p14:creationId xmlns:p14="http://schemas.microsoft.com/office/powerpoint/2010/main" val="21853247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Motion</a:t>
            </a:r>
          </a:p>
        </p:txBody>
      </p:sp>
      <p:sp>
        <p:nvSpPr>
          <p:cNvPr id="3" name="Rectangle 2"/>
          <p:cNvSpPr/>
          <p:nvPr/>
        </p:nvSpPr>
        <p:spPr>
          <a:xfrm>
            <a:off x="381000" y="1524000"/>
            <a:ext cx="8382000" cy="4154984"/>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Approve </a:t>
            </a:r>
            <a:r>
              <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hlinkClick r:id="rId2"/>
              </a:rPr>
              <a:t>https://mentor.ieee.org/omniran/dcn/19/omniran-19-0015-00-00TG-802-1-liaison-response-to-itu-t-jca-imt2020.docx</a:t>
            </a:r>
            <a:r>
              <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  as communication of IEEE 802.1 to ITU-T JCA IMT2020, granting the IEEE LMSC chair (or his delegate) editorial license.</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This approval is under LMSC OM “Procedure for communication with government bodies”</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In the WG: proposed Max Riegel, second: Hao Wang </a:t>
            </a:r>
          </a:p>
          <a:p>
            <a:pPr marL="800100" marR="0" lvl="1"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(y/n/a):	&lt;y&gt;, &lt;n&gt;, &lt;a&gt;</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In the EC: proposed: John Messenger, second: David Law</a:t>
            </a:r>
          </a:p>
          <a:p>
            <a:pPr marL="800100" marR="0" lvl="1"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(y/n/a): &lt;y&gt;, &lt;n&gt;, &lt;a&gt;</a:t>
            </a:r>
          </a:p>
        </p:txBody>
      </p:sp>
    </p:spTree>
    <p:extLst>
      <p:ext uri="{BB962C8B-B14F-4D97-AF65-F5344CB8AC3E}">
        <p14:creationId xmlns:p14="http://schemas.microsoft.com/office/powerpoint/2010/main" val="15442146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D92EE-591F-4649-99C1-0852C294431D}"/>
              </a:ext>
            </a:extLst>
          </p:cNvPr>
          <p:cNvSpPr>
            <a:spLocks noGrp="1"/>
          </p:cNvSpPr>
          <p:nvPr>
            <p:ph type="title"/>
          </p:nvPr>
        </p:nvSpPr>
        <p:spPr>
          <a:xfrm>
            <a:off x="457200" y="274638"/>
            <a:ext cx="8229600" cy="639762"/>
          </a:xfrm>
        </p:spPr>
        <p:txBody>
          <a:bodyPr/>
          <a:lstStyle/>
          <a:p>
            <a:r>
              <a:rPr lang="en-US" dirty="0"/>
              <a:t>Business #5</a:t>
            </a:r>
          </a:p>
        </p:txBody>
      </p:sp>
      <p:sp>
        <p:nvSpPr>
          <p:cNvPr id="3" name="Content Placeholder 2">
            <a:extLst>
              <a:ext uri="{FF2B5EF4-FFF2-40B4-BE49-F238E27FC236}">
                <a16:creationId xmlns:a16="http://schemas.microsoft.com/office/drawing/2014/main" id="{CBF755BC-0C11-49D2-A333-A1423F1AF3F0}"/>
              </a:ext>
            </a:extLst>
          </p:cNvPr>
          <p:cNvSpPr>
            <a:spLocks noGrp="1"/>
          </p:cNvSpPr>
          <p:nvPr>
            <p:ph idx="1"/>
          </p:nvPr>
        </p:nvSpPr>
        <p:spPr>
          <a:xfrm>
            <a:off x="457200" y="990600"/>
            <a:ext cx="8229600" cy="5715000"/>
          </a:xfrm>
        </p:spPr>
        <p:txBody>
          <a:bodyPr>
            <a:normAutofit/>
          </a:bodyPr>
          <a:lstStyle/>
          <a:p>
            <a:r>
              <a:rPr lang="en-US" dirty="0"/>
              <a:t>P802.1CQ contributions and discussions</a:t>
            </a:r>
          </a:p>
          <a:p>
            <a:pPr lvl="1"/>
            <a:r>
              <a:rPr lang="en-US" dirty="0"/>
              <a:t>IEEE 802.11 related discussions</a:t>
            </a:r>
          </a:p>
          <a:p>
            <a:pPr lvl="2"/>
            <a:r>
              <a:rPr lang="en-US" dirty="0">
                <a:hlinkClick r:id="rId2"/>
              </a:rPr>
              <a:t>https://mentor.ieee.org/omniran/dcn/19/omniran-19-0012-00-CQ00-summary-of-1cq-contribution-to-802-11m.pptx</a:t>
            </a:r>
            <a:endParaRPr lang="en-US" dirty="0"/>
          </a:p>
          <a:p>
            <a:pPr lvl="2"/>
            <a:endParaRPr lang="en-US" dirty="0"/>
          </a:p>
          <a:p>
            <a:pPr lvl="1"/>
            <a:endParaRPr lang="en-US" dirty="0"/>
          </a:p>
        </p:txBody>
      </p:sp>
    </p:spTree>
    <p:extLst>
      <p:ext uri="{BB962C8B-B14F-4D97-AF65-F5344CB8AC3E}">
        <p14:creationId xmlns:p14="http://schemas.microsoft.com/office/powerpoint/2010/main" val="20139358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#6</a:t>
            </a:r>
          </a:p>
        </p:txBody>
      </p:sp>
      <p:sp>
        <p:nvSpPr>
          <p:cNvPr id="3" name="Content Placeholder 2"/>
          <p:cNvSpPr>
            <a:spLocks noGrp="1"/>
          </p:cNvSpPr>
          <p:nvPr>
            <p:ph idx="1"/>
          </p:nvPr>
        </p:nvSpPr>
        <p:spPr/>
        <p:txBody>
          <a:bodyPr>
            <a:normAutofit/>
          </a:bodyPr>
          <a:lstStyle/>
          <a:p>
            <a:r>
              <a:rPr lang="en-US" dirty="0"/>
              <a:t>Status report to IEEE 802 WGs</a:t>
            </a:r>
          </a:p>
          <a:p>
            <a:pPr lvl="1"/>
            <a:r>
              <a:rPr lang="en-US" dirty="0"/>
              <a:t>..</a:t>
            </a:r>
          </a:p>
          <a:p>
            <a:r>
              <a:rPr lang="en-US" dirty="0"/>
              <a:t>Next meeting</a:t>
            </a:r>
          </a:p>
          <a:p>
            <a:pPr lvl="1"/>
            <a:r>
              <a:rPr lang="en-US" dirty="0"/>
              <a:t>..</a:t>
            </a:r>
          </a:p>
          <a:p>
            <a:r>
              <a:rPr lang="en-US" dirty="0"/>
              <a:t>AOB</a:t>
            </a:r>
          </a:p>
          <a:p>
            <a:pPr lvl="1"/>
            <a:r>
              <a:rPr lang="en-US" dirty="0"/>
              <a:t>..</a:t>
            </a:r>
          </a:p>
          <a:p>
            <a:pPr lvl="1"/>
            <a:endParaRPr lang="en-US" dirty="0"/>
          </a:p>
          <a:p>
            <a:pPr marL="0" indent="0">
              <a:buNone/>
            </a:pPr>
            <a:r>
              <a:rPr lang="en-US" dirty="0"/>
              <a:t>Meeting adjourned by chair at ..</a:t>
            </a:r>
          </a:p>
          <a:p>
            <a:endParaRPr lang="en-US" dirty="0"/>
          </a:p>
        </p:txBody>
      </p:sp>
    </p:spTree>
    <p:extLst>
      <p:ext uri="{BB962C8B-B14F-4D97-AF65-F5344CB8AC3E}">
        <p14:creationId xmlns:p14="http://schemas.microsoft.com/office/powerpoint/2010/main" val="1569418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2019 F2F Meeting</a:t>
            </a:r>
          </a:p>
        </p:txBody>
      </p:sp>
      <p:sp>
        <p:nvSpPr>
          <p:cNvPr id="3" name="Content Placeholder 2"/>
          <p:cNvSpPr>
            <a:spLocks noGrp="1"/>
          </p:cNvSpPr>
          <p:nvPr>
            <p:ph idx="1"/>
          </p:nvPr>
        </p:nvSpPr>
        <p:spPr>
          <a:xfrm>
            <a:off x="457200" y="1600200"/>
            <a:ext cx="8229600" cy="4648200"/>
          </a:xfrm>
        </p:spPr>
        <p:txBody>
          <a:bodyPr>
            <a:normAutofit fontScale="77500" lnSpcReduction="20000"/>
          </a:bodyPr>
          <a:lstStyle/>
          <a:p>
            <a:r>
              <a:rPr lang="en-US" dirty="0"/>
              <a:t>Venue:</a:t>
            </a:r>
          </a:p>
          <a:p>
            <a:pPr lvl="1"/>
            <a:r>
              <a:rPr lang="en-US" b="1" dirty="0"/>
              <a:t>FAIRMONT HOTEL VANCOUVER</a:t>
            </a:r>
            <a:endParaRPr lang="en-US" dirty="0"/>
          </a:p>
          <a:p>
            <a:pPr lvl="2"/>
            <a:r>
              <a:rPr lang="en-US" dirty="0"/>
              <a:t>900 West Georgia Street</a:t>
            </a:r>
            <a:br>
              <a:rPr lang="en-US" dirty="0"/>
            </a:br>
            <a:r>
              <a:rPr lang="en-US" dirty="0"/>
              <a:t>Vancouver, BC V6C 2W6</a:t>
            </a:r>
            <a:br>
              <a:rPr lang="en-US" dirty="0"/>
            </a:br>
            <a:r>
              <a:rPr lang="en-US" dirty="0"/>
              <a:t>Canada</a:t>
            </a:r>
          </a:p>
          <a:p>
            <a:pPr lvl="2"/>
            <a:r>
              <a:rPr lang="en-US" dirty="0"/>
              <a:t>Information Website: </a:t>
            </a:r>
            <a:r>
              <a:rPr lang="en-US" dirty="0">
                <a:hlinkClick r:id="rId2"/>
              </a:rPr>
              <a:t>https://www.fairmont.com/hotel-vancouver/</a:t>
            </a:r>
            <a:endParaRPr lang="en-US" dirty="0"/>
          </a:p>
          <a:p>
            <a:pPr marL="857250" lvl="2" indent="0">
              <a:buNone/>
            </a:pPr>
            <a:endParaRPr lang="en-US" dirty="0"/>
          </a:p>
          <a:p>
            <a:r>
              <a:rPr lang="en-US" dirty="0" err="1"/>
              <a:t>OmniRAN</a:t>
            </a:r>
            <a:r>
              <a:rPr lang="en-US" dirty="0"/>
              <a:t> TG sessions:</a:t>
            </a:r>
          </a:p>
          <a:p>
            <a:pPr lvl="1"/>
            <a:r>
              <a:rPr lang="en-US" dirty="0"/>
              <a:t>Mon, 	Mar 11</a:t>
            </a:r>
            <a:r>
              <a:rPr lang="en-US" baseline="30000" dirty="0"/>
              <a:t>th</a:t>
            </a:r>
            <a:r>
              <a:rPr lang="en-US" dirty="0"/>
              <a:t> ,	13:30-15:30</a:t>
            </a:r>
          </a:p>
          <a:p>
            <a:pPr lvl="2"/>
            <a:r>
              <a:rPr lang="en-US" dirty="0"/>
              <a:t>Meeting room: Galiano, FHV Discovery level</a:t>
            </a:r>
          </a:p>
          <a:p>
            <a:pPr lvl="1"/>
            <a:r>
              <a:rPr lang="en-US" dirty="0"/>
              <a:t>Tue, 	Mar 12</a:t>
            </a:r>
            <a:r>
              <a:rPr lang="en-US" baseline="30000" dirty="0"/>
              <a:t>th</a:t>
            </a:r>
            <a:r>
              <a:rPr lang="en-US" dirty="0"/>
              <a:t> , 	13:30-15:30</a:t>
            </a:r>
          </a:p>
          <a:p>
            <a:pPr lvl="2"/>
            <a:r>
              <a:rPr lang="en-US" dirty="0"/>
              <a:t>Meeting room: Galiano, FHV Discovery level</a:t>
            </a:r>
          </a:p>
          <a:p>
            <a:pPr lvl="1"/>
            <a:r>
              <a:rPr lang="en-US" dirty="0"/>
              <a:t>Wed,	Mar 13</a:t>
            </a:r>
            <a:r>
              <a:rPr lang="en-US" baseline="30000" dirty="0"/>
              <a:t>th</a:t>
            </a:r>
            <a:r>
              <a:rPr lang="en-US" dirty="0"/>
              <a:t> ,	13:30-15:30</a:t>
            </a:r>
          </a:p>
          <a:p>
            <a:pPr lvl="2"/>
            <a:r>
              <a:rPr lang="en-US" dirty="0"/>
              <a:t>Meeting room: Galiano, FHV Discovery level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March 2019 F2F</a:t>
            </a:r>
          </a:p>
        </p:txBody>
      </p:sp>
      <p:sp>
        <p:nvSpPr>
          <p:cNvPr id="3" name="Content Placeholder 2"/>
          <p:cNvSpPr>
            <a:spLocks noGrp="1"/>
          </p:cNvSpPr>
          <p:nvPr>
            <p:ph idx="1"/>
          </p:nvPr>
        </p:nvSpPr>
        <p:spPr/>
        <p:txBody>
          <a:bodyPr>
            <a:normAutofit fontScale="85000" lnSpcReduction="20000"/>
          </a:bodyPr>
          <a:lstStyle/>
          <a:p>
            <a:r>
              <a:rPr lang="en-US" dirty="0"/>
              <a:t>Review of minutes</a:t>
            </a:r>
          </a:p>
          <a:p>
            <a:r>
              <a:rPr lang="en-US" dirty="0"/>
              <a:t>Reports</a:t>
            </a:r>
          </a:p>
          <a:p>
            <a:r>
              <a:rPr lang="en-US" dirty="0"/>
              <a:t>IEEE 802.1CF socialization activities</a:t>
            </a:r>
          </a:p>
          <a:p>
            <a:r>
              <a:rPr lang="en-US" dirty="0"/>
              <a:t>P802.1CQ contributions and discussions</a:t>
            </a:r>
          </a:p>
          <a:p>
            <a:pPr lvl="1"/>
            <a:r>
              <a:rPr lang="en-US" dirty="0"/>
              <a:t>P802.1CQ </a:t>
            </a:r>
            <a:r>
              <a:rPr lang="en-US" dirty="0" err="1"/>
              <a:t>ToC</a:t>
            </a:r>
            <a:r>
              <a:rPr lang="en-US" dirty="0"/>
              <a:t> </a:t>
            </a:r>
            <a:r>
              <a:rPr lang="en-US"/>
              <a:t>and specification text </a:t>
            </a:r>
            <a:r>
              <a:rPr lang="en-US" dirty="0"/>
              <a:t>contributions</a:t>
            </a:r>
          </a:p>
          <a:p>
            <a:r>
              <a:rPr lang="en-US" dirty="0"/>
              <a:t>Potential new project for OmniRAN TG</a:t>
            </a:r>
          </a:p>
          <a:p>
            <a:r>
              <a:rPr lang="en-US" dirty="0"/>
              <a:t>Conference calls until July 2019 F2F</a:t>
            </a:r>
          </a:p>
          <a:p>
            <a:r>
              <a:rPr lang="en-US" dirty="0"/>
              <a:t>Status report to IEEE 802 WGs</a:t>
            </a:r>
          </a:p>
          <a:p>
            <a:r>
              <a:rPr lang="en-US" dirty="0"/>
              <a:t>Liaisons</a:t>
            </a:r>
          </a:p>
          <a:p>
            <a:r>
              <a:rPr lang="en-US" dirty="0"/>
              <a:t>Next meeting</a:t>
            </a:r>
          </a:p>
          <a:p>
            <a:r>
              <a:rPr lang="en-US" dirty="0"/>
              <a:t>AOB</a:t>
            </a:r>
          </a:p>
        </p:txBody>
      </p:sp>
    </p:spTree>
    <p:extLst>
      <p:ext uri="{BB962C8B-B14F-4D97-AF65-F5344CB8AC3E}">
        <p14:creationId xmlns:p14="http://schemas.microsoft.com/office/powerpoint/2010/main" val="2525818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85800"/>
          </a:xfrm>
        </p:spPr>
        <p:txBody>
          <a:bodyPr/>
          <a:lstStyle/>
          <a:p>
            <a:r>
              <a:rPr lang="en-US" dirty="0"/>
              <a:t>March 2019 Agenda Graphics</a:t>
            </a:r>
          </a:p>
        </p:txBody>
      </p:sp>
      <p:graphicFrame>
        <p:nvGraphicFramePr>
          <p:cNvPr id="3" name="Table 2"/>
          <p:cNvGraphicFramePr>
            <a:graphicFrameLocks noGrp="1"/>
          </p:cNvGraphicFramePr>
          <p:nvPr>
            <p:extLst/>
          </p:nvPr>
        </p:nvGraphicFramePr>
        <p:xfrm>
          <a:off x="457198" y="1066800"/>
          <a:ext cx="8229602" cy="5303274"/>
        </p:xfrm>
        <a:graphic>
          <a:graphicData uri="http://schemas.openxmlformats.org/drawingml/2006/table">
            <a:tbl>
              <a:tblPr firstRow="1" bandRow="1">
                <a:tableStyleId>{5C22544A-7EE6-4342-B048-85BDC9FD1C3A}</a:tableStyleId>
              </a:tblPr>
              <a:tblGrid>
                <a:gridCol w="644677">
                  <a:extLst>
                    <a:ext uri="{9D8B030D-6E8A-4147-A177-3AD203B41FA5}">
                      <a16:colId xmlns:a16="http://schemas.microsoft.com/office/drawing/2014/main" val="20000"/>
                    </a:ext>
                  </a:extLst>
                </a:gridCol>
                <a:gridCol w="1516985">
                  <a:extLst>
                    <a:ext uri="{9D8B030D-6E8A-4147-A177-3AD203B41FA5}">
                      <a16:colId xmlns:a16="http://schemas.microsoft.com/office/drawing/2014/main" val="20001"/>
                    </a:ext>
                  </a:extLst>
                </a:gridCol>
                <a:gridCol w="1516985">
                  <a:extLst>
                    <a:ext uri="{9D8B030D-6E8A-4147-A177-3AD203B41FA5}">
                      <a16:colId xmlns:a16="http://schemas.microsoft.com/office/drawing/2014/main" val="20002"/>
                    </a:ext>
                  </a:extLst>
                </a:gridCol>
                <a:gridCol w="1516985">
                  <a:extLst>
                    <a:ext uri="{9D8B030D-6E8A-4147-A177-3AD203B41FA5}">
                      <a16:colId xmlns:a16="http://schemas.microsoft.com/office/drawing/2014/main" val="20003"/>
                    </a:ext>
                  </a:extLst>
                </a:gridCol>
                <a:gridCol w="1516985">
                  <a:extLst>
                    <a:ext uri="{9D8B030D-6E8A-4147-A177-3AD203B41FA5}">
                      <a16:colId xmlns:a16="http://schemas.microsoft.com/office/drawing/2014/main" val="3038447786"/>
                    </a:ext>
                  </a:extLst>
                </a:gridCol>
                <a:gridCol w="1516985">
                  <a:extLst>
                    <a:ext uri="{9D8B030D-6E8A-4147-A177-3AD203B41FA5}">
                      <a16:colId xmlns:a16="http://schemas.microsoft.com/office/drawing/2014/main" val="3538146721"/>
                    </a:ext>
                  </a:extLst>
                </a:gridCol>
              </a:tblGrid>
              <a:tr h="290874">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3/11</a:t>
                      </a:r>
                    </a:p>
                  </a:txBody>
                  <a:tcPr marL="0" marR="0" marT="0" marB="0">
                    <a:solidFill>
                      <a:schemeClr val="bg1"/>
                    </a:solidFill>
                  </a:tcPr>
                </a:tc>
                <a:tc>
                  <a:txBody>
                    <a:bodyPr/>
                    <a:lstStyle/>
                    <a:p>
                      <a:pPr algn="ctr"/>
                      <a:r>
                        <a:rPr lang="en-US" sz="1800" dirty="0">
                          <a:solidFill>
                            <a:schemeClr val="tx2"/>
                          </a:solidFill>
                        </a:rPr>
                        <a:t>Tue 3/12</a:t>
                      </a:r>
                    </a:p>
                  </a:txBody>
                  <a:tcPr marL="0" marR="0" marT="0" marB="0">
                    <a:solidFill>
                      <a:schemeClr val="bg1"/>
                    </a:solidFill>
                  </a:tcPr>
                </a:tc>
                <a:tc>
                  <a:txBody>
                    <a:bodyPr/>
                    <a:lstStyle/>
                    <a:p>
                      <a:pPr algn="ctr"/>
                      <a:r>
                        <a:rPr lang="en-US" sz="1800" dirty="0">
                          <a:solidFill>
                            <a:schemeClr val="tx2"/>
                          </a:solidFill>
                        </a:rPr>
                        <a:t>Wed 3/13</a:t>
                      </a:r>
                    </a:p>
                  </a:txBody>
                  <a:tcPr marL="0" marR="0" marT="0" marB="0">
                    <a:solidFill>
                      <a:schemeClr val="bg1"/>
                    </a:solidFill>
                  </a:tcPr>
                </a:tc>
                <a:tc>
                  <a:txBody>
                    <a:bodyPr/>
                    <a:lstStyle/>
                    <a:p>
                      <a:pPr algn="ctr"/>
                      <a:r>
                        <a:rPr lang="en-US" sz="1800" dirty="0">
                          <a:solidFill>
                            <a:schemeClr val="tx2"/>
                          </a:solidFill>
                        </a:rPr>
                        <a:t>Thu 3/14</a:t>
                      </a:r>
                    </a:p>
                  </a:txBody>
                  <a:tcPr marL="0" marR="0" marT="0" marB="0">
                    <a:solidFill>
                      <a:schemeClr val="bg1"/>
                    </a:solidFill>
                  </a:tcPr>
                </a:tc>
                <a:tc>
                  <a:txBody>
                    <a:bodyPr/>
                    <a:lstStyle/>
                    <a:p>
                      <a:pPr algn="ctr"/>
                      <a:r>
                        <a:rPr lang="en-US" sz="1800" dirty="0">
                          <a:solidFill>
                            <a:schemeClr val="tx2"/>
                          </a:solidFill>
                        </a:rPr>
                        <a:t>Fri 3/15</a:t>
                      </a:r>
                    </a:p>
                  </a:txBody>
                  <a:tcPr marL="0" marR="0" marT="0" marB="0">
                    <a:solidFill>
                      <a:schemeClr val="bg1"/>
                    </a:solidFill>
                  </a:tcPr>
                </a:tc>
                <a:extLst>
                  <a:ext uri="{0D108BD9-81ED-4DB2-BD59-A6C34878D82A}">
                    <a16:rowId xmlns:a16="http://schemas.microsoft.com/office/drawing/2014/main" val="10000"/>
                  </a:ext>
                </a:extLst>
              </a:tr>
              <a:tr h="654102">
                <a:tc>
                  <a:txBody>
                    <a:bodyPr/>
                    <a:lstStyle/>
                    <a:p>
                      <a:pPr algn="r"/>
                      <a:r>
                        <a:rPr lang="en-US" sz="1400" dirty="0"/>
                        <a:t>08:00</a:t>
                      </a:r>
                    </a:p>
                    <a:p>
                      <a:pPr algn="r"/>
                      <a:endParaRPr lang="en-US" sz="1400" dirty="0"/>
                    </a:p>
                    <a:p>
                      <a:pPr algn="r"/>
                      <a:endParaRPr lang="en-US" sz="1400" dirty="0"/>
                    </a:p>
                    <a:p>
                      <a:pPr algn="r"/>
                      <a:r>
                        <a:rPr lang="en-US" sz="1400" dirty="0"/>
                        <a:t>10:00</a:t>
                      </a:r>
                    </a:p>
                  </a:txBody>
                  <a:tcPr marL="0" marR="0" marT="0" marB="0">
                    <a:solidFill>
                      <a:schemeClr val="accent1">
                        <a:lumMod val="40000"/>
                        <a:lumOff val="60000"/>
                      </a:schemeClr>
                    </a:solidFill>
                  </a:tcPr>
                </a:tc>
                <a:tc>
                  <a:txBody>
                    <a:bodyPr/>
                    <a:lstStyle/>
                    <a:p>
                      <a:r>
                        <a:rPr lang="en-US" sz="1200" dirty="0"/>
                        <a:t>EC Opening</a:t>
                      </a:r>
                    </a:p>
                  </a:txBody>
                  <a:tcPr marL="36000" marR="36000" marT="36000" marB="36000">
                    <a:solidFill>
                      <a:schemeClr val="bg1">
                        <a:lumMod val="85000"/>
                      </a:schemeClr>
                    </a:solidFill>
                  </a:tcPr>
                </a:tc>
                <a:tc>
                  <a:txBody>
                    <a:bodyPr/>
                    <a:lstStyle/>
                    <a:p>
                      <a:r>
                        <a:rPr lang="en-US" sz="1200" dirty="0"/>
                        <a:t>Maintenance</a:t>
                      </a:r>
                    </a:p>
                  </a:txBody>
                  <a:tcPr marL="36000" marR="36000" marT="36000" marB="36000">
                    <a:solidFill>
                      <a:schemeClr val="tx2">
                        <a:lumMod val="40000"/>
                        <a:lumOff val="60000"/>
                      </a:schemeClr>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extLst>
                  <a:ext uri="{0D108BD9-81ED-4DB2-BD59-A6C34878D82A}">
                    <a16:rowId xmlns:a16="http://schemas.microsoft.com/office/drawing/2014/main" val="10001"/>
                  </a:ext>
                </a:extLst>
              </a:tr>
              <a:tr h="0">
                <a:tc>
                  <a:txBody>
                    <a:bodyPr/>
                    <a:lstStyle/>
                    <a:p>
                      <a:pPr algn="r"/>
                      <a:endParaRPr lang="en-US" sz="800" dirty="0"/>
                    </a:p>
                  </a:txBody>
                  <a:tcPr marL="0" marR="0" marT="0" marB="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extLst>
                  <a:ext uri="{0D108BD9-81ED-4DB2-BD59-A6C34878D82A}">
                    <a16:rowId xmlns:a16="http://schemas.microsoft.com/office/drawing/2014/main" val="10002"/>
                  </a:ext>
                </a:extLst>
              </a:tr>
              <a:tr h="654102">
                <a:tc>
                  <a:txBody>
                    <a:bodyPr/>
                    <a:lstStyle/>
                    <a:p>
                      <a:pPr algn="r"/>
                      <a:r>
                        <a:rPr lang="en-US" sz="1400" dirty="0"/>
                        <a:t>10:30</a:t>
                      </a:r>
                      <a:br>
                        <a:rPr lang="en-US" sz="1400" dirty="0"/>
                      </a:br>
                      <a:endParaRPr lang="en-US" sz="1400" dirty="0"/>
                    </a:p>
                    <a:p>
                      <a:pPr algn="r"/>
                      <a:endParaRPr lang="en-US" sz="1400" dirty="0"/>
                    </a:p>
                    <a:p>
                      <a:pPr algn="r"/>
                      <a:r>
                        <a:rPr lang="en-US" sz="1400" dirty="0"/>
                        <a:t>12:30</a:t>
                      </a:r>
                    </a:p>
                  </a:txBody>
                  <a:tcPr marL="0" marR="0" marT="0" marB="0">
                    <a:solidFill>
                      <a:schemeClr val="tx2">
                        <a:lumMod val="20000"/>
                        <a:lumOff val="80000"/>
                      </a:schemeClr>
                    </a:solidFill>
                  </a:tcPr>
                </a:tc>
                <a:tc>
                  <a:txBody>
                    <a:bodyPr/>
                    <a:lstStyle/>
                    <a:p>
                      <a:pPr marL="0" indent="0">
                        <a:buFont typeface="Arial" panose="020B0604020202020204" pitchFamily="34" charset="0"/>
                        <a:buNone/>
                      </a:pPr>
                      <a:r>
                        <a:rPr lang="en-US" sz="1200" dirty="0"/>
                        <a:t>802.1 Opening</a:t>
                      </a:r>
                    </a:p>
                  </a:txBody>
                  <a:tcPr marL="36000" marR="36000" marT="36000" marB="36000">
                    <a:solidFill>
                      <a:schemeClr val="tx2">
                        <a:lumMod val="40000"/>
                        <a:lumOff val="60000"/>
                      </a:schemeClr>
                    </a:solidFill>
                  </a:tcPr>
                </a:tc>
                <a:tc>
                  <a:txBody>
                    <a:bodyPr/>
                    <a:lstStyle/>
                    <a:p>
                      <a:pPr marL="0" indent="-82550" algn="l" defTabSz="457200" rtl="0" eaLnBrk="1" latinLnBrk="0" hangingPunct="1">
                        <a:buFont typeface="Arial" pitchFamily="34" charset="0"/>
                        <a:buNone/>
                      </a:pPr>
                      <a:endParaRPr lang="en-US" sz="1200" kern="1200" dirty="0">
                        <a:solidFill>
                          <a:schemeClr val="dk1"/>
                        </a:solidFill>
                        <a:latin typeface="+mn-lt"/>
                        <a:ea typeface="+mn-ea"/>
                        <a:cs typeface="+mn-cs"/>
                      </a:endParaRPr>
                    </a:p>
                  </a:txBody>
                  <a:tcPr marL="36000" marR="36000" marT="36000" marB="36000">
                    <a:noFill/>
                  </a:tcPr>
                </a:tc>
                <a:tc>
                  <a:txBody>
                    <a:bodyPr/>
                    <a:lstStyle/>
                    <a:p>
                      <a:endParaRPr lang="en-US" sz="1200" dirty="0"/>
                    </a:p>
                  </a:txBody>
                  <a:tcPr marL="36000" marR="36000" marT="36000" marB="36000">
                    <a:no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3"/>
                  </a:ext>
                </a:extLst>
              </a:tr>
              <a:tr h="201006">
                <a:tc>
                  <a:txBody>
                    <a:bodyPr/>
                    <a:lstStyle/>
                    <a:p>
                      <a:pPr algn="r"/>
                      <a:endParaRPr lang="en-US" sz="1600" dirty="0"/>
                    </a:p>
                  </a:txBody>
                  <a:tcPr marL="0" marR="0" marT="0" marB="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600" dirty="0"/>
                    </a:p>
                  </a:txBody>
                  <a:tcPr marL="36000" marR="36000" marT="36000" marB="3600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a:solidFill>
                          <a:schemeClr val="dk1"/>
                        </a:solidFill>
                        <a:latin typeface="+mn-lt"/>
                        <a:ea typeface="+mn-ea"/>
                        <a:cs typeface="+mn-cs"/>
                      </a:endParaRPr>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extLst>
                  <a:ext uri="{0D108BD9-81ED-4DB2-BD59-A6C34878D82A}">
                    <a16:rowId xmlns:a16="http://schemas.microsoft.com/office/drawing/2014/main" val="10004"/>
                  </a:ext>
                </a:extLst>
              </a:tr>
              <a:tr h="632298">
                <a:tc>
                  <a:txBody>
                    <a:bodyPr/>
                    <a:lstStyle/>
                    <a:p>
                      <a:pPr algn="r"/>
                      <a:r>
                        <a:rPr lang="en-US" sz="1400" dirty="0"/>
                        <a:t>13:30</a:t>
                      </a:r>
                    </a:p>
                    <a:p>
                      <a:pPr algn="r"/>
                      <a:br>
                        <a:rPr lang="en-US" sz="1400" dirty="0"/>
                      </a:br>
                      <a:endParaRPr lang="en-US" sz="1400" dirty="0"/>
                    </a:p>
                    <a:p>
                      <a:pPr algn="r"/>
                      <a:r>
                        <a:rPr lang="en-US" sz="1400" dirty="0"/>
                        <a:t>15:30</a:t>
                      </a:r>
                    </a:p>
                  </a:txBody>
                  <a:tcPr marL="0" marR="0" marT="0" marB="0">
                    <a:solidFill>
                      <a:schemeClr val="tx2">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OmniRAN opening</a:t>
                      </a:r>
                    </a:p>
                    <a:p>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r>
                        <a:rPr lang="en-US" sz="1200" dirty="0"/>
                        <a:t>OmniRAN closing</a:t>
                      </a:r>
                    </a:p>
                  </a:txBody>
                  <a:tcPr marL="36000" marR="36000" marT="36000" marB="36000">
                    <a:solidFill>
                      <a:schemeClr val="tx2">
                        <a:lumMod val="60000"/>
                        <a:lumOff val="40000"/>
                      </a:schemeClr>
                    </a:solidFill>
                  </a:tcPr>
                </a:tc>
                <a:tc>
                  <a:txBody>
                    <a:bodyPr/>
                    <a:lstStyle/>
                    <a:p>
                      <a:r>
                        <a:rPr lang="en-US" sz="1200" dirty="0"/>
                        <a:t>802.1 Closing</a:t>
                      </a:r>
                    </a:p>
                  </a:txBody>
                  <a:tcPr marL="36000" marR="36000" marT="36000" marB="36000">
                    <a:solidFill>
                      <a:schemeClr val="tx2">
                        <a:lumMod val="40000"/>
                        <a:lumOff val="60000"/>
                      </a:schemeClr>
                    </a:solidFill>
                  </a:tcPr>
                </a:tc>
                <a:tc>
                  <a:txBody>
                    <a:bodyPr/>
                    <a:lstStyle/>
                    <a:p>
                      <a:r>
                        <a:rPr lang="en-US" sz="1200" dirty="0"/>
                        <a:t>EC Closing</a:t>
                      </a:r>
                    </a:p>
                    <a:p>
                      <a:r>
                        <a:rPr lang="en-US" sz="900" dirty="0"/>
                        <a:t>Starts at 13:00</a:t>
                      </a:r>
                    </a:p>
                  </a:txBody>
                  <a:tcPr marL="36000" marR="36000" marT="36000" marB="36000">
                    <a:solidFill>
                      <a:schemeClr val="bg1">
                        <a:lumMod val="85000"/>
                      </a:schemeClr>
                    </a:solidFill>
                  </a:tcPr>
                </a:tc>
                <a:extLst>
                  <a:ext uri="{0D108BD9-81ED-4DB2-BD59-A6C34878D82A}">
                    <a16:rowId xmlns:a16="http://schemas.microsoft.com/office/drawing/2014/main" val="10006"/>
                  </a:ext>
                </a:extLst>
              </a:tr>
              <a:tr h="0">
                <a:tc>
                  <a:txBody>
                    <a:bodyPr/>
                    <a:lstStyle/>
                    <a:p>
                      <a:pPr algn="r"/>
                      <a:endParaRPr lang="en-US" sz="800" dirty="0"/>
                    </a:p>
                  </a:txBody>
                  <a:tcPr marL="0" marR="0" marT="0" marB="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tx2">
                        <a:lumMod val="40000"/>
                        <a:lumOff val="60000"/>
                      </a:schemeClr>
                    </a:solidFill>
                  </a:tcPr>
                </a:tc>
                <a:tc>
                  <a:txBody>
                    <a:bodyPr/>
                    <a:lstStyle/>
                    <a:p>
                      <a:endParaRPr lang="en-US" sz="800" dirty="0"/>
                    </a:p>
                  </a:txBody>
                  <a:tcPr marL="36000" marR="36000" marT="36000" marB="36000">
                    <a:solidFill>
                      <a:schemeClr val="bg1">
                        <a:lumMod val="85000"/>
                      </a:schemeClr>
                    </a:solidFill>
                  </a:tcPr>
                </a:tc>
                <a:extLst>
                  <a:ext uri="{0D108BD9-81ED-4DB2-BD59-A6C34878D82A}">
                    <a16:rowId xmlns:a16="http://schemas.microsoft.com/office/drawing/2014/main" val="10008"/>
                  </a:ext>
                </a:extLst>
              </a:tr>
              <a:tr h="639904">
                <a:tc>
                  <a:txBody>
                    <a:bodyPr/>
                    <a:lstStyle/>
                    <a:p>
                      <a:pPr algn="r"/>
                      <a:r>
                        <a:rPr lang="en-US" sz="1400" dirty="0"/>
                        <a:t>16:00</a:t>
                      </a:r>
                    </a:p>
                    <a:p>
                      <a:pPr algn="r"/>
                      <a:endParaRPr lang="en-US" sz="1400" dirty="0"/>
                    </a:p>
                    <a:p>
                      <a:pPr algn="r"/>
                      <a:endParaRPr lang="en-US" sz="1400" dirty="0"/>
                    </a:p>
                    <a:p>
                      <a:pPr algn="r"/>
                      <a:r>
                        <a:rPr lang="en-US" sz="1400" dirty="0"/>
                        <a:t>18:00</a:t>
                      </a:r>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lumMod val="85000"/>
                      </a:schemeClr>
                    </a:solidFill>
                  </a:tcPr>
                </a:tc>
                <a:extLst>
                  <a:ext uri="{0D108BD9-81ED-4DB2-BD59-A6C34878D82A}">
                    <a16:rowId xmlns:a16="http://schemas.microsoft.com/office/drawing/2014/main" val="10009"/>
                  </a:ext>
                </a:extLst>
              </a:tr>
              <a:tr h="0">
                <a:tc>
                  <a:txBody>
                    <a:bodyPr/>
                    <a:lstStyle/>
                    <a:p>
                      <a:pPr algn="r"/>
                      <a:endParaRPr lang="en-US" sz="1200" dirty="0"/>
                    </a:p>
                  </a:txBody>
                  <a:tcPr marL="0" marR="0" marT="0" marB="0">
                    <a:noFill/>
                  </a:tcPr>
                </a:tc>
                <a:tc>
                  <a:txBody>
                    <a:bodyPr/>
                    <a:lstStyle/>
                    <a:p>
                      <a:endParaRPr lang="en-US" sz="1200" dirty="0"/>
                    </a:p>
                  </a:txBody>
                  <a:tcPr marL="36000" marR="36000" marT="36000" marB="36000">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extLst>
                  <a:ext uri="{0D108BD9-81ED-4DB2-BD59-A6C34878D82A}">
                    <a16:rowId xmlns:a16="http://schemas.microsoft.com/office/drawing/2014/main" val="1213880732"/>
                  </a:ext>
                </a:extLst>
              </a:tr>
              <a:tr h="292285">
                <a:tc>
                  <a:txBody>
                    <a:bodyPr/>
                    <a:lstStyle/>
                    <a:p>
                      <a:pPr algn="r"/>
                      <a:r>
                        <a:rPr lang="en-US" sz="1400" dirty="0"/>
                        <a:t>19:00</a:t>
                      </a:r>
                    </a:p>
                    <a:p>
                      <a:pPr algn="r"/>
                      <a:endParaRPr lang="en-US" sz="1400" dirty="0"/>
                    </a:p>
                    <a:p>
                      <a:pPr algn="r"/>
                      <a:r>
                        <a:rPr lang="en-US" sz="1400" dirty="0"/>
                        <a:t>21:00</a:t>
                      </a:r>
                    </a:p>
                  </a:txBody>
                  <a:tcPr marL="0" marR="0" marT="0" marB="0">
                    <a:solidFill>
                      <a:schemeClr val="tx2">
                        <a:lumMod val="20000"/>
                        <a:lumOff val="80000"/>
                      </a:schemeClr>
                    </a:solidFill>
                  </a:tcPr>
                </a:tc>
                <a:tc>
                  <a:txBody>
                    <a:bodyPr/>
                    <a:lstStyle/>
                    <a:p>
                      <a:r>
                        <a:rPr lang="en-US" sz="1200" dirty="0"/>
                        <a:t>Tutorials</a:t>
                      </a:r>
                    </a:p>
                  </a:txBody>
                  <a:tcPr marL="36000" marR="36000" marT="36000" marB="36000">
                    <a:solidFill>
                      <a:schemeClr val="bg1">
                        <a:lumMod val="85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err="1"/>
                        <a:t>Nendica</a:t>
                      </a:r>
                      <a:endParaRPr lang="en-US" sz="1200" dirty="0"/>
                    </a:p>
                  </a:txBody>
                  <a:tcPr marL="36000" marR="36000" marT="36000" marB="36000">
                    <a:solidFill>
                      <a:schemeClr val="tx2">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Social</a:t>
                      </a:r>
                    </a:p>
                  </a:txBody>
                  <a:tcPr marL="36000" marR="36000" marT="36000" marB="36000">
                    <a:solidFill>
                      <a:schemeClr val="accent3"/>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extLst>
                  <a:ext uri="{0D108BD9-81ED-4DB2-BD59-A6C34878D82A}">
                    <a16:rowId xmlns:a16="http://schemas.microsoft.com/office/drawing/2014/main" val="387865039"/>
                  </a:ext>
                </a:extLst>
              </a:tr>
            </a:tbl>
          </a:graphicData>
        </a:graphic>
      </p:graphicFrame>
    </p:spTree>
    <p:extLst>
      <p:ext uri="{BB962C8B-B14F-4D97-AF65-F5344CB8AC3E}">
        <p14:creationId xmlns:p14="http://schemas.microsoft.com/office/powerpoint/2010/main" val="3764459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dirty="0"/>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dirty="0"/>
              <a:t>Participants </a:t>
            </a:r>
            <a:r>
              <a:rPr lang="en-US" altLang="en-US" u="sng" dirty="0"/>
              <a:t>shall</a:t>
            </a:r>
            <a:r>
              <a:rPr lang="en-US" altLang="en-US" dirty="0"/>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dirty="0"/>
            </a:br>
            <a:endParaRPr lang="en-US" altLang="en-US" dirty="0"/>
          </a:p>
          <a:p>
            <a:r>
              <a:rPr lang="en-US" altLang="en-US" dirty="0"/>
              <a:t>Participants </a:t>
            </a:r>
            <a:r>
              <a:rPr lang="en-US" altLang="en-US" u="sng" dirty="0"/>
              <a:t>should</a:t>
            </a:r>
            <a:r>
              <a:rPr lang="en-US" altLang="en-US" dirty="0"/>
              <a:t> inform the IEEE (or cause the IEEE to be informed) of the identity of any other holders of potential Essential Patent Claims</a:t>
            </a:r>
            <a:br>
              <a:rPr lang="en-US" altLang="en-US" dirty="0"/>
            </a:br>
            <a:endParaRPr lang="en-US" altLang="en-US" dirty="0"/>
          </a:p>
          <a:p>
            <a:pPr marL="0" indent="0">
              <a:buNone/>
            </a:pPr>
            <a:r>
              <a:rPr lang="en-US" altLang="en-US" sz="4100" dirty="0"/>
              <a:t>Early identification of holders of potential Essential Patent Claims is encouraged</a:t>
            </a:r>
          </a:p>
        </p:txBody>
      </p:sp>
    </p:spTree>
    <p:extLst>
      <p:ext uri="{BB962C8B-B14F-4D97-AF65-F5344CB8AC3E}">
        <p14:creationId xmlns:p14="http://schemas.microsoft.com/office/powerpoint/2010/main" val="3257697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dirty="0"/>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dirty="0"/>
              <a:t>Cause an LOA to be submitted to the IEEE-SA (patcom@ieee.org); or</a:t>
            </a:r>
          </a:p>
          <a:p>
            <a:pPr lvl="1">
              <a:lnSpc>
                <a:spcPct val="110000"/>
              </a:lnSpc>
              <a:spcBef>
                <a:spcPts val="1200"/>
              </a:spcBef>
            </a:pPr>
            <a:r>
              <a:rPr lang="en-US" altLang="en-US" dirty="0"/>
              <a:t>Provide the chair of this group with the identity of the holder(s) of any and all such claims as soon as possible; or</a:t>
            </a:r>
          </a:p>
          <a:p>
            <a:pPr lvl="1">
              <a:lnSpc>
                <a:spcPct val="110000"/>
              </a:lnSpc>
              <a:spcBef>
                <a:spcPts val="1200"/>
              </a:spcBef>
            </a:pPr>
            <a:r>
              <a:rPr lang="en-US" altLang="en-US" dirty="0"/>
              <a:t>Speak up now and respond to this Call for Potentially Essential Patents</a:t>
            </a:r>
          </a:p>
          <a:p>
            <a:pPr>
              <a:lnSpc>
                <a:spcPct val="110000"/>
              </a:lnSpc>
              <a:spcBef>
                <a:spcPts val="1200"/>
              </a:spcBef>
            </a:pPr>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1005775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dirty="0"/>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dirty="0"/>
              <a:t>All IEEE-SA standards meetings shall be conducted in compliance with all applicable laws, including antitrust and competition laws. </a:t>
            </a:r>
          </a:p>
          <a:p>
            <a:pPr lvl="1">
              <a:lnSpc>
                <a:spcPct val="110000"/>
              </a:lnSpc>
              <a:spcBef>
                <a:spcPts val="600"/>
              </a:spcBef>
            </a:pPr>
            <a:r>
              <a:rPr lang="en-US" altLang="en-US" dirty="0"/>
              <a:t>Don’t discuss the interpretation, validity, or essentiality of patents/patent claims. </a:t>
            </a:r>
          </a:p>
          <a:p>
            <a:pPr lvl="1">
              <a:lnSpc>
                <a:spcPct val="110000"/>
              </a:lnSpc>
              <a:spcBef>
                <a:spcPts val="600"/>
              </a:spcBef>
            </a:pPr>
            <a:r>
              <a:rPr lang="en-US" altLang="en-US" dirty="0"/>
              <a:t>Don’t discuss specific license rates, terms, or conditions.</a:t>
            </a:r>
          </a:p>
          <a:p>
            <a:pPr lvl="2">
              <a:lnSpc>
                <a:spcPct val="110000"/>
              </a:lnSpc>
              <a:spcBef>
                <a:spcPts val="600"/>
              </a:spcBef>
            </a:pPr>
            <a:r>
              <a:rPr lang="en-US" altLang="en-US" dirty="0"/>
              <a:t>Relative costs of different technical approaches that include relative costs of patent licensing terms may be discussed in standards development meetings. </a:t>
            </a:r>
          </a:p>
          <a:p>
            <a:pPr lvl="3">
              <a:lnSpc>
                <a:spcPct val="110000"/>
              </a:lnSpc>
              <a:spcBef>
                <a:spcPts val="600"/>
              </a:spcBef>
            </a:pPr>
            <a:r>
              <a:rPr lang="en-GB" altLang="en-US" dirty="0"/>
              <a:t>Technical considerations remain the primary focus</a:t>
            </a:r>
            <a:endParaRPr lang="en-US" altLang="en-US" dirty="0"/>
          </a:p>
          <a:p>
            <a:pPr lvl="1">
              <a:lnSpc>
                <a:spcPct val="110000"/>
              </a:lnSpc>
              <a:spcBef>
                <a:spcPts val="600"/>
              </a:spcBef>
            </a:pPr>
            <a:r>
              <a:rPr lang="en-US" altLang="en-US" dirty="0"/>
              <a:t>Don’t discuss or engage in the fixing of product prices, allocation of customers, or division of sales markets.</a:t>
            </a:r>
          </a:p>
          <a:p>
            <a:pPr lvl="1">
              <a:lnSpc>
                <a:spcPct val="110000"/>
              </a:lnSpc>
              <a:spcBef>
                <a:spcPts val="600"/>
              </a:spcBef>
            </a:pPr>
            <a:r>
              <a:rPr lang="en-US" altLang="en-US" dirty="0"/>
              <a:t>Don’t discuss the status or substance of ongoing or threatened litigation.</a:t>
            </a:r>
          </a:p>
          <a:p>
            <a:pPr lvl="1">
              <a:lnSpc>
                <a:spcPct val="110000"/>
              </a:lnSpc>
              <a:spcBef>
                <a:spcPts val="600"/>
              </a:spcBef>
            </a:pPr>
            <a:r>
              <a:rPr lang="en-US" altLang="en-US" dirty="0"/>
              <a:t>Don’t be silent if inappropriate topics are discussed … do formally object.</a:t>
            </a:r>
          </a:p>
          <a:p>
            <a:pPr lvl="1">
              <a:lnSpc>
                <a:spcPct val="110000"/>
              </a:lnSpc>
              <a:spcBef>
                <a:spcPts val="600"/>
              </a:spcBef>
            </a:pPr>
            <a:endParaRPr lang="en-US" altLang="en-US" dirty="0"/>
          </a:p>
          <a:p>
            <a:pPr>
              <a:lnSpc>
                <a:spcPct val="110000"/>
              </a:lnSpc>
              <a:spcBef>
                <a:spcPts val="600"/>
              </a:spcBef>
            </a:pPr>
            <a:r>
              <a:rPr lang="en-US" altLang="en-US" dirty="0"/>
              <a:t>For more details, see IEEE-SA Standards Board Operations Manual, clause 5.3.10 and Antitrust and Competition Policy: </a:t>
            </a:r>
            <a:br>
              <a:rPr lang="en-US" altLang="en-US" dirty="0"/>
            </a:br>
            <a:r>
              <a:rPr lang="en-US" altLang="en-US" dirty="0"/>
              <a:t>What You Need to Know at </a:t>
            </a:r>
            <a:r>
              <a:rPr lang="en-US" altLang="en-US" dirty="0">
                <a:hlinkClick r:id="rId2"/>
              </a:rPr>
              <a:t>http://standards.ieee.org/develop/policies/antitrust.pdf</a:t>
            </a:r>
            <a:endParaRPr lang="en-US" altLang="en-US" dirty="0"/>
          </a:p>
          <a:p>
            <a:endParaRPr lang="en-US" altLang="en-US" dirty="0"/>
          </a:p>
        </p:txBody>
      </p:sp>
    </p:spTree>
    <p:extLst>
      <p:ext uri="{BB962C8B-B14F-4D97-AF65-F5344CB8AC3E}">
        <p14:creationId xmlns:p14="http://schemas.microsoft.com/office/powerpoint/2010/main" val="4087789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dirty="0"/>
              <a:t>Patent-related information</a:t>
            </a:r>
            <a:endParaRPr lang="en-US" altLang="en-US" dirty="0"/>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dirty="0"/>
              <a:t>The patent policy and the procedures used to execute that policy are documented in the:</a:t>
            </a:r>
          </a:p>
          <a:p>
            <a:endParaRPr lang="en-US" altLang="en-US" dirty="0"/>
          </a:p>
          <a:p>
            <a:pPr lvl="1"/>
            <a:r>
              <a:rPr lang="en-US" altLang="en-US" dirty="0"/>
              <a:t>IEEE-SA Standards Board Bylaws </a:t>
            </a:r>
            <a:r>
              <a:rPr lang="en-US" altLang="en-US" sz="2600" dirty="0">
                <a:hlinkClick r:id="rId3"/>
              </a:rPr>
              <a:t>http://standards.ieee.org/develop/policies/bylaws/sect6-7.html#6</a:t>
            </a:r>
            <a:br>
              <a:rPr lang="en-US" altLang="en-US" sz="2600" dirty="0"/>
            </a:br>
            <a:endParaRPr lang="en-US" altLang="en-US" sz="2600" dirty="0"/>
          </a:p>
          <a:p>
            <a:pPr lvl="1"/>
            <a:r>
              <a:rPr lang="en-US" altLang="en-US" dirty="0"/>
              <a:t>IEEE-SA Standards Board Operations Manual </a:t>
            </a:r>
            <a:r>
              <a:rPr lang="en-US" altLang="en-US" sz="2600" dirty="0">
                <a:hlinkClick r:id="rId4"/>
              </a:rPr>
              <a:t>http://standards.ieee.org/develop/policies/opman/sect6.html#6.3</a:t>
            </a:r>
            <a:endParaRPr lang="en-US" altLang="en-US" sz="2600" dirty="0"/>
          </a:p>
          <a:p>
            <a:endParaRPr lang="en-US" altLang="en-US" dirty="0"/>
          </a:p>
          <a:p>
            <a:r>
              <a:rPr lang="en-US" altLang="en-US" dirty="0"/>
              <a:t>Material about the patent policy is available at </a:t>
            </a:r>
            <a:r>
              <a:rPr lang="en-US" altLang="en-US" sz="2600" dirty="0">
                <a:hlinkClick r:id="rId5"/>
              </a:rPr>
              <a:t>http://standards.ieee.org/about/sasb/patcom/materials.html</a:t>
            </a:r>
            <a:br>
              <a:rPr lang="en-US" altLang="en-US" dirty="0"/>
            </a:br>
            <a:endParaRPr lang="en-US" altLang="en-US" dirty="0"/>
          </a:p>
          <a:p>
            <a:r>
              <a:rPr lang="en-US" altLang="en-US" sz="4000" dirty="0"/>
              <a:t>If you have questions, contact the IEEE-SA Standards Board Patent Committee Administrator at </a:t>
            </a:r>
            <a:r>
              <a:rPr lang="en-US" altLang="en-US" sz="4000" dirty="0">
                <a:hlinkClick r:id="rId6"/>
              </a:rPr>
              <a:t>patcom@ieee.org</a:t>
            </a:r>
            <a:endParaRPr lang="en-US" altLang="en-US" sz="4000" dirty="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168681711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3555</TotalTime>
  <Words>1339</Words>
  <Application>Microsoft Macintosh PowerPoint</Application>
  <PresentationFormat>On-screen Show (4:3)</PresentationFormat>
  <Paragraphs>251</Paragraphs>
  <Slides>19</Slides>
  <Notes>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19</vt:i4>
      </vt:variant>
    </vt:vector>
  </HeadingPairs>
  <TitlesOfParts>
    <vt:vector size="25" baseType="lpstr">
      <vt:lpstr>Arial</vt:lpstr>
      <vt:lpstr>Helvetica</vt:lpstr>
      <vt:lpstr>Times</vt:lpstr>
      <vt:lpstr>Times New Roman</vt:lpstr>
      <vt:lpstr>Template</vt:lpstr>
      <vt:lpstr>Title slide</vt:lpstr>
      <vt:lpstr>IEEE 802.1 OmniRAN TG March 2018 F2F Meeting Vancouver, BC, Canada</vt:lpstr>
      <vt:lpstr>March 2019 F2F Meeting</vt:lpstr>
      <vt:lpstr>Agenda proposal for March 2019 F2F</vt:lpstr>
      <vt:lpstr>March 2019 Agenda Graphics</vt:lpstr>
      <vt:lpstr>Participants have a duty to inform the IEEE</vt:lpstr>
      <vt:lpstr>Ways to inform IEEE</vt:lpstr>
      <vt:lpstr>Other guidelines for IEEE WG meetings</vt:lpstr>
      <vt:lpstr>Patent-related information</vt:lpstr>
      <vt:lpstr>Participation in IEEE 802 Meetings</vt:lpstr>
      <vt:lpstr>Business #1</vt:lpstr>
      <vt:lpstr>Agenda proposal for March 2019 F2F</vt:lpstr>
      <vt:lpstr>Schedules</vt:lpstr>
      <vt:lpstr>Business #2</vt:lpstr>
      <vt:lpstr>Business #3</vt:lpstr>
      <vt:lpstr>802.1CQ ToC examples</vt:lpstr>
      <vt:lpstr>Business #4</vt:lpstr>
      <vt:lpstr>Motion</vt:lpstr>
      <vt:lpstr>Business #5</vt:lpstr>
      <vt:lpstr>Business #6</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430</cp:revision>
  <cp:lastPrinted>1998-02-10T13:28:06Z</cp:lastPrinted>
  <dcterms:created xsi:type="dcterms:W3CDTF">2011-12-30T17:06:23Z</dcterms:created>
  <dcterms:modified xsi:type="dcterms:W3CDTF">2019-03-11T20:14:40Z</dcterms:modified>
</cp:coreProperties>
</file>