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8" r:id="rId2"/>
  </p:sldMasterIdLst>
  <p:notesMasterIdLst>
    <p:notesMasterId r:id="rId23"/>
  </p:notesMasterIdLst>
  <p:handoutMasterIdLst>
    <p:handoutMasterId r:id="rId24"/>
  </p:handoutMasterIdLst>
  <p:sldIdLst>
    <p:sldId id="262" r:id="rId3"/>
    <p:sldId id="298" r:id="rId4"/>
    <p:sldId id="365" r:id="rId5"/>
    <p:sldId id="364" r:id="rId6"/>
    <p:sldId id="346" r:id="rId7"/>
    <p:sldId id="347" r:id="rId8"/>
    <p:sldId id="348" r:id="rId9"/>
    <p:sldId id="349" r:id="rId10"/>
    <p:sldId id="320" r:id="rId11"/>
    <p:sldId id="331" r:id="rId12"/>
    <p:sldId id="366" r:id="rId13"/>
    <p:sldId id="309" r:id="rId14"/>
    <p:sldId id="332" r:id="rId15"/>
    <p:sldId id="344" r:id="rId16"/>
    <p:sldId id="351" r:id="rId17"/>
    <p:sldId id="369" r:id="rId18"/>
    <p:sldId id="367" r:id="rId19"/>
    <p:sldId id="370" r:id="rId20"/>
    <p:sldId id="345" r:id="rId21"/>
    <p:sldId id="336"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081" autoAdjust="0"/>
    <p:restoredTop sz="95559" autoAdjust="0"/>
  </p:normalViewPr>
  <p:slideViewPr>
    <p:cSldViewPr>
      <p:cViewPr varScale="1">
        <p:scale>
          <a:sx n="123" d="100"/>
          <a:sy n="123" d="100"/>
        </p:scale>
        <p:origin x="624"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4</a:t>
            </a:fld>
            <a:endParaRPr lang="en-US"/>
          </a:p>
        </p:txBody>
      </p:sp>
    </p:spTree>
    <p:extLst>
      <p:ext uri="{BB962C8B-B14F-4D97-AF65-F5344CB8AC3E}">
        <p14:creationId xmlns:p14="http://schemas.microsoft.com/office/powerpoint/2010/main" val="853766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8</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6141320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6" name="Rectangle 4"/>
          <p:cNvSpPr>
            <a:spLocks noGrp="1" noChangeArrowheads="1"/>
          </p:cNvSpPr>
          <p:nvPr>
            <p:ph type="ctrTitle"/>
          </p:nvPr>
        </p:nvSpPr>
        <p:spPr>
          <a:xfrm>
            <a:off x="685800" y="2130425"/>
            <a:ext cx="7772400" cy="1470025"/>
          </a:xfrm>
        </p:spPr>
        <p:txBody>
          <a:bodyPr/>
          <a:lstStyle>
            <a:lvl1pPr>
              <a:defRPr/>
            </a:lvl1pPr>
          </a:lstStyle>
          <a:p>
            <a:pPr lvl="0"/>
            <a:r>
              <a:rPr lang="en-US" altLang="en-US" noProof="0"/>
              <a:t>Click to edit Master title style</a:t>
            </a:r>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330758" name="Text Box 6"/>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51AD4080-6D3A-494C-8BF2-E1F8C9265CB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30759" name="Text Box 7"/>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sp>
        <p:nvSpPr>
          <p:cNvPr id="330760" name="Text Box 8"/>
          <p:cNvSpPr txBox="1">
            <a:spLocks noChangeArrowheads="1"/>
          </p:cNvSpPr>
          <p:nvPr/>
        </p:nvSpPr>
        <p:spPr bwMode="auto">
          <a:xfrm>
            <a:off x="0" y="6589713"/>
            <a:ext cx="11801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bg1"/>
                </a:solidFill>
              </a:rPr>
              <a:t>ec-16-0170-03</a:t>
            </a:r>
          </a:p>
        </p:txBody>
      </p:sp>
      <p:grpSp>
        <p:nvGrpSpPr>
          <p:cNvPr id="330761" name="Group 9"/>
          <p:cNvGrpSpPr>
            <a:grpSpLocks/>
          </p:cNvGrpSpPr>
          <p:nvPr/>
        </p:nvGrpSpPr>
        <p:grpSpPr bwMode="auto">
          <a:xfrm>
            <a:off x="8316913" y="5876925"/>
            <a:ext cx="793750" cy="709613"/>
            <a:chOff x="3288" y="3482"/>
            <a:chExt cx="500" cy="447"/>
          </a:xfrm>
        </p:grpSpPr>
        <p:sp>
          <p:nvSpPr>
            <p:cNvPr id="330762" name="Rectangle 10"/>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63" name="Text Box 11"/>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0765" name="Text Box 13"/>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extLst>
      <p:ext uri="{BB962C8B-B14F-4D97-AF65-F5344CB8AC3E}">
        <p14:creationId xmlns:p14="http://schemas.microsoft.com/office/powerpoint/2010/main" val="841130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927747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22450267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0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41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635328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964634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967097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52301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42615105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30311671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45890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93741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544237" y="76200"/>
            <a:ext cx="2371163" cy="307777"/>
          </a:xfrm>
          <a:prstGeom prst="rect">
            <a:avLst/>
          </a:prstGeom>
        </p:spPr>
        <p:txBody>
          <a:bodyPr wrap="none">
            <a:spAutoFit/>
          </a:bodyPr>
          <a:lstStyle/>
          <a:p>
            <a:pPr algn="r"/>
            <a:r>
              <a:rPr lang="en-US" sz="1400" b="1" dirty="0">
                <a:effectLst/>
                <a:latin typeface="+mj-lt"/>
              </a:rPr>
              <a:t>omniran-19-0013-03-00TG</a:t>
            </a:r>
            <a:endParaRPr lang="en-US" sz="1400" b="1" dirty="0">
              <a:latin typeface="+mj-lt"/>
            </a:endParaRP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29734"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35"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E0ED744-2AD2-45F1-9385-55C79C00BA3B}"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7" name="Text Box 9"/>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grpSp>
        <p:nvGrpSpPr>
          <p:cNvPr id="329748" name="Group 20"/>
          <p:cNvGrpSpPr>
            <a:grpSpLocks/>
          </p:cNvGrpSpPr>
          <p:nvPr/>
        </p:nvGrpSpPr>
        <p:grpSpPr bwMode="auto">
          <a:xfrm>
            <a:off x="8316913" y="5876925"/>
            <a:ext cx="793750" cy="709613"/>
            <a:chOff x="3288" y="3482"/>
            <a:chExt cx="500" cy="447"/>
          </a:xfrm>
        </p:grpSpPr>
        <p:sp>
          <p:nvSpPr>
            <p:cNvPr id="329746"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43"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47"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extLst>
      <p:ext uri="{BB962C8B-B14F-4D97-AF65-F5344CB8AC3E}">
        <p14:creationId xmlns:p14="http://schemas.microsoft.com/office/powerpoint/2010/main" val="2379031110"/>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9/omniran-19-0008-00-00TG-feb-6th-confcall-minutes.docx" TargetMode="External"/><Relationship Id="rId2" Type="http://schemas.openxmlformats.org/officeDocument/2006/relationships/hyperlink" Target="https://mentor.ieee.org/omniran/dcn/19/omniran-19-0005-02-00TG-jan-2019-f2f-meeting-minutes.docx" TargetMode="External"/><Relationship Id="rId1" Type="http://schemas.openxmlformats.org/officeDocument/2006/relationships/slideLayout" Target="../slideLayouts/slideLayout2.xml"/><Relationship Id="rId4" Type="http://schemas.openxmlformats.org/officeDocument/2006/relationships/hyperlink" Target="https://mentor.ieee.org/omniran/dcn/19/omniran-19-0014-00-00TG-feb-27th-confcall-minutes.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omniran/dcn/19/omniran-19-0017-00-CQ00-proposed-liaison-to-ieee-1722-working-group.pptx" TargetMode="External"/><Relationship Id="rId2" Type="http://schemas.openxmlformats.org/officeDocument/2006/relationships/hyperlink" Target="https://mentor.ieee.org/omniran/dcn/19/omniran-19-0011-01-CQ00-maap-introduction.pptx" TargetMode="External"/><Relationship Id="rId1" Type="http://schemas.openxmlformats.org/officeDocument/2006/relationships/slideLayout" Target="../slideLayouts/slideLayout2.xml"/><Relationship Id="rId5" Type="http://schemas.openxmlformats.org/officeDocument/2006/relationships/hyperlink" Target="https://mentor.ieee.org/omniran/dcn/19/omniran-19-0018-00-00TG-802-1-liaison-to-ieee-1722.docx" TargetMode="External"/><Relationship Id="rId4" Type="http://schemas.openxmlformats.org/officeDocument/2006/relationships/hyperlink" Target="https://mentor.ieee.org/omniran/dcn/19/omniran-19-0017-01-CQ00-proposed-liaison-to-ieee-1722-working-group.pptx"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beyondstandards.ieee.org/beyond-standard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omniran/dcn/19/omniran-19-0017-00-CQ00-proposed-liaison-to-ieee-1722-working-group.pptx" TargetMode="External"/><Relationship Id="rId2" Type="http://schemas.openxmlformats.org/officeDocument/2006/relationships/hyperlink" Target="https://mentor.ieee.org/omniran/dcn/19/omniran-19-0015-00-00TG-802-1-liaison-response-to-itu-t-jca-imt2020.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omniran/dcn/19/omniran-19-0015-00-00TG-802-1-liaison-response-to-itu-t-jca-imt2020.docx" TargetMode="Externa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omniran/dcn/19/omniran-19-0018-00-00TG-802-1-liaison-to-ieee-1722.docx" TargetMode="Externa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9/11-19-0286-03-000m-mac-address-policy-anqp-and-beacon-element.docx" TargetMode="External"/><Relationship Id="rId2" Type="http://schemas.openxmlformats.org/officeDocument/2006/relationships/hyperlink" Target="https://mentor.ieee.org/omniran/dcn/19/omniran-19-0016-00-CQ00-thoughts-on-toc.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fairmont.com/hotel-vancouver/"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omniran/dcn/19/omniran-19-0019-00-00TG-mar-2019-report-to-ieee-802-wgs.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March 2018 F2F Meeting</a:t>
            </a:r>
            <a:br>
              <a:rPr lang="en-US" dirty="0"/>
            </a:br>
            <a:r>
              <a:rPr lang="en-US" dirty="0"/>
              <a:t>Vancouver, BC, Canada</a:t>
            </a:r>
          </a:p>
        </p:txBody>
      </p:sp>
      <p:sp>
        <p:nvSpPr>
          <p:cNvPr id="3" name="Subtitle 2"/>
          <p:cNvSpPr>
            <a:spLocks noGrp="1"/>
          </p:cNvSpPr>
          <p:nvPr>
            <p:ph type="subTitle" idx="1"/>
          </p:nvPr>
        </p:nvSpPr>
        <p:spPr/>
        <p:txBody>
          <a:bodyPr/>
          <a:lstStyle/>
          <a:p>
            <a:r>
              <a:rPr lang="en-US" dirty="0"/>
              <a:t>2019-03-13</a:t>
            </a:r>
          </a:p>
          <a:p>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Business #1</a:t>
            </a:r>
          </a:p>
        </p:txBody>
      </p:sp>
      <p:sp>
        <p:nvSpPr>
          <p:cNvPr id="3" name="Content Placeholder 2"/>
          <p:cNvSpPr>
            <a:spLocks noGrp="1"/>
          </p:cNvSpPr>
          <p:nvPr>
            <p:ph idx="1"/>
          </p:nvPr>
        </p:nvSpPr>
        <p:spPr>
          <a:xfrm>
            <a:off x="457200" y="979170"/>
            <a:ext cx="8229600" cy="2068830"/>
          </a:xfrm>
        </p:spPr>
        <p:txBody>
          <a:bodyPr>
            <a:normAutofit fontScale="85000" lnSpcReduction="20000"/>
          </a:bodyPr>
          <a:lstStyle/>
          <a:p>
            <a:r>
              <a:rPr lang="en-GB" sz="2400" dirty="0"/>
              <a:t>Call Meeting to Order</a:t>
            </a:r>
          </a:p>
          <a:p>
            <a:pPr lvl="1"/>
            <a:r>
              <a:rPr lang="en-GB" sz="2000" dirty="0"/>
              <a:t>Chair called meeting to order at 13:32</a:t>
            </a:r>
            <a:endParaRPr lang="en-GB" sz="1600" dirty="0"/>
          </a:p>
          <a:p>
            <a:r>
              <a:rPr lang="en-GB" sz="2400" dirty="0"/>
              <a:t>Minutes taker:</a:t>
            </a:r>
          </a:p>
          <a:p>
            <a:pPr lvl="1"/>
            <a:r>
              <a:rPr lang="en-GB" sz="2000" dirty="0"/>
              <a:t>Hao volunteered to take notes.</a:t>
            </a:r>
          </a:p>
          <a:p>
            <a:r>
              <a:rPr lang="en-GB" sz="2400" dirty="0"/>
              <a:t>Mandatory slides</a:t>
            </a:r>
          </a:p>
          <a:p>
            <a:pPr lvl="1"/>
            <a:r>
              <a:rPr lang="en-GB" sz="2000" dirty="0"/>
              <a:t>Mandatory slides were presented, no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950167435"/>
              </p:ext>
            </p:extLst>
          </p:nvPr>
        </p:nvGraphicFramePr>
        <p:xfrm>
          <a:off x="877956" y="2971800"/>
          <a:ext cx="7620001" cy="3352800"/>
        </p:xfrm>
        <a:graphic>
          <a:graphicData uri="http://schemas.openxmlformats.org/drawingml/2006/table">
            <a:tbl>
              <a:tblPr firstRow="1" bandRow="1">
                <a:tableStyleId>{5C22544A-7EE6-4342-B048-85BDC9FD1C3A}</a:tableStyleId>
              </a:tblPr>
              <a:tblGrid>
                <a:gridCol w="1789044">
                  <a:extLst>
                    <a:ext uri="{9D8B030D-6E8A-4147-A177-3AD203B41FA5}">
                      <a16:colId xmlns:a16="http://schemas.microsoft.com/office/drawing/2014/main" val="20000"/>
                    </a:ext>
                  </a:extLst>
                </a:gridCol>
                <a:gridCol w="1856604">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endParaRPr lang="en-US" sz="1400">
                        <a:solidFill>
                          <a:schemeClr val="tx2">
                            <a:lumMod val="20000"/>
                            <a:lumOff val="80000"/>
                          </a:schemeClr>
                        </a:solidFill>
                        <a:effectLst/>
                        <a:latin typeface="+mn-lt"/>
                      </a:endParaRP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dirty="0">
                          <a:solidFill>
                            <a:schemeClr val="tx1"/>
                          </a:solidFill>
                          <a:effectLst/>
                          <a:latin typeface="+mn-lt"/>
                        </a:rPr>
                        <a:t> Wang</a:t>
                      </a:r>
                    </a:p>
                  </a:txBody>
                  <a:tcPr marL="73025" marR="73025" marT="0" marB="0" anchor="ctr"/>
                </a:tc>
                <a:tc>
                  <a:txBody>
                    <a:bodyPr/>
                    <a:lstStyle/>
                    <a:p>
                      <a:pPr algn="just">
                        <a:spcAft>
                          <a:spcPts val="300"/>
                        </a:spcAft>
                      </a:pPr>
                      <a:r>
                        <a:rPr lang="en-US" sz="1400">
                          <a:solidFill>
                            <a:schemeClr val="tx1"/>
                          </a:solidFill>
                          <a:effectLst/>
                          <a:latin typeface="+mn-lt"/>
                        </a:rPr>
                        <a:t>Fujitsu</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endParaRPr lang="en-US" sz="1400" dirty="0">
                        <a:solidFill>
                          <a:schemeClr val="tx2">
                            <a:lumMod val="20000"/>
                            <a:lumOff val="80000"/>
                          </a:schemeClr>
                        </a:solidFill>
                        <a:effectLst/>
                        <a:latin typeface="+mn-lt"/>
                      </a:endParaRPr>
                    </a:p>
                  </a:txBody>
                  <a:tcPr marL="73025" marR="73025" marT="0" marB="0" anchor="ctr"/>
                </a:tc>
                <a:extLst>
                  <a:ext uri="{0D108BD9-81ED-4DB2-BD59-A6C34878D82A}">
                    <a16:rowId xmlns:a16="http://schemas.microsoft.com/office/drawing/2014/main" val="10002"/>
                  </a:ext>
                </a:extLst>
              </a:tr>
              <a:tr h="292100">
                <a:tc>
                  <a:txBody>
                    <a:bodyPr/>
                    <a:lstStyle/>
                    <a:p>
                      <a:pPr algn="just">
                        <a:spcAft>
                          <a:spcPts val="300"/>
                        </a:spcAft>
                      </a:pPr>
                      <a:r>
                        <a:rPr lang="en-US" sz="1400" dirty="0">
                          <a:solidFill>
                            <a:schemeClr val="tx1"/>
                          </a:solidFill>
                          <a:effectLst/>
                          <a:latin typeface="+mn-lt"/>
                        </a:rPr>
                        <a:t>Hajime Koto</a:t>
                      </a:r>
                    </a:p>
                  </a:txBody>
                  <a:tcPr marL="73025" marR="73025" marT="0" marB="0" anchor="ctr"/>
                </a:tc>
                <a:tc>
                  <a:txBody>
                    <a:bodyPr/>
                    <a:lstStyle/>
                    <a:p>
                      <a:pPr algn="just">
                        <a:spcAft>
                          <a:spcPts val="300"/>
                        </a:spcAft>
                      </a:pPr>
                      <a:r>
                        <a:rPr lang="en-US" sz="1400" dirty="0">
                          <a:solidFill>
                            <a:schemeClr val="tx1"/>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endParaRPr lang="en-US" sz="1400" dirty="0">
                        <a:solidFill>
                          <a:schemeClr val="tx2">
                            <a:lumMod val="20000"/>
                            <a:lumOff val="80000"/>
                          </a:schemeClr>
                        </a:solidFill>
                        <a:effectLst/>
                        <a:latin typeface="+mn-lt"/>
                      </a:endParaRP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dirty="0">
                          <a:solidFill>
                            <a:schemeClr val="tx1"/>
                          </a:solidFill>
                          <a:effectLst/>
                          <a:latin typeface="+mn-lt"/>
                        </a:rPr>
                        <a:t>Antonio de la Oliva</a:t>
                      </a:r>
                    </a:p>
                  </a:txBody>
                  <a:tcPr marL="73025" marR="73025" marT="0" marB="0" anchor="ctr"/>
                </a:tc>
                <a:tc>
                  <a:txBody>
                    <a:bodyPr/>
                    <a:lstStyle/>
                    <a:p>
                      <a:pPr algn="just">
                        <a:spcAft>
                          <a:spcPts val="300"/>
                        </a:spcAft>
                      </a:pPr>
                      <a:r>
                        <a:rPr lang="en-US" sz="1400" dirty="0">
                          <a:solidFill>
                            <a:schemeClr val="tx1"/>
                          </a:solidFill>
                          <a:effectLst/>
                          <a:latin typeface="+mn-lt"/>
                        </a:rPr>
                        <a:t>UC3M, IDCC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endParaRPr lang="en-US" sz="1400" dirty="0">
                        <a:solidFill>
                          <a:schemeClr val="tx2">
                            <a:lumMod val="20000"/>
                            <a:lumOff val="80000"/>
                          </a:schemeClr>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r>
                        <a:rPr lang="en-US" sz="1400" dirty="0">
                          <a:solidFill>
                            <a:schemeClr val="tx1"/>
                          </a:solidFill>
                          <a:effectLst/>
                          <a:latin typeface="+mn-lt"/>
                        </a:rPr>
                        <a:t>Jerome </a:t>
                      </a:r>
                      <a:r>
                        <a:rPr lang="en-US" sz="1400" dirty="0" err="1">
                          <a:solidFill>
                            <a:schemeClr val="tx1"/>
                          </a:solidFill>
                          <a:latin typeface="+mn-lt"/>
                        </a:rPr>
                        <a:t>Arokkiam</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OSRAM</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tx2">
                              <a:lumMod val="20000"/>
                              <a:lumOff val="80000"/>
                            </a:schemeClr>
                          </a:solidFill>
                          <a:latin typeface="+mn-lt"/>
                        </a:rPr>
                        <a:t>Paul Congdon</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Huawei</a:t>
                      </a:r>
                    </a:p>
                  </a:txBody>
                  <a:tcPr marL="73025" marR="73025" marT="0" marB="0" anchor="ctr"/>
                </a:tc>
                <a:extLst>
                  <a:ext uri="{0D108BD9-81ED-4DB2-BD59-A6C34878D82A}">
                    <a16:rowId xmlns:a16="http://schemas.microsoft.com/office/drawing/2014/main" val="10005"/>
                  </a:ext>
                </a:extLst>
              </a:tr>
              <a:tr h="292100">
                <a:tc>
                  <a:txBody>
                    <a:bodyPr/>
                    <a:lstStyle/>
                    <a:p>
                      <a:pPr algn="just">
                        <a:spcAft>
                          <a:spcPts val="300"/>
                        </a:spcAft>
                      </a:pPr>
                      <a:r>
                        <a:rPr lang="en-US" sz="1400" dirty="0">
                          <a:solidFill>
                            <a:schemeClr val="tx1"/>
                          </a:solidFill>
                          <a:effectLst/>
                          <a:latin typeface="+mn-lt"/>
                        </a:rPr>
                        <a:t>Don Pannell</a:t>
                      </a:r>
                    </a:p>
                  </a:txBody>
                  <a:tcPr marL="73025" marR="73025" marT="0" marB="0" anchor="ctr"/>
                </a:tc>
                <a:tc>
                  <a:txBody>
                    <a:bodyPr/>
                    <a:lstStyle/>
                    <a:p>
                      <a:pPr algn="just">
                        <a:spcAft>
                          <a:spcPts val="300"/>
                        </a:spcAft>
                      </a:pPr>
                      <a:r>
                        <a:rPr lang="en-US" sz="1400" dirty="0">
                          <a:solidFill>
                            <a:schemeClr val="tx1"/>
                          </a:solidFill>
                          <a:effectLst/>
                          <a:latin typeface="+mn-lt"/>
                        </a:rPr>
                        <a:t>NXP Semiconductors </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6"/>
                  </a:ext>
                </a:extLst>
              </a:tr>
              <a:tr h="292100">
                <a:tc>
                  <a:txBody>
                    <a:bodyPr/>
                    <a:lstStyle/>
                    <a:p>
                      <a:pPr algn="just">
                        <a:spcAft>
                          <a:spcPts val="300"/>
                        </a:spcAft>
                      </a:pPr>
                      <a:r>
                        <a:rPr lang="en-US" sz="1400" dirty="0">
                          <a:solidFill>
                            <a:schemeClr val="tx1"/>
                          </a:solidFill>
                          <a:effectLst/>
                          <a:latin typeface="+mn-lt"/>
                        </a:rPr>
                        <a:t>Roger Marks</a:t>
                      </a:r>
                    </a:p>
                  </a:txBody>
                  <a:tcPr marL="73025" marR="73025" marT="0" marB="0" anchor="ctr"/>
                </a:tc>
                <a:tc>
                  <a:txBody>
                    <a:bodyPr/>
                    <a:lstStyle/>
                    <a:p>
                      <a:pPr algn="just">
                        <a:spcAft>
                          <a:spcPts val="300"/>
                        </a:spcAft>
                      </a:pPr>
                      <a:r>
                        <a:rPr lang="en-US" sz="1400" dirty="0" err="1">
                          <a:solidFill>
                            <a:schemeClr val="tx1"/>
                          </a:solidFill>
                          <a:effectLst/>
                          <a:latin typeface="+mn-lt"/>
                        </a:rPr>
                        <a:t>EthAirNet</a:t>
                      </a:r>
                      <a:r>
                        <a:rPr lang="en-US" sz="1400" dirty="0">
                          <a:solidFill>
                            <a:schemeClr val="tx1"/>
                          </a:solidFill>
                          <a:effectLst/>
                          <a:latin typeface="+mn-lt"/>
                        </a:rPr>
                        <a:t> Assoc.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7"/>
                  </a:ext>
                </a:extLst>
              </a:tr>
              <a:tr h="292100">
                <a:tc>
                  <a:txBody>
                    <a:bodyPr/>
                    <a:lstStyle/>
                    <a:p>
                      <a:pPr algn="just">
                        <a:spcAft>
                          <a:spcPts val="300"/>
                        </a:spcAft>
                      </a:pPr>
                      <a:r>
                        <a:rPr lang="en-US" sz="1400" dirty="0">
                          <a:solidFill>
                            <a:schemeClr val="tx1"/>
                          </a:solidFill>
                          <a:effectLst/>
                          <a:latin typeface="+mn-lt"/>
                        </a:rPr>
                        <a:t>Stephen </a:t>
                      </a:r>
                      <a:r>
                        <a:rPr lang="en-US" sz="1400" dirty="0" err="1">
                          <a:solidFill>
                            <a:schemeClr val="tx1"/>
                          </a:solidFill>
                          <a:effectLst/>
                          <a:latin typeface="+mn-lt"/>
                        </a:rPr>
                        <a:t>Mccann</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Blackberry</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8"/>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9"/>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62478751"/>
                  </a:ext>
                </a:extLst>
              </a:tr>
            </a:tbl>
          </a:graphicData>
        </a:graphic>
      </p:graphicFrame>
    </p:spTree>
    <p:extLst>
      <p:ext uri="{BB962C8B-B14F-4D97-AF65-F5344CB8AC3E}">
        <p14:creationId xmlns:p14="http://schemas.microsoft.com/office/powerpoint/2010/main" val="626354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March 2019 F2F</a:t>
            </a:r>
          </a:p>
        </p:txBody>
      </p:sp>
      <p:sp>
        <p:nvSpPr>
          <p:cNvPr id="3" name="Content Placeholder 2"/>
          <p:cNvSpPr>
            <a:spLocks noGrp="1"/>
          </p:cNvSpPr>
          <p:nvPr>
            <p:ph idx="1"/>
          </p:nvPr>
        </p:nvSpPr>
        <p:spPr/>
        <p:txBody>
          <a:bodyPr>
            <a:normAutofit fontScale="85000" lnSpcReduction="20000"/>
          </a:bodyPr>
          <a:lstStyle/>
          <a:p>
            <a:r>
              <a:rPr lang="en-US" dirty="0"/>
              <a:t>Review of minutes</a:t>
            </a:r>
          </a:p>
          <a:p>
            <a:r>
              <a:rPr lang="en-US" dirty="0"/>
              <a:t>Reports</a:t>
            </a:r>
          </a:p>
          <a:p>
            <a:r>
              <a:rPr lang="en-US" dirty="0"/>
              <a:t>IEEE 802.1CF socialization activities</a:t>
            </a:r>
          </a:p>
          <a:p>
            <a:r>
              <a:rPr lang="en-US" dirty="0"/>
              <a:t>P802.1CQ contributions and discussions</a:t>
            </a:r>
          </a:p>
          <a:p>
            <a:pPr lvl="1"/>
            <a:r>
              <a:rPr lang="en-US" dirty="0"/>
              <a:t>P802.1CQ </a:t>
            </a:r>
            <a:r>
              <a:rPr lang="en-US" dirty="0" err="1"/>
              <a:t>ToC</a:t>
            </a:r>
            <a:r>
              <a:rPr lang="en-US" dirty="0"/>
              <a:t> and specification text contributions</a:t>
            </a:r>
          </a:p>
          <a:p>
            <a:r>
              <a:rPr lang="en-US" dirty="0"/>
              <a:t>Potential new project for OmniRAN TG</a:t>
            </a:r>
          </a:p>
          <a:p>
            <a:r>
              <a:rPr lang="en-US" dirty="0"/>
              <a:t>Conference calls until July 2019 F2F</a:t>
            </a:r>
          </a:p>
          <a:p>
            <a:r>
              <a:rPr lang="en-US" dirty="0"/>
              <a:t>Status report to IEEE 802 WGs</a:t>
            </a:r>
          </a:p>
          <a:p>
            <a:r>
              <a:rPr lang="en-US" dirty="0"/>
              <a:t>Liaisons</a:t>
            </a:r>
          </a:p>
          <a:p>
            <a:r>
              <a:rPr lang="en-US" dirty="0"/>
              <a:t>Next meeting</a:t>
            </a:r>
          </a:p>
          <a:p>
            <a:r>
              <a:rPr lang="en-US" dirty="0"/>
              <a:t>AOB</a:t>
            </a:r>
          </a:p>
        </p:txBody>
      </p:sp>
    </p:spTree>
    <p:extLst>
      <p:ext uri="{BB962C8B-B14F-4D97-AF65-F5344CB8AC3E}">
        <p14:creationId xmlns:p14="http://schemas.microsoft.com/office/powerpoint/2010/main" val="2704513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dirty="0"/>
              <a:t>Schedules</a:t>
            </a:r>
          </a:p>
        </p:txBody>
      </p:sp>
      <p:sp>
        <p:nvSpPr>
          <p:cNvPr id="3" name="Content Placeholder 2"/>
          <p:cNvSpPr>
            <a:spLocks noGrp="1"/>
          </p:cNvSpPr>
          <p:nvPr>
            <p:ph idx="1"/>
          </p:nvPr>
        </p:nvSpPr>
        <p:spPr>
          <a:xfrm>
            <a:off x="457200" y="762000"/>
            <a:ext cx="8229600" cy="5638800"/>
          </a:xfrm>
        </p:spPr>
        <p:txBody>
          <a:bodyPr>
            <a:normAutofit fontScale="70000" lnSpcReduction="20000"/>
          </a:bodyPr>
          <a:lstStyle/>
          <a:p>
            <a:r>
              <a:rPr lang="en-US" dirty="0"/>
              <a:t>Mon, 13:30 – 15:30</a:t>
            </a:r>
          </a:p>
          <a:p>
            <a:pPr lvl="1"/>
            <a:r>
              <a:rPr lang="en-US" dirty="0"/>
              <a:t>Review of minutes</a:t>
            </a:r>
          </a:p>
          <a:p>
            <a:pPr lvl="1"/>
            <a:r>
              <a:rPr lang="en-US" dirty="0"/>
              <a:t>Reports</a:t>
            </a:r>
          </a:p>
          <a:p>
            <a:pPr lvl="1"/>
            <a:r>
              <a:rPr lang="en-US" dirty="0"/>
              <a:t>P802.1CQ contributions and discussions</a:t>
            </a:r>
          </a:p>
          <a:p>
            <a:pPr lvl="2"/>
            <a:r>
              <a:rPr lang="en-US" dirty="0"/>
              <a:t>P802.1CQ </a:t>
            </a:r>
            <a:r>
              <a:rPr lang="en-US" dirty="0" err="1"/>
              <a:t>ToC</a:t>
            </a:r>
            <a:r>
              <a:rPr lang="en-US" dirty="0"/>
              <a:t> and specification text contributions</a:t>
            </a:r>
          </a:p>
          <a:p>
            <a:r>
              <a:rPr lang="en-US" dirty="0"/>
              <a:t>Tue, 13:30 – 15:30</a:t>
            </a:r>
          </a:p>
          <a:p>
            <a:pPr lvl="1"/>
            <a:r>
              <a:rPr lang="en-US" dirty="0"/>
              <a:t>IEEE 802.1CF socialization activities</a:t>
            </a:r>
          </a:p>
          <a:p>
            <a:pPr lvl="1"/>
            <a:r>
              <a:rPr lang="en-US" dirty="0"/>
              <a:t>Potential new project for </a:t>
            </a:r>
            <a:r>
              <a:rPr lang="en-US" dirty="0" err="1"/>
              <a:t>OmniRAN</a:t>
            </a:r>
            <a:r>
              <a:rPr lang="en-US" dirty="0"/>
              <a:t> TG</a:t>
            </a:r>
          </a:p>
          <a:p>
            <a:pPr lvl="1"/>
            <a:r>
              <a:rPr lang="en-US" dirty="0"/>
              <a:t>Liaisons</a:t>
            </a:r>
          </a:p>
          <a:p>
            <a:pPr lvl="1"/>
            <a:r>
              <a:rPr lang="en-US" dirty="0"/>
              <a:t>Conference calls until July 2019 F2F</a:t>
            </a:r>
          </a:p>
          <a:p>
            <a:pPr lvl="1"/>
            <a:r>
              <a:rPr lang="en-US" dirty="0"/>
              <a:t>Motions to 802.1 closing plenary</a:t>
            </a:r>
          </a:p>
          <a:p>
            <a:pPr lvl="1"/>
            <a:r>
              <a:rPr lang="en-US" dirty="0"/>
              <a:t>Draft status report to IEEE 802 WGs</a:t>
            </a:r>
          </a:p>
          <a:p>
            <a:r>
              <a:rPr lang="en-US" dirty="0"/>
              <a:t>Wed, 13:30 – 15:30</a:t>
            </a:r>
          </a:p>
          <a:p>
            <a:pPr lvl="1"/>
            <a:r>
              <a:rPr lang="en-US" dirty="0"/>
              <a:t>P802.1CQ contributions and discussions</a:t>
            </a:r>
          </a:p>
          <a:p>
            <a:pPr lvl="2"/>
            <a:r>
              <a:rPr lang="en-US" dirty="0"/>
              <a:t>IEEE 802.11 related discussions</a:t>
            </a:r>
          </a:p>
          <a:p>
            <a:pPr lvl="1"/>
            <a:r>
              <a:rPr lang="en-US" dirty="0"/>
              <a:t>Status report to IEEE 802 WGs</a:t>
            </a:r>
          </a:p>
          <a:p>
            <a:pPr lvl="1"/>
            <a:r>
              <a:rPr lang="en-US" dirty="0"/>
              <a:t>Next meeting</a:t>
            </a:r>
          </a:p>
          <a:p>
            <a:pPr lvl="1"/>
            <a:r>
              <a:rPr lang="en-US" dirty="0"/>
              <a:t>AOB</a:t>
            </a:r>
          </a:p>
        </p:txBody>
      </p:sp>
    </p:spTree>
    <p:extLst>
      <p:ext uri="{BB962C8B-B14F-4D97-AF65-F5344CB8AC3E}">
        <p14:creationId xmlns:p14="http://schemas.microsoft.com/office/powerpoint/2010/main" val="1919686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a:xfrm>
            <a:off x="457200" y="1600200"/>
            <a:ext cx="8229600" cy="4724400"/>
          </a:xfrm>
        </p:spPr>
        <p:txBody>
          <a:bodyPr>
            <a:normAutofit fontScale="62500" lnSpcReduction="20000"/>
          </a:bodyPr>
          <a:lstStyle/>
          <a:p>
            <a:r>
              <a:rPr lang="en-US" dirty="0"/>
              <a:t>Agenda approval</a:t>
            </a:r>
          </a:p>
          <a:p>
            <a:pPr lvl="1"/>
            <a:r>
              <a:rPr lang="en-US" dirty="0"/>
              <a:t>Approved without further requests</a:t>
            </a:r>
          </a:p>
          <a:p>
            <a:r>
              <a:rPr lang="en-US" dirty="0"/>
              <a:t>Review of minutes</a:t>
            </a:r>
          </a:p>
          <a:p>
            <a:pPr lvl="1"/>
            <a:r>
              <a:rPr lang="en-US" dirty="0">
                <a:hlinkClick r:id="rId2"/>
              </a:rPr>
              <a:t>https://mentor.ieee.org/omniran/dcn/19/omniran-19-0005-02-00TG-jan-2019-f2f-meeting-minutes.docx</a:t>
            </a:r>
            <a:endParaRPr lang="en-US" dirty="0"/>
          </a:p>
          <a:p>
            <a:pPr lvl="1"/>
            <a:r>
              <a:rPr lang="en-US" dirty="0">
                <a:hlinkClick r:id="rId3"/>
              </a:rPr>
              <a:t>https://mentor.ieee.org/omniran/dcn/19/omniran-19-0008-00-00TG-feb-6th-confcall-minutes.docx</a:t>
            </a:r>
            <a:endParaRPr lang="en-US" dirty="0"/>
          </a:p>
          <a:p>
            <a:pPr lvl="1"/>
            <a:r>
              <a:rPr lang="en-US" dirty="0">
                <a:hlinkClick r:id="rId4"/>
              </a:rPr>
              <a:t>https://mentor.ieee.org/omniran/dcn/19/omniran-19-0014-00-00TG-feb-27th-confcall-minutes.docx</a:t>
            </a:r>
            <a:endParaRPr lang="en-US" dirty="0"/>
          </a:p>
          <a:p>
            <a:pPr lvl="2"/>
            <a:r>
              <a:rPr lang="en-US" dirty="0"/>
              <a:t>No comments raised to any of the minutes.</a:t>
            </a:r>
          </a:p>
          <a:p>
            <a:r>
              <a:rPr lang="en-US" dirty="0"/>
              <a:t>Reports</a:t>
            </a:r>
          </a:p>
          <a:p>
            <a:pPr lvl="1"/>
            <a:r>
              <a:rPr lang="en-US" dirty="0"/>
              <a:t>P802.1CF is on </a:t>
            </a:r>
            <a:r>
              <a:rPr lang="en-US" dirty="0" err="1"/>
              <a:t>RevCom</a:t>
            </a:r>
            <a:r>
              <a:rPr lang="en-US" dirty="0"/>
              <a:t> agenda of Mar 20th meeting in Munich</a:t>
            </a:r>
          </a:p>
          <a:p>
            <a:pPr lvl="2"/>
            <a:r>
              <a:rPr lang="en-US" dirty="0"/>
              <a:t>Max will attend meeting in person</a:t>
            </a:r>
          </a:p>
          <a:p>
            <a:pPr lvl="1"/>
            <a:r>
              <a:rPr lang="en-US" dirty="0"/>
              <a:t>Jessy </a:t>
            </a:r>
            <a:r>
              <a:rPr lang="en-US" dirty="0" err="1"/>
              <a:t>Rouyer</a:t>
            </a:r>
            <a:r>
              <a:rPr lang="en-US" dirty="0"/>
              <a:t> requested adoption of new template for F2F meeting minutes. </a:t>
            </a:r>
            <a:r>
              <a:rPr lang="en-US" dirty="0" err="1"/>
              <a:t>OmniRAN</a:t>
            </a:r>
            <a:r>
              <a:rPr lang="en-US" dirty="0"/>
              <a:t> TG will adopt template for all its meetings amending the template with list of participants, detailed agenda, and clear attribution of discussions to agenda items.</a:t>
            </a:r>
          </a:p>
          <a:p>
            <a:pPr lvl="2"/>
            <a:r>
              <a:rPr lang="en-US" dirty="0"/>
              <a:t>Max will assist Hao for adoption of new meeting minutes template</a:t>
            </a:r>
          </a:p>
        </p:txBody>
      </p:sp>
    </p:spTree>
    <p:extLst>
      <p:ext uri="{BB962C8B-B14F-4D97-AF65-F5344CB8AC3E}">
        <p14:creationId xmlns:p14="http://schemas.microsoft.com/office/powerpoint/2010/main" val="558272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107E-A4FB-42CF-9C30-4E500648B54F}"/>
              </a:ext>
            </a:extLst>
          </p:cNvPr>
          <p:cNvSpPr>
            <a:spLocks noGrp="1"/>
          </p:cNvSpPr>
          <p:nvPr>
            <p:ph type="title"/>
          </p:nvPr>
        </p:nvSpPr>
        <p:spPr/>
        <p:txBody>
          <a:bodyPr/>
          <a:lstStyle/>
          <a:p>
            <a:r>
              <a:rPr lang="en-US" dirty="0"/>
              <a:t>Business #3</a:t>
            </a:r>
          </a:p>
        </p:txBody>
      </p:sp>
      <p:sp>
        <p:nvSpPr>
          <p:cNvPr id="3" name="Content Placeholder 2">
            <a:extLst>
              <a:ext uri="{FF2B5EF4-FFF2-40B4-BE49-F238E27FC236}">
                <a16:creationId xmlns:a16="http://schemas.microsoft.com/office/drawing/2014/main" id="{8CC028B5-3A83-4DB9-935E-5932FDAA2585}"/>
              </a:ext>
            </a:extLst>
          </p:cNvPr>
          <p:cNvSpPr>
            <a:spLocks noGrp="1"/>
          </p:cNvSpPr>
          <p:nvPr>
            <p:ph idx="1"/>
          </p:nvPr>
        </p:nvSpPr>
        <p:spPr>
          <a:xfrm>
            <a:off x="457200" y="1219200"/>
            <a:ext cx="8229600" cy="5257800"/>
          </a:xfrm>
        </p:spPr>
        <p:txBody>
          <a:bodyPr>
            <a:normAutofit fontScale="62500" lnSpcReduction="20000"/>
          </a:bodyPr>
          <a:lstStyle/>
          <a:p>
            <a:r>
              <a:rPr lang="en-US" dirty="0"/>
              <a:t>P802.1CQ contributions and discussions</a:t>
            </a:r>
          </a:p>
          <a:p>
            <a:pPr lvl="1"/>
            <a:r>
              <a:rPr lang="en-US" dirty="0">
                <a:hlinkClick r:id="rId2"/>
              </a:rPr>
              <a:t>https://mentor.ieee.org/omniran/dcn/19/omniran-19-0011-01-CQ00-maap-introduction.pptx</a:t>
            </a:r>
            <a:endParaRPr lang="en-US" dirty="0"/>
          </a:p>
          <a:p>
            <a:pPr lvl="2"/>
            <a:r>
              <a:rPr lang="en-US" dirty="0"/>
              <a:t>Antonio introduced the potential adoption of MAAP for unicast addresses.</a:t>
            </a:r>
          </a:p>
          <a:p>
            <a:pPr lvl="2"/>
            <a:r>
              <a:rPr lang="en-US" dirty="0"/>
              <a:t>The secretary of the dormant IEEE 1722 WG explained that it could be feasible to take over the maintenance of the MAAP from IEEE 1722 allowing for functional additions when keeping strict backward compatibility. A liaison to IEEE 1722 should be considered when the feasibility of adopting MAAP would mature.</a:t>
            </a:r>
          </a:p>
          <a:p>
            <a:pPr lvl="2"/>
            <a:r>
              <a:rPr lang="en-US" dirty="0"/>
              <a:t>Obstacles of adoption are the private ownership of the </a:t>
            </a:r>
            <a:r>
              <a:rPr lang="en-US" dirty="0" err="1"/>
              <a:t>EtherType</a:t>
            </a:r>
            <a:r>
              <a:rPr lang="en-US" dirty="0"/>
              <a:t> used for MAAP as well as the superfluous message structure.</a:t>
            </a:r>
          </a:p>
          <a:p>
            <a:pPr lvl="1"/>
            <a:r>
              <a:rPr lang="en-US" dirty="0">
                <a:hlinkClick r:id="rId3"/>
              </a:rPr>
              <a:t>https://mentor.ieee.org/omniran/dcn/19/omniran-19-0017-00-CQ00-proposed-liaison-to-ieee-1722-working-group.pptx</a:t>
            </a:r>
            <a:endParaRPr lang="en-US" dirty="0"/>
          </a:p>
          <a:p>
            <a:pPr lvl="2"/>
            <a:r>
              <a:rPr lang="en-US" dirty="0"/>
              <a:t>Roger presented his proposed text of a liaison to IEEE 1722. </a:t>
            </a:r>
          </a:p>
          <a:p>
            <a:pPr lvl="2"/>
            <a:r>
              <a:rPr lang="en-US" dirty="0"/>
              <a:t>Text was discussed and a few small edits were introduced.</a:t>
            </a:r>
          </a:p>
          <a:p>
            <a:pPr lvl="2"/>
            <a:r>
              <a:rPr lang="en-US" dirty="0"/>
              <a:t>The chair uploaded the revision to mentor after the meeting.</a:t>
            </a:r>
          </a:p>
          <a:p>
            <a:pPr lvl="2"/>
            <a:r>
              <a:rPr lang="en-US" dirty="0">
                <a:hlinkClick r:id="rId4"/>
              </a:rPr>
              <a:t>https://mentor.ieee.org/omniran/dcn/19/omniran-19-0017-01-CQ00-proposed-liaison-to-ieee-1722-working-group.pptx</a:t>
            </a:r>
            <a:endParaRPr lang="en-US" dirty="0"/>
          </a:p>
          <a:p>
            <a:pPr lvl="2"/>
            <a:r>
              <a:rPr lang="en-US" dirty="0"/>
              <a:t>The chair created a text document out of the pptx contribution and uploaded the liaison text document to mentor for WG approval</a:t>
            </a:r>
          </a:p>
          <a:p>
            <a:pPr lvl="2"/>
            <a:r>
              <a:rPr lang="en-US" dirty="0">
                <a:hlinkClick r:id="rId5"/>
              </a:rPr>
              <a:t>https://mentor.ieee.org/omniran/dcn/19/omniran-19-0018-00-00TG-802-1-liaison-to-ieee-1722.docx</a:t>
            </a:r>
            <a:endParaRPr lang="en-US" dirty="0"/>
          </a:p>
        </p:txBody>
      </p:sp>
    </p:spTree>
    <p:extLst>
      <p:ext uri="{BB962C8B-B14F-4D97-AF65-F5344CB8AC3E}">
        <p14:creationId xmlns:p14="http://schemas.microsoft.com/office/powerpoint/2010/main" val="31774900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D7E40-2417-E642-9D8D-0DDCD35F3639}"/>
              </a:ext>
            </a:extLst>
          </p:cNvPr>
          <p:cNvSpPr>
            <a:spLocks noGrp="1"/>
          </p:cNvSpPr>
          <p:nvPr>
            <p:ph type="title"/>
          </p:nvPr>
        </p:nvSpPr>
        <p:spPr/>
        <p:txBody>
          <a:bodyPr/>
          <a:lstStyle/>
          <a:p>
            <a:r>
              <a:rPr lang="en-US" dirty="0"/>
              <a:t>Business #4</a:t>
            </a:r>
          </a:p>
        </p:txBody>
      </p:sp>
      <p:sp>
        <p:nvSpPr>
          <p:cNvPr id="3" name="Content Placeholder 2">
            <a:extLst>
              <a:ext uri="{FF2B5EF4-FFF2-40B4-BE49-F238E27FC236}">
                <a16:creationId xmlns:a16="http://schemas.microsoft.com/office/drawing/2014/main" id="{85FED408-FB2D-B444-B9F9-BA3D03A66B15}"/>
              </a:ext>
            </a:extLst>
          </p:cNvPr>
          <p:cNvSpPr>
            <a:spLocks noGrp="1"/>
          </p:cNvSpPr>
          <p:nvPr>
            <p:ph idx="1"/>
          </p:nvPr>
        </p:nvSpPr>
        <p:spPr>
          <a:xfrm>
            <a:off x="457200" y="1295400"/>
            <a:ext cx="8229600" cy="4953000"/>
          </a:xfrm>
        </p:spPr>
        <p:txBody>
          <a:bodyPr>
            <a:normAutofit fontScale="55000" lnSpcReduction="20000"/>
          </a:bodyPr>
          <a:lstStyle/>
          <a:p>
            <a:r>
              <a:rPr lang="en-US" dirty="0"/>
              <a:t>IEEE 802.1CF socialization activities</a:t>
            </a:r>
          </a:p>
          <a:p>
            <a:pPr lvl="1"/>
            <a:r>
              <a:rPr lang="en-US" dirty="0"/>
              <a:t>List of actions as discussed and agreed at Hiroshima meeting:</a:t>
            </a:r>
          </a:p>
          <a:p>
            <a:pPr lvl="2"/>
            <a:r>
              <a:rPr lang="en-US" dirty="0"/>
              <a:t>100 word notice to IEEE Communications Standards Magazine</a:t>
            </a:r>
          </a:p>
          <a:p>
            <a:pPr lvl="3"/>
            <a:r>
              <a:rPr lang="en-US" dirty="0"/>
              <a:t>Max will create draft of notice for review in </a:t>
            </a:r>
            <a:r>
              <a:rPr lang="en-US" dirty="0" err="1"/>
              <a:t>OmniRAN</a:t>
            </a:r>
            <a:r>
              <a:rPr lang="en-US" dirty="0"/>
              <a:t> TG</a:t>
            </a:r>
          </a:p>
          <a:p>
            <a:pPr lvl="2"/>
            <a:r>
              <a:rPr lang="en-US" dirty="0"/>
              <a:t>Updated presentation on aim and content of standard</a:t>
            </a:r>
          </a:p>
          <a:p>
            <a:pPr lvl="3"/>
            <a:r>
              <a:rPr lang="en-US" dirty="0"/>
              <a:t>Max will update existing slide set to reflect final standards content</a:t>
            </a:r>
          </a:p>
          <a:p>
            <a:pPr lvl="2"/>
            <a:r>
              <a:rPr lang="en-US" dirty="0"/>
              <a:t>Article for IEEE Communications Standards Magazine</a:t>
            </a:r>
          </a:p>
          <a:p>
            <a:pPr lvl="3"/>
            <a:r>
              <a:rPr lang="en-US" dirty="0"/>
              <a:t>Joint work of Max, Walter, Antonio, and Hao; to be started soon to reach submission deadline for September issue</a:t>
            </a:r>
          </a:p>
          <a:p>
            <a:pPr lvl="2"/>
            <a:r>
              <a:rPr lang="en-US" dirty="0"/>
              <a:t>Contribution to the IEEE blog beyond standards</a:t>
            </a:r>
          </a:p>
          <a:p>
            <a:pPr lvl="3"/>
            <a:r>
              <a:rPr lang="en-US" dirty="0">
                <a:hlinkClick r:id="rId2"/>
              </a:rPr>
              <a:t>https://beyondstandards.ieee.org/beyond-standards/</a:t>
            </a:r>
            <a:endParaRPr lang="en-US" dirty="0"/>
          </a:p>
          <a:p>
            <a:pPr lvl="3"/>
            <a:r>
              <a:rPr lang="en-US" dirty="0"/>
              <a:t>Contact IEEE staff for </a:t>
            </a:r>
            <a:r>
              <a:rPr lang="en-US" dirty="0" err="1"/>
              <a:t>assistence</a:t>
            </a:r>
            <a:endParaRPr lang="en-US" dirty="0"/>
          </a:p>
          <a:p>
            <a:pPr lvl="2"/>
            <a:r>
              <a:rPr lang="en-US" i="1" dirty="0"/>
              <a:t>Potential IEEE 802 press release</a:t>
            </a:r>
          </a:p>
          <a:p>
            <a:pPr lvl="3"/>
            <a:r>
              <a:rPr lang="en-US" i="1" dirty="0"/>
              <a:t>Has to be approved by EC. Requires some customer quote, which may be challenging</a:t>
            </a:r>
          </a:p>
          <a:p>
            <a:pPr lvl="2"/>
            <a:r>
              <a:rPr lang="en-US" i="1" dirty="0"/>
              <a:t>Contribution to IEEE future networks (conference)</a:t>
            </a:r>
          </a:p>
          <a:p>
            <a:pPr lvl="3"/>
            <a:r>
              <a:rPr lang="en-US" i="1" dirty="0"/>
              <a:t>Multiple options for contributions to conferences; scope and timeline of conference must fit. For further considerations.</a:t>
            </a:r>
          </a:p>
          <a:p>
            <a:pPr lvl="1"/>
            <a:r>
              <a:rPr lang="en-US" dirty="0"/>
              <a:t>Conclusion in January was to start with the first three items.</a:t>
            </a:r>
          </a:p>
          <a:p>
            <a:pPr lvl="1"/>
            <a:r>
              <a:rPr lang="en-US" dirty="0"/>
              <a:t>It was recommended to add </a:t>
            </a:r>
            <a:r>
              <a:rPr lang="en-US" dirty="0" err="1"/>
              <a:t>beyondstandards</a:t>
            </a:r>
            <a:r>
              <a:rPr lang="en-US" dirty="0"/>
              <a:t>, as it was also used for publication purposes out of </a:t>
            </a:r>
            <a:r>
              <a:rPr lang="en-US" dirty="0" err="1"/>
              <a:t>Nendica</a:t>
            </a:r>
            <a:endParaRPr lang="en-US" dirty="0"/>
          </a:p>
          <a:p>
            <a:r>
              <a:rPr lang="en-US" dirty="0"/>
              <a:t>Potential new project for OmniRAN TG</a:t>
            </a:r>
          </a:p>
          <a:p>
            <a:pPr lvl="1"/>
            <a:r>
              <a:rPr lang="en-US" dirty="0"/>
              <a:t>No contribution received.</a:t>
            </a:r>
          </a:p>
        </p:txBody>
      </p:sp>
    </p:spTree>
    <p:extLst>
      <p:ext uri="{BB962C8B-B14F-4D97-AF65-F5344CB8AC3E}">
        <p14:creationId xmlns:p14="http://schemas.microsoft.com/office/powerpoint/2010/main" val="2185324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39F80-AD48-354C-A3F2-3C4255A4F83C}"/>
              </a:ext>
            </a:extLst>
          </p:cNvPr>
          <p:cNvSpPr>
            <a:spLocks noGrp="1"/>
          </p:cNvSpPr>
          <p:nvPr>
            <p:ph type="title"/>
          </p:nvPr>
        </p:nvSpPr>
        <p:spPr/>
        <p:txBody>
          <a:bodyPr/>
          <a:lstStyle/>
          <a:p>
            <a:r>
              <a:rPr lang="en-US" dirty="0"/>
              <a:t>Business #5</a:t>
            </a:r>
          </a:p>
        </p:txBody>
      </p:sp>
      <p:sp>
        <p:nvSpPr>
          <p:cNvPr id="3" name="Content Placeholder 2">
            <a:extLst>
              <a:ext uri="{FF2B5EF4-FFF2-40B4-BE49-F238E27FC236}">
                <a16:creationId xmlns:a16="http://schemas.microsoft.com/office/drawing/2014/main" id="{620CD67B-006F-F440-98F8-ADB81D1E0E9A}"/>
              </a:ext>
            </a:extLst>
          </p:cNvPr>
          <p:cNvSpPr>
            <a:spLocks noGrp="1"/>
          </p:cNvSpPr>
          <p:nvPr>
            <p:ph idx="1"/>
          </p:nvPr>
        </p:nvSpPr>
        <p:spPr>
          <a:xfrm>
            <a:off x="457200" y="1371600"/>
            <a:ext cx="8229600" cy="4876800"/>
          </a:xfrm>
        </p:spPr>
        <p:txBody>
          <a:bodyPr>
            <a:normAutofit fontScale="55000" lnSpcReduction="20000"/>
          </a:bodyPr>
          <a:lstStyle/>
          <a:p>
            <a:r>
              <a:rPr lang="en-US" dirty="0"/>
              <a:t>Liaisons</a:t>
            </a:r>
          </a:p>
          <a:p>
            <a:pPr lvl="1"/>
            <a:r>
              <a:rPr lang="en-US" dirty="0"/>
              <a:t>802.1 liaison response to ITU-T JCA IMT2020</a:t>
            </a:r>
          </a:p>
          <a:p>
            <a:pPr lvl="2"/>
            <a:r>
              <a:rPr lang="en-US" dirty="0">
                <a:hlinkClick r:id="rId2"/>
              </a:rPr>
              <a:t>https://mentor.ieee.org/omniran/dcn/19/omniran-19-0015-00-00TG-802-1-liaison-response-to-itu-t-jca-imt2020.docx</a:t>
            </a:r>
            <a:endParaRPr lang="en-US" dirty="0"/>
          </a:p>
          <a:p>
            <a:pPr lvl="1"/>
            <a:r>
              <a:rPr lang="en-US" dirty="0"/>
              <a:t>802.1 liaison to IEEE 1722 regarding MAAP</a:t>
            </a:r>
          </a:p>
          <a:p>
            <a:pPr lvl="2"/>
            <a:r>
              <a:rPr lang="en-US" dirty="0"/>
              <a:t>Proposed liaison text</a:t>
            </a:r>
          </a:p>
          <a:p>
            <a:pPr lvl="2"/>
            <a:r>
              <a:rPr lang="en-US" dirty="0">
                <a:hlinkClick r:id="rId3"/>
              </a:rPr>
              <a:t>https://mentor.ieee.org/omniran/dcn/19/omniran-19-0017-00-CQ00-proposed-liaison-to-ieee-1722-working-group.pptx</a:t>
            </a:r>
            <a:endParaRPr lang="en-US" dirty="0"/>
          </a:p>
          <a:p>
            <a:r>
              <a:rPr lang="en-US" dirty="0"/>
              <a:t>Conference calls until July 2019 F2F</a:t>
            </a:r>
          </a:p>
          <a:p>
            <a:pPr lvl="1"/>
            <a:r>
              <a:rPr lang="en-US" dirty="0"/>
              <a:t>Two conference calls agreed until May 2019 F2F</a:t>
            </a:r>
          </a:p>
          <a:p>
            <a:pPr lvl="2"/>
            <a:r>
              <a:rPr lang="en-US" dirty="0"/>
              <a:t>Friday, April 5</a:t>
            </a:r>
            <a:r>
              <a:rPr lang="en-US" baseline="30000" dirty="0"/>
              <a:t>th</a:t>
            </a:r>
            <a:r>
              <a:rPr lang="en-US" dirty="0"/>
              <a:t>, 2019, 0900-1030AM ET</a:t>
            </a:r>
          </a:p>
          <a:p>
            <a:pPr lvl="2"/>
            <a:r>
              <a:rPr lang="en-US" dirty="0"/>
              <a:t>Friday, April 26</a:t>
            </a:r>
            <a:r>
              <a:rPr lang="en-US" baseline="30000" dirty="0"/>
              <a:t>th</a:t>
            </a:r>
            <a:r>
              <a:rPr lang="en-US" dirty="0"/>
              <a:t>, 2019, 0900-1030AM ET</a:t>
            </a:r>
          </a:p>
          <a:p>
            <a:pPr lvl="1"/>
            <a:r>
              <a:rPr lang="en-US" dirty="0"/>
              <a:t>TG agreed not to hold a F2F meeting at the 802.1 interim in May</a:t>
            </a:r>
          </a:p>
          <a:p>
            <a:pPr lvl="2"/>
            <a:r>
              <a:rPr lang="en-US" dirty="0"/>
              <a:t>Main 802.1CQ contributor not available</a:t>
            </a:r>
          </a:p>
          <a:p>
            <a:pPr lvl="2"/>
            <a:r>
              <a:rPr lang="en-US" dirty="0"/>
              <a:t>Better to continue 802.1CQ on conference calls to allow all interested parties from </a:t>
            </a:r>
            <a:r>
              <a:rPr lang="en-US" dirty="0" err="1"/>
              <a:t>OmniRAN</a:t>
            </a:r>
            <a:r>
              <a:rPr lang="en-US" dirty="0"/>
              <a:t>, TSN, P60802, and 802.11 to participate</a:t>
            </a:r>
          </a:p>
          <a:p>
            <a:pPr lvl="2"/>
            <a:r>
              <a:rPr lang="en-US" dirty="0"/>
              <a:t>Unavailability of chair</a:t>
            </a:r>
          </a:p>
          <a:p>
            <a:pPr lvl="1"/>
            <a:r>
              <a:rPr lang="en-US" dirty="0"/>
              <a:t>Further conference calls will be announced with 14days preannouncement on the 802.1 mailing list.</a:t>
            </a:r>
          </a:p>
          <a:p>
            <a:r>
              <a:rPr lang="en-US" dirty="0"/>
              <a:t>Motions to 802.1 closing plenary</a:t>
            </a:r>
          </a:p>
          <a:p>
            <a:pPr lvl="1"/>
            <a:r>
              <a:rPr lang="en-US" dirty="0"/>
              <a:t>EC approval of liaison response</a:t>
            </a:r>
          </a:p>
          <a:p>
            <a:pPr lvl="1"/>
            <a:r>
              <a:rPr lang="en-US" dirty="0"/>
              <a:t>Teleconferences</a:t>
            </a:r>
          </a:p>
        </p:txBody>
      </p:sp>
    </p:spTree>
    <p:extLst>
      <p:ext uri="{BB962C8B-B14F-4D97-AF65-F5344CB8AC3E}">
        <p14:creationId xmlns:p14="http://schemas.microsoft.com/office/powerpoint/2010/main" val="18669336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Motion</a:t>
            </a:r>
          </a:p>
        </p:txBody>
      </p:sp>
      <p:sp>
        <p:nvSpPr>
          <p:cNvPr id="3" name="Rectangle 2"/>
          <p:cNvSpPr/>
          <p:nvPr/>
        </p:nvSpPr>
        <p:spPr>
          <a:xfrm>
            <a:off x="381000" y="1524000"/>
            <a:ext cx="8382000" cy="4154984"/>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Approve </a:t>
            </a: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hlinkClick r:id="rId2"/>
              </a:rPr>
              <a:t>https://mentor.ieee.org/omniran/dcn/19/omniran-19-0015-00-00TG-802-1-liaison-response-to-itu-t-jca-imt2020.docx</a:t>
            </a: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  as communication of IEEE 802.1 to ITU-T JCA IMT2020, granting the IEEE LMSC chair (or his delegate) editorial license.</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This approval is under LMSC OM “Procedure for communication with government bodies”</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In the WG: proposed Max Riegel, second: Hao Wang </a:t>
            </a:r>
          </a:p>
          <a:p>
            <a:pPr marL="800100" marR="0" lvl="1"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(y/n/a):	&lt;y&gt;, &lt;n&gt;, &lt;a&gt;</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In the EC: proposed: John Messenger, second: David Law</a:t>
            </a:r>
          </a:p>
          <a:p>
            <a:pPr marL="800100" marR="0" lvl="1"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(y/n/a): &lt;y&gt;, &lt;n&gt;, &lt;a&gt;</a:t>
            </a:r>
          </a:p>
        </p:txBody>
      </p:sp>
    </p:spTree>
    <p:extLst>
      <p:ext uri="{BB962C8B-B14F-4D97-AF65-F5344CB8AC3E}">
        <p14:creationId xmlns:p14="http://schemas.microsoft.com/office/powerpoint/2010/main" val="15442146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Motion</a:t>
            </a:r>
          </a:p>
        </p:txBody>
      </p:sp>
      <p:sp>
        <p:nvSpPr>
          <p:cNvPr id="3" name="Rectangle 2"/>
          <p:cNvSpPr/>
          <p:nvPr/>
        </p:nvSpPr>
        <p:spPr>
          <a:xfrm>
            <a:off x="381000" y="1524000"/>
            <a:ext cx="8382000" cy="4524315"/>
          </a:xfrm>
          <a:prstGeom prst="rect">
            <a:avLst/>
          </a:prstGeom>
        </p:spPr>
        <p:txBody>
          <a:bodyPr wrap="square">
            <a:spAutoFit/>
          </a:bodyPr>
          <a:lstStyle/>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Approve sending the following liaison to IEEE 1722</a:t>
            </a: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hlinkClick r:id="rId2"/>
              </a:rPr>
              <a:t>https://mentor.ieee.org/omniran/dcn/19/omniran-19-0018-00-00TG-802-1-liaison-to-ieee-1722.docx</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 </a:t>
            </a: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Granting the IEEE 802.1 WG chair (or his delegate) editorial license.</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a:p>
            <a:pPr marL="342900" marR="0" lvl="0" indent="-342900" algn="l" defTabSz="914400" rtl="0" eaLnBrk="0" fontAlgn="t" latinLnBrk="0" hangingPunct="0">
              <a:lnSpc>
                <a:spcPct val="100000"/>
              </a:lnSpc>
              <a:spcBef>
                <a:spcPct val="0"/>
              </a:spcBef>
              <a:spcAft>
                <a:spcPct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In the WG (y/n/a):  &lt;y&gt;,&lt;n&gt;,&lt;a&gt;</a:t>
            </a:r>
          </a:p>
          <a:p>
            <a:pPr marL="0" marR="0" lvl="0" indent="0" algn="l" defTabSz="914400" rtl="0" eaLnBrk="0" fontAlgn="t"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a:p>
            <a:pPr marL="800100" marR="0" lvl="1"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Proposed: Max Riegel	Second: Roger Marks</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In EC, for information</a:t>
            </a:r>
          </a:p>
        </p:txBody>
      </p:sp>
    </p:spTree>
    <p:extLst>
      <p:ext uri="{BB962C8B-B14F-4D97-AF65-F5344CB8AC3E}">
        <p14:creationId xmlns:p14="http://schemas.microsoft.com/office/powerpoint/2010/main" val="23046353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D92EE-591F-4649-99C1-0852C294431D}"/>
              </a:ext>
            </a:extLst>
          </p:cNvPr>
          <p:cNvSpPr>
            <a:spLocks noGrp="1"/>
          </p:cNvSpPr>
          <p:nvPr>
            <p:ph type="title"/>
          </p:nvPr>
        </p:nvSpPr>
        <p:spPr/>
        <p:txBody>
          <a:bodyPr/>
          <a:lstStyle/>
          <a:p>
            <a:r>
              <a:rPr lang="en-US" dirty="0"/>
              <a:t>Business #6</a:t>
            </a:r>
          </a:p>
        </p:txBody>
      </p:sp>
      <p:sp>
        <p:nvSpPr>
          <p:cNvPr id="3" name="Content Placeholder 2">
            <a:extLst>
              <a:ext uri="{FF2B5EF4-FFF2-40B4-BE49-F238E27FC236}">
                <a16:creationId xmlns:a16="http://schemas.microsoft.com/office/drawing/2014/main" id="{CBF755BC-0C11-49D2-A333-A1423F1AF3F0}"/>
              </a:ext>
            </a:extLst>
          </p:cNvPr>
          <p:cNvSpPr>
            <a:spLocks noGrp="1"/>
          </p:cNvSpPr>
          <p:nvPr>
            <p:ph idx="1"/>
          </p:nvPr>
        </p:nvSpPr>
        <p:spPr>
          <a:xfrm>
            <a:off x="457200" y="1371600"/>
            <a:ext cx="8229600" cy="4953000"/>
          </a:xfrm>
        </p:spPr>
        <p:txBody>
          <a:bodyPr>
            <a:normAutofit fontScale="70000" lnSpcReduction="20000"/>
          </a:bodyPr>
          <a:lstStyle/>
          <a:p>
            <a:r>
              <a:rPr lang="en-US" dirty="0"/>
              <a:t>P802.1CQ contributions and discussions</a:t>
            </a:r>
          </a:p>
          <a:p>
            <a:pPr lvl="1"/>
            <a:r>
              <a:rPr lang="en-US" dirty="0"/>
              <a:t>P802.1CQ </a:t>
            </a:r>
            <a:r>
              <a:rPr lang="en-US" dirty="0" err="1"/>
              <a:t>ToC</a:t>
            </a:r>
            <a:r>
              <a:rPr lang="en-US" dirty="0"/>
              <a:t> and specification text contributions</a:t>
            </a:r>
          </a:p>
          <a:p>
            <a:pPr lvl="2"/>
            <a:r>
              <a:rPr lang="en-US" dirty="0">
                <a:hlinkClick r:id="rId2"/>
              </a:rPr>
              <a:t>https://mentor.ieee.org/omniran/dcn/19/omniran-19-0016-00-CQ00-thoughts-on-toc.pptx</a:t>
            </a:r>
            <a:endParaRPr lang="en-US" dirty="0"/>
          </a:p>
          <a:p>
            <a:pPr lvl="2"/>
            <a:r>
              <a:rPr lang="en-US" dirty="0"/>
              <a:t>Antonio presented his proposal of a </a:t>
            </a:r>
            <a:r>
              <a:rPr lang="en-US" dirty="0" err="1"/>
              <a:t>ToC</a:t>
            </a:r>
            <a:r>
              <a:rPr lang="en-US" dirty="0"/>
              <a:t> structure. During the discussion the proposal on the slides was modified according to discussions.</a:t>
            </a:r>
          </a:p>
          <a:p>
            <a:pPr lvl="2"/>
            <a:r>
              <a:rPr lang="en-US" dirty="0"/>
              <a:t>Open questions were presented and potential conclusions discussed.</a:t>
            </a:r>
          </a:p>
          <a:p>
            <a:pPr lvl="2"/>
            <a:r>
              <a:rPr lang="en-US" dirty="0"/>
              <a:t>Agreement reached to start the drafting of the specification with the established </a:t>
            </a:r>
            <a:r>
              <a:rPr lang="en-US" dirty="0" err="1"/>
              <a:t>ToC</a:t>
            </a:r>
            <a:r>
              <a:rPr lang="en-US" dirty="0"/>
              <a:t>. Modifications may be introduced during the development as needed.</a:t>
            </a:r>
          </a:p>
          <a:p>
            <a:pPr lvl="1"/>
            <a:r>
              <a:rPr lang="en-US" dirty="0"/>
              <a:t>IEEE 802.11 related discussions</a:t>
            </a:r>
          </a:p>
          <a:p>
            <a:pPr lvl="2"/>
            <a:r>
              <a:rPr lang="en-US" dirty="0">
                <a:hlinkClick r:id="rId3"/>
              </a:rPr>
              <a:t>https://mentor.ieee.org/802.11/dcn/19/11-19-0286-03-000m-mac-address-policy-anqp-and-beacon-element.docx</a:t>
            </a:r>
            <a:endParaRPr lang="en-US" dirty="0"/>
          </a:p>
          <a:p>
            <a:pPr lvl="2"/>
            <a:r>
              <a:rPr lang="en-US" dirty="0"/>
              <a:t>Antonio presented a contribution to 802.11md addressing the address policy discovery, which will be discussed in 802.11 on Thursday.</a:t>
            </a:r>
          </a:p>
          <a:p>
            <a:pPr lvl="2"/>
            <a:r>
              <a:rPr lang="en-US" dirty="0"/>
              <a:t>The concept and dependencies to 802.1CQ were discussed and potential dependencies were considered.</a:t>
            </a:r>
          </a:p>
          <a:p>
            <a:pPr lvl="2"/>
            <a:r>
              <a:rPr lang="en-US" dirty="0"/>
              <a:t>Conclusion reached that the proposed amendment to 802.11md sufficiently covers the necessary additions to PAD.</a:t>
            </a:r>
          </a:p>
          <a:p>
            <a:pPr lvl="2"/>
            <a:endParaRPr lang="en-US" dirty="0"/>
          </a:p>
          <a:p>
            <a:pPr lvl="2"/>
            <a:endParaRPr lang="en-US" dirty="0"/>
          </a:p>
          <a:p>
            <a:pPr lvl="1"/>
            <a:endParaRPr lang="en-US" dirty="0"/>
          </a:p>
        </p:txBody>
      </p:sp>
    </p:spTree>
    <p:extLst>
      <p:ext uri="{BB962C8B-B14F-4D97-AF65-F5344CB8AC3E}">
        <p14:creationId xmlns:p14="http://schemas.microsoft.com/office/powerpoint/2010/main" val="2013935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2019 F2F Meeting</a:t>
            </a:r>
          </a:p>
        </p:txBody>
      </p:sp>
      <p:sp>
        <p:nvSpPr>
          <p:cNvPr id="3" name="Content Placeholder 2"/>
          <p:cNvSpPr>
            <a:spLocks noGrp="1"/>
          </p:cNvSpPr>
          <p:nvPr>
            <p:ph idx="1"/>
          </p:nvPr>
        </p:nvSpPr>
        <p:spPr>
          <a:xfrm>
            <a:off x="457200" y="1600200"/>
            <a:ext cx="8229600" cy="4648200"/>
          </a:xfrm>
        </p:spPr>
        <p:txBody>
          <a:bodyPr>
            <a:normAutofit fontScale="77500" lnSpcReduction="20000"/>
          </a:bodyPr>
          <a:lstStyle/>
          <a:p>
            <a:r>
              <a:rPr lang="en-US" dirty="0"/>
              <a:t>Venue:</a:t>
            </a:r>
          </a:p>
          <a:p>
            <a:pPr lvl="1"/>
            <a:r>
              <a:rPr lang="en-US" b="1" dirty="0"/>
              <a:t>FAIRMONT HOTEL VANCOUVER</a:t>
            </a:r>
            <a:endParaRPr lang="en-US" dirty="0"/>
          </a:p>
          <a:p>
            <a:pPr lvl="2"/>
            <a:r>
              <a:rPr lang="en-US" dirty="0"/>
              <a:t>900 West Georgia Street</a:t>
            </a:r>
            <a:br>
              <a:rPr lang="en-US" dirty="0"/>
            </a:br>
            <a:r>
              <a:rPr lang="en-US" dirty="0"/>
              <a:t>Vancouver, BC V6C 2W6</a:t>
            </a:r>
            <a:br>
              <a:rPr lang="en-US" dirty="0"/>
            </a:br>
            <a:r>
              <a:rPr lang="en-US" dirty="0"/>
              <a:t>Canada</a:t>
            </a:r>
          </a:p>
          <a:p>
            <a:pPr lvl="2"/>
            <a:r>
              <a:rPr lang="en-US" dirty="0"/>
              <a:t>Information Website: </a:t>
            </a:r>
            <a:r>
              <a:rPr lang="en-US" dirty="0">
                <a:hlinkClick r:id="rId2"/>
              </a:rPr>
              <a:t>https://www.fairmont.com/hotel-vancouver/</a:t>
            </a:r>
            <a:endParaRPr lang="en-US" dirty="0"/>
          </a:p>
          <a:p>
            <a:pPr marL="857250" lvl="2" indent="0">
              <a:buNone/>
            </a:pPr>
            <a:endParaRPr lang="en-US" dirty="0"/>
          </a:p>
          <a:p>
            <a:r>
              <a:rPr lang="en-US" dirty="0" err="1"/>
              <a:t>OmniRAN</a:t>
            </a:r>
            <a:r>
              <a:rPr lang="en-US" dirty="0"/>
              <a:t> TG sessions:</a:t>
            </a:r>
          </a:p>
          <a:p>
            <a:pPr lvl="1"/>
            <a:r>
              <a:rPr lang="en-US" dirty="0"/>
              <a:t>Mon, 	Mar 11</a:t>
            </a:r>
            <a:r>
              <a:rPr lang="en-US" baseline="30000" dirty="0"/>
              <a:t>th</a:t>
            </a:r>
            <a:r>
              <a:rPr lang="en-US" dirty="0"/>
              <a:t> ,	13:30-15:30</a:t>
            </a:r>
          </a:p>
          <a:p>
            <a:pPr lvl="2"/>
            <a:r>
              <a:rPr lang="en-US" dirty="0"/>
              <a:t>Meeting room: Galiano, FHV Discovery level</a:t>
            </a:r>
          </a:p>
          <a:p>
            <a:pPr lvl="1"/>
            <a:r>
              <a:rPr lang="en-US" dirty="0"/>
              <a:t>Tue, 	Mar 12</a:t>
            </a:r>
            <a:r>
              <a:rPr lang="en-US" baseline="30000" dirty="0"/>
              <a:t>th</a:t>
            </a:r>
            <a:r>
              <a:rPr lang="en-US" dirty="0"/>
              <a:t> , 	13:30-15:30</a:t>
            </a:r>
          </a:p>
          <a:p>
            <a:pPr lvl="2"/>
            <a:r>
              <a:rPr lang="en-US" dirty="0"/>
              <a:t>Meeting room: Galiano, FHV Discovery level</a:t>
            </a:r>
          </a:p>
          <a:p>
            <a:pPr lvl="1"/>
            <a:r>
              <a:rPr lang="en-US" dirty="0"/>
              <a:t>Wed,	Mar 13</a:t>
            </a:r>
            <a:r>
              <a:rPr lang="en-US" baseline="30000" dirty="0"/>
              <a:t>th</a:t>
            </a:r>
            <a:r>
              <a:rPr lang="en-US" dirty="0"/>
              <a:t> ,	13:30-15:30</a:t>
            </a:r>
          </a:p>
          <a:p>
            <a:pPr lvl="2"/>
            <a:r>
              <a:rPr lang="en-US" dirty="0"/>
              <a:t>Meeting room: Galiano, FHV Discovery level</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#7</a:t>
            </a:r>
          </a:p>
        </p:txBody>
      </p:sp>
      <p:sp>
        <p:nvSpPr>
          <p:cNvPr id="3" name="Content Placeholder 2"/>
          <p:cNvSpPr>
            <a:spLocks noGrp="1"/>
          </p:cNvSpPr>
          <p:nvPr>
            <p:ph idx="1"/>
          </p:nvPr>
        </p:nvSpPr>
        <p:spPr/>
        <p:txBody>
          <a:bodyPr>
            <a:normAutofit fontScale="70000" lnSpcReduction="20000"/>
          </a:bodyPr>
          <a:lstStyle/>
          <a:p>
            <a:r>
              <a:rPr lang="en-US" dirty="0"/>
              <a:t>Status report to IEEE 802 WGs</a:t>
            </a:r>
          </a:p>
          <a:p>
            <a:pPr lvl="1"/>
            <a:r>
              <a:rPr lang="en-US" dirty="0"/>
              <a:t>Chair presented proposal and during review some edits were applied. The resulted version was uploaded to mentor:</a:t>
            </a:r>
          </a:p>
          <a:p>
            <a:pPr lvl="2"/>
            <a:r>
              <a:rPr lang="en-US" dirty="0">
                <a:hlinkClick r:id="rId2"/>
              </a:rPr>
              <a:t>https://mentor.ieee.org/omniran/dcn/19/omniran-19-0019-00-00TG-mar-2019-report-to-ieee-802-wgs.pptx</a:t>
            </a:r>
            <a:endParaRPr lang="en-US" dirty="0"/>
          </a:p>
          <a:p>
            <a:pPr lvl="1"/>
            <a:r>
              <a:rPr lang="en-US" dirty="0"/>
              <a:t>Group agreed with the content of the report.</a:t>
            </a:r>
          </a:p>
          <a:p>
            <a:pPr lvl="1"/>
            <a:endParaRPr lang="en-US" dirty="0"/>
          </a:p>
          <a:p>
            <a:r>
              <a:rPr lang="en-US" dirty="0"/>
              <a:t>Next meeting</a:t>
            </a:r>
          </a:p>
          <a:p>
            <a:pPr lvl="1"/>
            <a:r>
              <a:rPr lang="en-US" dirty="0"/>
              <a:t>Conference call on April 5</a:t>
            </a:r>
            <a:r>
              <a:rPr lang="en-US" baseline="30000" dirty="0"/>
              <a:t>th</a:t>
            </a:r>
            <a:r>
              <a:rPr lang="en-US" dirty="0"/>
              <a:t>, 09:00AM ET</a:t>
            </a:r>
          </a:p>
          <a:p>
            <a:pPr lvl="1"/>
            <a:endParaRPr lang="en-US" dirty="0"/>
          </a:p>
          <a:p>
            <a:r>
              <a:rPr lang="en-US" dirty="0"/>
              <a:t>AOB</a:t>
            </a:r>
          </a:p>
          <a:p>
            <a:pPr lvl="1"/>
            <a:r>
              <a:rPr lang="en-US" dirty="0"/>
              <a:t>None.</a:t>
            </a:r>
          </a:p>
          <a:p>
            <a:pPr lvl="1"/>
            <a:endParaRPr lang="en-US" dirty="0"/>
          </a:p>
          <a:p>
            <a:pPr marL="0" indent="0">
              <a:buNone/>
            </a:pPr>
            <a:r>
              <a:rPr lang="en-US" dirty="0"/>
              <a:t>Meeting adjourned by chair at 15:12.</a:t>
            </a:r>
          </a:p>
          <a:p>
            <a:endParaRPr lang="en-US" dirty="0"/>
          </a:p>
        </p:txBody>
      </p:sp>
    </p:spTree>
    <p:extLst>
      <p:ext uri="{BB962C8B-B14F-4D97-AF65-F5344CB8AC3E}">
        <p14:creationId xmlns:p14="http://schemas.microsoft.com/office/powerpoint/2010/main" val="1569418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March 2019 F2F</a:t>
            </a:r>
          </a:p>
        </p:txBody>
      </p:sp>
      <p:sp>
        <p:nvSpPr>
          <p:cNvPr id="3" name="Content Placeholder 2"/>
          <p:cNvSpPr>
            <a:spLocks noGrp="1"/>
          </p:cNvSpPr>
          <p:nvPr>
            <p:ph idx="1"/>
          </p:nvPr>
        </p:nvSpPr>
        <p:spPr/>
        <p:txBody>
          <a:bodyPr>
            <a:normAutofit fontScale="85000" lnSpcReduction="20000"/>
          </a:bodyPr>
          <a:lstStyle/>
          <a:p>
            <a:r>
              <a:rPr lang="en-US" dirty="0"/>
              <a:t>Review of minutes</a:t>
            </a:r>
          </a:p>
          <a:p>
            <a:r>
              <a:rPr lang="en-US" dirty="0"/>
              <a:t>Reports</a:t>
            </a:r>
          </a:p>
          <a:p>
            <a:r>
              <a:rPr lang="en-US" dirty="0"/>
              <a:t>IEEE 802.1CF socialization activities</a:t>
            </a:r>
          </a:p>
          <a:p>
            <a:r>
              <a:rPr lang="en-US" dirty="0"/>
              <a:t>P802.1CQ contributions and discussions</a:t>
            </a:r>
          </a:p>
          <a:p>
            <a:pPr lvl="1"/>
            <a:r>
              <a:rPr lang="en-US" dirty="0"/>
              <a:t>P802.1CQ </a:t>
            </a:r>
            <a:r>
              <a:rPr lang="en-US" dirty="0" err="1"/>
              <a:t>ToC</a:t>
            </a:r>
            <a:r>
              <a:rPr lang="en-US" dirty="0"/>
              <a:t> </a:t>
            </a:r>
            <a:r>
              <a:rPr lang="en-US"/>
              <a:t>and specification text </a:t>
            </a:r>
            <a:r>
              <a:rPr lang="en-US" dirty="0"/>
              <a:t>contributions</a:t>
            </a:r>
          </a:p>
          <a:p>
            <a:r>
              <a:rPr lang="en-US" dirty="0"/>
              <a:t>Potential new project for OmniRAN TG</a:t>
            </a:r>
          </a:p>
          <a:p>
            <a:r>
              <a:rPr lang="en-US" dirty="0"/>
              <a:t>Conference calls until July 2019 F2F</a:t>
            </a:r>
          </a:p>
          <a:p>
            <a:r>
              <a:rPr lang="en-US" dirty="0"/>
              <a:t>Status report to IEEE 802 WGs</a:t>
            </a:r>
          </a:p>
          <a:p>
            <a:r>
              <a:rPr lang="en-US" dirty="0"/>
              <a:t>Liaisons</a:t>
            </a:r>
          </a:p>
          <a:p>
            <a:r>
              <a:rPr lang="en-US" dirty="0"/>
              <a:t>Next meeting</a:t>
            </a:r>
          </a:p>
          <a:p>
            <a:r>
              <a:rPr lang="en-US" dirty="0"/>
              <a:t>AOB</a:t>
            </a:r>
          </a:p>
        </p:txBody>
      </p:sp>
    </p:spTree>
    <p:extLst>
      <p:ext uri="{BB962C8B-B14F-4D97-AF65-F5344CB8AC3E}">
        <p14:creationId xmlns:p14="http://schemas.microsoft.com/office/powerpoint/2010/main" val="2525818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85800"/>
          </a:xfrm>
        </p:spPr>
        <p:txBody>
          <a:bodyPr/>
          <a:lstStyle/>
          <a:p>
            <a:r>
              <a:rPr lang="en-US" dirty="0"/>
              <a:t>March 2019 Agenda Graphics</a:t>
            </a:r>
          </a:p>
        </p:txBody>
      </p:sp>
      <p:graphicFrame>
        <p:nvGraphicFramePr>
          <p:cNvPr id="3" name="Table 2"/>
          <p:cNvGraphicFramePr>
            <a:graphicFrameLocks noGrp="1"/>
          </p:cNvGraphicFramePr>
          <p:nvPr>
            <p:extLst/>
          </p:nvPr>
        </p:nvGraphicFramePr>
        <p:xfrm>
          <a:off x="457198" y="1066800"/>
          <a:ext cx="8229602" cy="5303274"/>
        </p:xfrm>
        <a:graphic>
          <a:graphicData uri="http://schemas.openxmlformats.org/drawingml/2006/table">
            <a:tbl>
              <a:tblPr firstRow="1" bandRow="1">
                <a:tableStyleId>{5C22544A-7EE6-4342-B048-85BDC9FD1C3A}</a:tableStyleId>
              </a:tblPr>
              <a:tblGrid>
                <a:gridCol w="644677">
                  <a:extLst>
                    <a:ext uri="{9D8B030D-6E8A-4147-A177-3AD203B41FA5}">
                      <a16:colId xmlns:a16="http://schemas.microsoft.com/office/drawing/2014/main" val="20000"/>
                    </a:ext>
                  </a:extLst>
                </a:gridCol>
                <a:gridCol w="1516985">
                  <a:extLst>
                    <a:ext uri="{9D8B030D-6E8A-4147-A177-3AD203B41FA5}">
                      <a16:colId xmlns:a16="http://schemas.microsoft.com/office/drawing/2014/main" val="20001"/>
                    </a:ext>
                  </a:extLst>
                </a:gridCol>
                <a:gridCol w="1516985">
                  <a:extLst>
                    <a:ext uri="{9D8B030D-6E8A-4147-A177-3AD203B41FA5}">
                      <a16:colId xmlns:a16="http://schemas.microsoft.com/office/drawing/2014/main" val="20002"/>
                    </a:ext>
                  </a:extLst>
                </a:gridCol>
                <a:gridCol w="1516985">
                  <a:extLst>
                    <a:ext uri="{9D8B030D-6E8A-4147-A177-3AD203B41FA5}">
                      <a16:colId xmlns:a16="http://schemas.microsoft.com/office/drawing/2014/main" val="20003"/>
                    </a:ext>
                  </a:extLst>
                </a:gridCol>
                <a:gridCol w="1516985">
                  <a:extLst>
                    <a:ext uri="{9D8B030D-6E8A-4147-A177-3AD203B41FA5}">
                      <a16:colId xmlns:a16="http://schemas.microsoft.com/office/drawing/2014/main" val="3038447786"/>
                    </a:ext>
                  </a:extLst>
                </a:gridCol>
                <a:gridCol w="1516985">
                  <a:extLst>
                    <a:ext uri="{9D8B030D-6E8A-4147-A177-3AD203B41FA5}">
                      <a16:colId xmlns:a16="http://schemas.microsoft.com/office/drawing/2014/main" val="3538146721"/>
                    </a:ext>
                  </a:extLst>
                </a:gridCol>
              </a:tblGrid>
              <a:tr h="290874">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3/11</a:t>
                      </a:r>
                    </a:p>
                  </a:txBody>
                  <a:tcPr marL="0" marR="0" marT="0" marB="0">
                    <a:solidFill>
                      <a:schemeClr val="bg1"/>
                    </a:solidFill>
                  </a:tcPr>
                </a:tc>
                <a:tc>
                  <a:txBody>
                    <a:bodyPr/>
                    <a:lstStyle/>
                    <a:p>
                      <a:pPr algn="ctr"/>
                      <a:r>
                        <a:rPr lang="en-US" sz="1800" dirty="0">
                          <a:solidFill>
                            <a:schemeClr val="tx2"/>
                          </a:solidFill>
                        </a:rPr>
                        <a:t>Tue 3/12</a:t>
                      </a:r>
                    </a:p>
                  </a:txBody>
                  <a:tcPr marL="0" marR="0" marT="0" marB="0">
                    <a:solidFill>
                      <a:schemeClr val="bg1"/>
                    </a:solidFill>
                  </a:tcPr>
                </a:tc>
                <a:tc>
                  <a:txBody>
                    <a:bodyPr/>
                    <a:lstStyle/>
                    <a:p>
                      <a:pPr algn="ctr"/>
                      <a:r>
                        <a:rPr lang="en-US" sz="1800" dirty="0">
                          <a:solidFill>
                            <a:schemeClr val="tx2"/>
                          </a:solidFill>
                        </a:rPr>
                        <a:t>Wed 3/13</a:t>
                      </a:r>
                    </a:p>
                  </a:txBody>
                  <a:tcPr marL="0" marR="0" marT="0" marB="0">
                    <a:solidFill>
                      <a:schemeClr val="bg1"/>
                    </a:solidFill>
                  </a:tcPr>
                </a:tc>
                <a:tc>
                  <a:txBody>
                    <a:bodyPr/>
                    <a:lstStyle/>
                    <a:p>
                      <a:pPr algn="ctr"/>
                      <a:r>
                        <a:rPr lang="en-US" sz="1800" dirty="0">
                          <a:solidFill>
                            <a:schemeClr val="tx2"/>
                          </a:solidFill>
                        </a:rPr>
                        <a:t>Thu 3/14</a:t>
                      </a:r>
                    </a:p>
                  </a:txBody>
                  <a:tcPr marL="0" marR="0" marT="0" marB="0">
                    <a:solidFill>
                      <a:schemeClr val="bg1"/>
                    </a:solidFill>
                  </a:tcPr>
                </a:tc>
                <a:tc>
                  <a:txBody>
                    <a:bodyPr/>
                    <a:lstStyle/>
                    <a:p>
                      <a:pPr algn="ctr"/>
                      <a:r>
                        <a:rPr lang="en-US" sz="1800" dirty="0">
                          <a:solidFill>
                            <a:schemeClr val="tx2"/>
                          </a:solidFill>
                        </a:rPr>
                        <a:t>Fri 3/15</a:t>
                      </a:r>
                    </a:p>
                  </a:txBody>
                  <a:tcPr marL="0" marR="0" marT="0" marB="0">
                    <a:solidFill>
                      <a:schemeClr val="bg1"/>
                    </a:solidFill>
                  </a:tcPr>
                </a:tc>
                <a:extLst>
                  <a:ext uri="{0D108BD9-81ED-4DB2-BD59-A6C34878D82A}">
                    <a16:rowId xmlns:a16="http://schemas.microsoft.com/office/drawing/2014/main" val="10000"/>
                  </a:ext>
                </a:extLst>
              </a:tr>
              <a:tr h="654102">
                <a:tc>
                  <a:txBody>
                    <a:bodyPr/>
                    <a:lstStyle/>
                    <a:p>
                      <a:pPr algn="r"/>
                      <a:r>
                        <a:rPr lang="en-US" sz="1400" dirty="0"/>
                        <a:t>08:00</a:t>
                      </a:r>
                    </a:p>
                    <a:p>
                      <a:pPr algn="r"/>
                      <a:endParaRPr lang="en-US" sz="1400" dirty="0"/>
                    </a:p>
                    <a:p>
                      <a:pPr algn="r"/>
                      <a:endParaRPr lang="en-US" sz="1400" dirty="0"/>
                    </a:p>
                    <a:p>
                      <a:pPr algn="r"/>
                      <a:r>
                        <a:rPr lang="en-US" sz="1400" dirty="0"/>
                        <a:t>10:00</a:t>
                      </a:r>
                    </a:p>
                  </a:txBody>
                  <a:tcPr marL="0" marR="0" marT="0" marB="0">
                    <a:solidFill>
                      <a:schemeClr val="accent1">
                        <a:lumMod val="40000"/>
                        <a:lumOff val="60000"/>
                      </a:schemeClr>
                    </a:solidFill>
                  </a:tcPr>
                </a:tc>
                <a:tc>
                  <a:txBody>
                    <a:bodyPr/>
                    <a:lstStyle/>
                    <a:p>
                      <a:r>
                        <a:rPr lang="en-US" sz="1200" dirty="0"/>
                        <a:t>EC Opening</a:t>
                      </a:r>
                    </a:p>
                  </a:txBody>
                  <a:tcPr marL="36000" marR="36000" marT="36000" marB="36000">
                    <a:solidFill>
                      <a:schemeClr val="bg1">
                        <a:lumMod val="85000"/>
                      </a:schemeClr>
                    </a:solidFill>
                  </a:tcPr>
                </a:tc>
                <a:tc>
                  <a:txBody>
                    <a:bodyPr/>
                    <a:lstStyle/>
                    <a:p>
                      <a:r>
                        <a:rPr lang="en-US" sz="1200" dirty="0"/>
                        <a:t>Maintenance</a:t>
                      </a:r>
                    </a:p>
                  </a:txBody>
                  <a:tcPr marL="36000" marR="36000" marT="36000" marB="36000">
                    <a:solidFill>
                      <a:schemeClr val="tx2">
                        <a:lumMod val="40000"/>
                        <a:lumOff val="60000"/>
                      </a:schemeClr>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extLst>
                  <a:ext uri="{0D108BD9-81ED-4DB2-BD59-A6C34878D82A}">
                    <a16:rowId xmlns:a16="http://schemas.microsoft.com/office/drawing/2014/main" val="10001"/>
                  </a:ext>
                </a:extLst>
              </a:tr>
              <a:tr h="0">
                <a:tc>
                  <a:txBody>
                    <a:bodyPr/>
                    <a:lstStyle/>
                    <a:p>
                      <a:pPr algn="r"/>
                      <a:endParaRPr lang="en-US" sz="800" dirty="0"/>
                    </a:p>
                  </a:txBody>
                  <a:tcPr marL="0" marR="0" marT="0" marB="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extLst>
                  <a:ext uri="{0D108BD9-81ED-4DB2-BD59-A6C34878D82A}">
                    <a16:rowId xmlns:a16="http://schemas.microsoft.com/office/drawing/2014/main" val="10002"/>
                  </a:ext>
                </a:extLst>
              </a:tr>
              <a:tr h="654102">
                <a:tc>
                  <a:txBody>
                    <a:bodyPr/>
                    <a:lstStyle/>
                    <a:p>
                      <a:pPr algn="r"/>
                      <a:r>
                        <a:rPr lang="en-US" sz="1400" dirty="0"/>
                        <a:t>10:30</a:t>
                      </a:r>
                      <a:br>
                        <a:rPr lang="en-US" sz="1400" dirty="0"/>
                      </a:br>
                      <a:endParaRPr lang="en-US" sz="1400" dirty="0"/>
                    </a:p>
                    <a:p>
                      <a:pPr algn="r"/>
                      <a:endParaRPr lang="en-US" sz="1400" dirty="0"/>
                    </a:p>
                    <a:p>
                      <a:pPr algn="r"/>
                      <a:r>
                        <a:rPr lang="en-US" sz="1400" dirty="0"/>
                        <a:t>12:30</a:t>
                      </a:r>
                    </a:p>
                  </a:txBody>
                  <a:tcPr marL="0" marR="0" marT="0" marB="0">
                    <a:solidFill>
                      <a:schemeClr val="tx2">
                        <a:lumMod val="20000"/>
                        <a:lumOff val="80000"/>
                      </a:schemeClr>
                    </a:solidFill>
                  </a:tcPr>
                </a:tc>
                <a:tc>
                  <a:txBody>
                    <a:bodyPr/>
                    <a:lstStyle/>
                    <a:p>
                      <a:pPr marL="0" indent="0">
                        <a:buFont typeface="Arial" panose="020B0604020202020204" pitchFamily="34" charset="0"/>
                        <a:buNone/>
                      </a:pPr>
                      <a:r>
                        <a:rPr lang="en-US" sz="1200" dirty="0"/>
                        <a:t>802.1 Opening</a:t>
                      </a:r>
                    </a:p>
                  </a:txBody>
                  <a:tcPr marL="36000" marR="36000" marT="36000" marB="36000">
                    <a:solidFill>
                      <a:schemeClr val="tx2">
                        <a:lumMod val="40000"/>
                        <a:lumOff val="60000"/>
                      </a:schemeClr>
                    </a:solidFill>
                  </a:tcPr>
                </a:tc>
                <a:tc>
                  <a:txBody>
                    <a:bodyPr/>
                    <a:lstStyle/>
                    <a:p>
                      <a:pPr marL="0" indent="-82550" algn="l" defTabSz="457200" rtl="0" eaLnBrk="1" latinLnBrk="0" hangingPunct="1">
                        <a:buFont typeface="Arial" pitchFamily="34" charset="0"/>
                        <a:buNone/>
                      </a:pPr>
                      <a:endParaRPr lang="en-US" sz="1200" kern="1200" dirty="0">
                        <a:solidFill>
                          <a:schemeClr val="dk1"/>
                        </a:solidFill>
                        <a:latin typeface="+mn-lt"/>
                        <a:ea typeface="+mn-ea"/>
                        <a:cs typeface="+mn-cs"/>
                      </a:endParaRPr>
                    </a:p>
                  </a:txBody>
                  <a:tcPr marL="36000" marR="36000" marT="36000" marB="36000">
                    <a:noFill/>
                  </a:tcPr>
                </a:tc>
                <a:tc>
                  <a:txBody>
                    <a:bodyPr/>
                    <a:lstStyle/>
                    <a:p>
                      <a:endParaRPr lang="en-US" sz="1200" dirty="0"/>
                    </a:p>
                  </a:txBody>
                  <a:tcPr marL="36000" marR="36000" marT="36000" marB="36000">
                    <a:no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3"/>
                  </a:ext>
                </a:extLst>
              </a:tr>
              <a:tr h="201006">
                <a:tc>
                  <a:txBody>
                    <a:bodyPr/>
                    <a:lstStyle/>
                    <a:p>
                      <a:pPr algn="r"/>
                      <a:endParaRPr lang="en-US" sz="1600" dirty="0"/>
                    </a:p>
                  </a:txBody>
                  <a:tcPr marL="0" marR="0" marT="0" marB="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6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mn-lt"/>
                        <a:ea typeface="+mn-ea"/>
                        <a:cs typeface="+mn-cs"/>
                      </a:endParaRPr>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extLst>
                  <a:ext uri="{0D108BD9-81ED-4DB2-BD59-A6C34878D82A}">
                    <a16:rowId xmlns:a16="http://schemas.microsoft.com/office/drawing/2014/main" val="10004"/>
                  </a:ext>
                </a:extLst>
              </a:tr>
              <a:tr h="632298">
                <a:tc>
                  <a:txBody>
                    <a:bodyPr/>
                    <a:lstStyle/>
                    <a:p>
                      <a:pPr algn="r"/>
                      <a:r>
                        <a:rPr lang="en-US" sz="1400" dirty="0"/>
                        <a:t>13:30</a:t>
                      </a:r>
                    </a:p>
                    <a:p>
                      <a:pPr algn="r"/>
                      <a:br>
                        <a:rPr lang="en-US" sz="1400" dirty="0"/>
                      </a:br>
                      <a:endParaRPr lang="en-US" sz="1400" dirty="0"/>
                    </a:p>
                    <a:p>
                      <a:pPr algn="r"/>
                      <a:r>
                        <a:rPr lang="en-US" sz="1400" dirty="0"/>
                        <a:t>15:30</a:t>
                      </a:r>
                    </a:p>
                  </a:txBody>
                  <a:tcPr marL="0" marR="0" marT="0" marB="0">
                    <a:solidFill>
                      <a:schemeClr val="tx2">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OmniRAN opening</a:t>
                      </a:r>
                    </a:p>
                    <a:p>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r>
                        <a:rPr lang="en-US" sz="1200" dirty="0"/>
                        <a:t>OmniRAN closing</a:t>
                      </a:r>
                    </a:p>
                  </a:txBody>
                  <a:tcPr marL="36000" marR="36000" marT="36000" marB="36000">
                    <a:solidFill>
                      <a:schemeClr val="tx2">
                        <a:lumMod val="60000"/>
                        <a:lumOff val="40000"/>
                      </a:schemeClr>
                    </a:solidFill>
                  </a:tcPr>
                </a:tc>
                <a:tc>
                  <a:txBody>
                    <a:bodyPr/>
                    <a:lstStyle/>
                    <a:p>
                      <a:r>
                        <a:rPr lang="en-US" sz="1200" dirty="0"/>
                        <a:t>802.1 Closing</a:t>
                      </a:r>
                    </a:p>
                  </a:txBody>
                  <a:tcPr marL="36000" marR="36000" marT="36000" marB="36000">
                    <a:solidFill>
                      <a:schemeClr val="tx2">
                        <a:lumMod val="40000"/>
                        <a:lumOff val="60000"/>
                      </a:schemeClr>
                    </a:solidFill>
                  </a:tcPr>
                </a:tc>
                <a:tc>
                  <a:txBody>
                    <a:bodyPr/>
                    <a:lstStyle/>
                    <a:p>
                      <a:r>
                        <a:rPr lang="en-US" sz="1200" dirty="0"/>
                        <a:t>EC Closing</a:t>
                      </a:r>
                    </a:p>
                    <a:p>
                      <a:r>
                        <a:rPr lang="en-US" sz="900" dirty="0"/>
                        <a:t>Starts at 13:00</a:t>
                      </a:r>
                    </a:p>
                  </a:txBody>
                  <a:tcPr marL="36000" marR="36000" marT="36000" marB="36000">
                    <a:solidFill>
                      <a:schemeClr val="bg1">
                        <a:lumMod val="85000"/>
                      </a:schemeClr>
                    </a:solidFill>
                  </a:tcPr>
                </a:tc>
                <a:extLst>
                  <a:ext uri="{0D108BD9-81ED-4DB2-BD59-A6C34878D82A}">
                    <a16:rowId xmlns:a16="http://schemas.microsoft.com/office/drawing/2014/main" val="10006"/>
                  </a:ext>
                </a:extLst>
              </a:tr>
              <a:tr h="0">
                <a:tc>
                  <a:txBody>
                    <a:bodyPr/>
                    <a:lstStyle/>
                    <a:p>
                      <a:pPr algn="r"/>
                      <a:endParaRPr lang="en-US" sz="800" dirty="0"/>
                    </a:p>
                  </a:txBody>
                  <a:tcPr marL="0" marR="0" marT="0" marB="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tx2">
                        <a:lumMod val="40000"/>
                        <a:lumOff val="60000"/>
                      </a:schemeClr>
                    </a:solidFill>
                  </a:tcPr>
                </a:tc>
                <a:tc>
                  <a:txBody>
                    <a:bodyPr/>
                    <a:lstStyle/>
                    <a:p>
                      <a:endParaRPr lang="en-US" sz="800" dirty="0"/>
                    </a:p>
                  </a:txBody>
                  <a:tcPr marL="36000" marR="36000" marT="36000" marB="36000">
                    <a:solidFill>
                      <a:schemeClr val="bg1">
                        <a:lumMod val="85000"/>
                      </a:schemeClr>
                    </a:solidFill>
                  </a:tcPr>
                </a:tc>
                <a:extLst>
                  <a:ext uri="{0D108BD9-81ED-4DB2-BD59-A6C34878D82A}">
                    <a16:rowId xmlns:a16="http://schemas.microsoft.com/office/drawing/2014/main" val="10008"/>
                  </a:ext>
                </a:extLst>
              </a:tr>
              <a:tr h="639904">
                <a:tc>
                  <a:txBody>
                    <a:bodyPr/>
                    <a:lstStyle/>
                    <a:p>
                      <a:pPr algn="r"/>
                      <a:r>
                        <a:rPr lang="en-US" sz="1400" dirty="0"/>
                        <a:t>16:00</a:t>
                      </a:r>
                    </a:p>
                    <a:p>
                      <a:pPr algn="r"/>
                      <a:endParaRPr lang="en-US" sz="1400" dirty="0"/>
                    </a:p>
                    <a:p>
                      <a:pPr algn="r"/>
                      <a:endParaRPr lang="en-US" sz="1400" dirty="0"/>
                    </a:p>
                    <a:p>
                      <a:pPr algn="r"/>
                      <a:r>
                        <a:rPr lang="en-US" sz="1400" dirty="0"/>
                        <a:t>18:00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lumMod val="85000"/>
                      </a:schemeClr>
                    </a:solidFill>
                  </a:tcPr>
                </a:tc>
                <a:extLst>
                  <a:ext uri="{0D108BD9-81ED-4DB2-BD59-A6C34878D82A}">
                    <a16:rowId xmlns:a16="http://schemas.microsoft.com/office/drawing/2014/main" val="10009"/>
                  </a:ext>
                </a:extLst>
              </a:tr>
              <a:tr h="0">
                <a:tc>
                  <a:txBody>
                    <a:bodyPr/>
                    <a:lstStyle/>
                    <a:p>
                      <a:pPr algn="r"/>
                      <a:endParaRPr lang="en-US" sz="1200" dirty="0"/>
                    </a:p>
                  </a:txBody>
                  <a:tcPr marL="0" marR="0" marT="0" marB="0">
                    <a:noFill/>
                  </a:tcPr>
                </a:tc>
                <a:tc>
                  <a:txBody>
                    <a:bodyPr/>
                    <a:lstStyle/>
                    <a:p>
                      <a:endParaRPr lang="en-US" sz="1200" dirty="0"/>
                    </a:p>
                  </a:txBody>
                  <a:tcPr marL="36000" marR="36000" marT="36000" marB="36000">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extLst>
                  <a:ext uri="{0D108BD9-81ED-4DB2-BD59-A6C34878D82A}">
                    <a16:rowId xmlns:a16="http://schemas.microsoft.com/office/drawing/2014/main" val="1213880732"/>
                  </a:ext>
                </a:extLst>
              </a:tr>
              <a:tr h="292285">
                <a:tc>
                  <a:txBody>
                    <a:bodyPr/>
                    <a:lstStyle/>
                    <a:p>
                      <a:pPr algn="r"/>
                      <a:r>
                        <a:rPr lang="en-US" sz="1400" dirty="0"/>
                        <a:t>19:00</a:t>
                      </a:r>
                    </a:p>
                    <a:p>
                      <a:pPr algn="r"/>
                      <a:endParaRPr lang="en-US" sz="1400" dirty="0"/>
                    </a:p>
                    <a:p>
                      <a:pPr algn="r"/>
                      <a:r>
                        <a:rPr lang="en-US" sz="1400" dirty="0"/>
                        <a:t>21:00</a:t>
                      </a:r>
                    </a:p>
                  </a:txBody>
                  <a:tcPr marL="0" marR="0" marT="0" marB="0">
                    <a:solidFill>
                      <a:schemeClr val="tx2">
                        <a:lumMod val="20000"/>
                        <a:lumOff val="80000"/>
                      </a:schemeClr>
                    </a:solidFill>
                  </a:tcPr>
                </a:tc>
                <a:tc>
                  <a:txBody>
                    <a:bodyPr/>
                    <a:lstStyle/>
                    <a:p>
                      <a:r>
                        <a:rPr lang="en-US" sz="1200" dirty="0"/>
                        <a:t>Tutorials</a:t>
                      </a:r>
                    </a:p>
                  </a:txBody>
                  <a:tcPr marL="36000" marR="36000" marT="36000" marB="36000">
                    <a:solidFill>
                      <a:schemeClr val="bg1">
                        <a:lumMod val="85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err="1"/>
                        <a:t>Nendica</a:t>
                      </a:r>
                      <a:endParaRPr lang="en-US" sz="1200" dirty="0"/>
                    </a:p>
                  </a:txBody>
                  <a:tcPr marL="36000" marR="36000" marT="36000" marB="36000">
                    <a:solidFill>
                      <a:schemeClr val="tx2">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Social</a:t>
                      </a:r>
                    </a:p>
                  </a:txBody>
                  <a:tcPr marL="36000" marR="36000" marT="36000" marB="36000">
                    <a:solidFill>
                      <a:schemeClr val="accent3"/>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extLst>
                  <a:ext uri="{0D108BD9-81ED-4DB2-BD59-A6C34878D82A}">
                    <a16:rowId xmlns:a16="http://schemas.microsoft.com/office/drawing/2014/main" val="387865039"/>
                  </a:ext>
                </a:extLst>
              </a:tr>
            </a:tbl>
          </a:graphicData>
        </a:graphic>
      </p:graphicFrame>
    </p:spTree>
    <p:extLst>
      <p:ext uri="{BB962C8B-B14F-4D97-AF65-F5344CB8AC3E}">
        <p14:creationId xmlns:p14="http://schemas.microsoft.com/office/powerpoint/2010/main" val="3764459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dirty="0"/>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dirty="0"/>
              <a:t>Participants </a:t>
            </a:r>
            <a:r>
              <a:rPr lang="en-US" altLang="en-US" u="sng" dirty="0"/>
              <a:t>shall</a:t>
            </a:r>
            <a:r>
              <a:rPr lang="en-US" altLang="en-US" dirty="0"/>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dirty="0"/>
            </a:br>
            <a:endParaRPr lang="en-US" altLang="en-US" dirty="0"/>
          </a:p>
          <a:p>
            <a:r>
              <a:rPr lang="en-US" altLang="en-US" dirty="0"/>
              <a:t>Participants </a:t>
            </a:r>
            <a:r>
              <a:rPr lang="en-US" altLang="en-US" u="sng" dirty="0"/>
              <a:t>should</a:t>
            </a:r>
            <a:r>
              <a:rPr lang="en-US" altLang="en-US" dirty="0"/>
              <a:t> inform the IEEE (or cause the IEEE to be informed) of the identity of any other holders of potential Essential Patent Claims</a:t>
            </a:r>
            <a:br>
              <a:rPr lang="en-US" altLang="en-US" dirty="0"/>
            </a:br>
            <a:endParaRPr lang="en-US" altLang="en-US" dirty="0"/>
          </a:p>
          <a:p>
            <a:pPr marL="0" indent="0">
              <a:buNone/>
            </a:pPr>
            <a:r>
              <a:rPr lang="en-US" altLang="en-US" sz="4100" dirty="0"/>
              <a:t>Early identification of holders of potential Essential Patent Claims is encouraged</a:t>
            </a:r>
          </a:p>
        </p:txBody>
      </p:sp>
    </p:spTree>
    <p:extLst>
      <p:ext uri="{BB962C8B-B14F-4D97-AF65-F5344CB8AC3E}">
        <p14:creationId xmlns:p14="http://schemas.microsoft.com/office/powerpoint/2010/main" val="3257697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dirty="0"/>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dirty="0"/>
              <a:t>Cause an LOA to be submitted to the IEEE-SA (patcom@ieee.org); or</a:t>
            </a:r>
          </a:p>
          <a:p>
            <a:pPr lvl="1">
              <a:lnSpc>
                <a:spcPct val="110000"/>
              </a:lnSpc>
              <a:spcBef>
                <a:spcPts val="1200"/>
              </a:spcBef>
            </a:pPr>
            <a:r>
              <a:rPr lang="en-US" altLang="en-US" dirty="0"/>
              <a:t>Provide the chair of this group with the identity of the holder(s) of any and all such claims as soon as possible; or</a:t>
            </a:r>
          </a:p>
          <a:p>
            <a:pPr lvl="1">
              <a:lnSpc>
                <a:spcPct val="110000"/>
              </a:lnSpc>
              <a:spcBef>
                <a:spcPts val="1200"/>
              </a:spcBef>
            </a:pPr>
            <a:r>
              <a:rPr lang="en-US" altLang="en-US" dirty="0"/>
              <a:t>Speak up now and respond to this Call for Potentially Essential Patents</a:t>
            </a:r>
          </a:p>
          <a:p>
            <a:pPr>
              <a:lnSpc>
                <a:spcPct val="110000"/>
              </a:lnSpc>
              <a:spcBef>
                <a:spcPts val="1200"/>
              </a:spcBef>
            </a:pPr>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1005775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dirty="0"/>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dirty="0"/>
              <a:t>All IEEE-SA standards meetings shall be conducted in compliance with all applicable laws, including antitrust and competition laws. </a:t>
            </a:r>
          </a:p>
          <a:p>
            <a:pPr lvl="1">
              <a:lnSpc>
                <a:spcPct val="110000"/>
              </a:lnSpc>
              <a:spcBef>
                <a:spcPts val="600"/>
              </a:spcBef>
            </a:pPr>
            <a:r>
              <a:rPr lang="en-US" altLang="en-US" dirty="0"/>
              <a:t>Don’t discuss the interpretation, validity, or essentiality of patents/patent claims. </a:t>
            </a:r>
          </a:p>
          <a:p>
            <a:pPr lvl="1">
              <a:lnSpc>
                <a:spcPct val="110000"/>
              </a:lnSpc>
              <a:spcBef>
                <a:spcPts val="600"/>
              </a:spcBef>
            </a:pPr>
            <a:r>
              <a:rPr lang="en-US" altLang="en-US" dirty="0"/>
              <a:t>Don’t discuss specific license rates, terms, or conditions.</a:t>
            </a:r>
          </a:p>
          <a:p>
            <a:pPr lvl="2">
              <a:lnSpc>
                <a:spcPct val="110000"/>
              </a:lnSpc>
              <a:spcBef>
                <a:spcPts val="600"/>
              </a:spcBef>
            </a:pPr>
            <a:r>
              <a:rPr lang="en-US" altLang="en-US" dirty="0"/>
              <a:t>Relative costs of different technical approaches that include relative costs of patent licensing terms may be discussed in standards development meetings. </a:t>
            </a:r>
          </a:p>
          <a:p>
            <a:pPr lvl="3">
              <a:lnSpc>
                <a:spcPct val="110000"/>
              </a:lnSpc>
              <a:spcBef>
                <a:spcPts val="600"/>
              </a:spcBef>
            </a:pPr>
            <a:r>
              <a:rPr lang="en-GB" altLang="en-US" dirty="0"/>
              <a:t>Technical considerations remain the primary focus</a:t>
            </a:r>
            <a:endParaRPr lang="en-US" altLang="en-US" dirty="0"/>
          </a:p>
          <a:p>
            <a:pPr lvl="1">
              <a:lnSpc>
                <a:spcPct val="110000"/>
              </a:lnSpc>
              <a:spcBef>
                <a:spcPts val="600"/>
              </a:spcBef>
            </a:pPr>
            <a:r>
              <a:rPr lang="en-US" altLang="en-US" dirty="0"/>
              <a:t>Don’t discuss or engage in the fixing of product prices, allocation of customers, or division of sales markets.</a:t>
            </a:r>
          </a:p>
          <a:p>
            <a:pPr lvl="1">
              <a:lnSpc>
                <a:spcPct val="110000"/>
              </a:lnSpc>
              <a:spcBef>
                <a:spcPts val="600"/>
              </a:spcBef>
            </a:pPr>
            <a:r>
              <a:rPr lang="en-US" altLang="en-US" dirty="0"/>
              <a:t>Don’t discuss the status or substance of ongoing or threatened litigation.</a:t>
            </a:r>
          </a:p>
          <a:p>
            <a:pPr lvl="1">
              <a:lnSpc>
                <a:spcPct val="110000"/>
              </a:lnSpc>
              <a:spcBef>
                <a:spcPts val="600"/>
              </a:spcBef>
            </a:pPr>
            <a:r>
              <a:rPr lang="en-US" altLang="en-US" dirty="0"/>
              <a:t>Don’t be silent if inappropriate topics are discussed … do formally object.</a:t>
            </a:r>
          </a:p>
          <a:p>
            <a:pPr lvl="1">
              <a:lnSpc>
                <a:spcPct val="110000"/>
              </a:lnSpc>
              <a:spcBef>
                <a:spcPts val="600"/>
              </a:spcBef>
            </a:pPr>
            <a:endParaRPr lang="en-US" altLang="en-US" dirty="0"/>
          </a:p>
          <a:p>
            <a:pPr>
              <a:lnSpc>
                <a:spcPct val="110000"/>
              </a:lnSpc>
              <a:spcBef>
                <a:spcPts val="600"/>
              </a:spcBef>
            </a:pPr>
            <a:r>
              <a:rPr lang="en-US" altLang="en-US" dirty="0"/>
              <a:t>For more details, see IEEE-SA Standards Board Operations Manual, clause 5.3.10 and Antitrust and Competition Policy: </a:t>
            </a:r>
            <a:br>
              <a:rPr lang="en-US" altLang="en-US" dirty="0"/>
            </a:br>
            <a:r>
              <a:rPr lang="en-US" altLang="en-US" dirty="0"/>
              <a:t>What You Need to Know at </a:t>
            </a:r>
            <a:r>
              <a:rPr lang="en-US" altLang="en-US" dirty="0">
                <a:hlinkClick r:id="rId2"/>
              </a:rPr>
              <a:t>http://standards.ieee.org/develop/policies/antitrust.pdf</a:t>
            </a:r>
            <a:endParaRPr lang="en-US" altLang="en-US" dirty="0"/>
          </a:p>
          <a:p>
            <a:endParaRPr lang="en-US" altLang="en-US" dirty="0"/>
          </a:p>
        </p:txBody>
      </p:sp>
    </p:spTree>
    <p:extLst>
      <p:ext uri="{BB962C8B-B14F-4D97-AF65-F5344CB8AC3E}">
        <p14:creationId xmlns:p14="http://schemas.microsoft.com/office/powerpoint/2010/main" val="4087789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dirty="0"/>
              <a:t>Patent-related information</a:t>
            </a:r>
            <a:endParaRPr lang="en-US" altLang="en-US" dirty="0"/>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dirty="0"/>
              <a:t>The patent policy and the procedures used to execute that policy are documented in the:</a:t>
            </a:r>
          </a:p>
          <a:p>
            <a:endParaRPr lang="en-US" altLang="en-US" dirty="0"/>
          </a:p>
          <a:p>
            <a:pPr lvl="1"/>
            <a:r>
              <a:rPr lang="en-US" altLang="en-US" dirty="0"/>
              <a:t>IEEE-SA Standards Board Bylaws </a:t>
            </a:r>
            <a:r>
              <a:rPr lang="en-US" altLang="en-US" sz="2600" dirty="0">
                <a:hlinkClick r:id="rId3"/>
              </a:rPr>
              <a:t>http://standards.ieee.org/develop/policies/bylaws/sect6-7.html#6</a:t>
            </a:r>
            <a:br>
              <a:rPr lang="en-US" altLang="en-US" sz="2600" dirty="0"/>
            </a:br>
            <a:endParaRPr lang="en-US" altLang="en-US" sz="2600" dirty="0"/>
          </a:p>
          <a:p>
            <a:pPr lvl="1"/>
            <a:r>
              <a:rPr lang="en-US" altLang="en-US" dirty="0"/>
              <a:t>IEEE-SA Standards Board Operations Manual </a:t>
            </a:r>
            <a:r>
              <a:rPr lang="en-US" altLang="en-US" sz="2600" dirty="0">
                <a:hlinkClick r:id="rId4"/>
              </a:rPr>
              <a:t>http://standards.ieee.org/develop/policies/opman/sect6.html#6.3</a:t>
            </a:r>
            <a:endParaRPr lang="en-US" altLang="en-US" sz="2600" dirty="0"/>
          </a:p>
          <a:p>
            <a:endParaRPr lang="en-US" altLang="en-US" dirty="0"/>
          </a:p>
          <a:p>
            <a:r>
              <a:rPr lang="en-US" altLang="en-US" dirty="0"/>
              <a:t>Material about the patent policy is available at </a:t>
            </a:r>
            <a:r>
              <a:rPr lang="en-US" altLang="en-US" sz="2600" dirty="0">
                <a:hlinkClick r:id="rId5"/>
              </a:rPr>
              <a:t>http://standards.ieee.org/about/sasb/patcom/materials.html</a:t>
            </a:r>
            <a:br>
              <a:rPr lang="en-US" altLang="en-US" dirty="0"/>
            </a:br>
            <a:endParaRPr lang="en-US" altLang="en-US" dirty="0"/>
          </a:p>
          <a:p>
            <a:r>
              <a:rPr lang="en-US" altLang="en-US" sz="4000" dirty="0"/>
              <a:t>If you have questions, contact the IEEE-SA Standards Board Patent Committee Administrator at </a:t>
            </a:r>
            <a:r>
              <a:rPr lang="en-US" altLang="en-US" sz="4000" dirty="0">
                <a:hlinkClick r:id="rId6"/>
              </a:rPr>
              <a:t>patcom@ieee.org</a:t>
            </a:r>
            <a:endParaRPr lang="en-US" altLang="en-US" sz="4000" dirty="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168681711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4101</TotalTime>
  <Words>2052</Words>
  <Application>Microsoft Macintosh PowerPoint</Application>
  <PresentationFormat>On-screen Show (4:3)</PresentationFormat>
  <Paragraphs>278</Paragraphs>
  <Slides>20</Slides>
  <Notes>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20</vt:i4>
      </vt:variant>
    </vt:vector>
  </HeadingPairs>
  <TitlesOfParts>
    <vt:vector size="26" baseType="lpstr">
      <vt:lpstr>Arial</vt:lpstr>
      <vt:lpstr>Helvetica</vt:lpstr>
      <vt:lpstr>Times</vt:lpstr>
      <vt:lpstr>Times New Roman</vt:lpstr>
      <vt:lpstr>Template</vt:lpstr>
      <vt:lpstr>Title slide</vt:lpstr>
      <vt:lpstr>IEEE 802.1 OmniRAN TG March 2018 F2F Meeting Vancouver, BC, Canada</vt:lpstr>
      <vt:lpstr>March 2019 F2F Meeting</vt:lpstr>
      <vt:lpstr>Agenda proposal for March 2019 F2F</vt:lpstr>
      <vt:lpstr>March 2019 Agenda Graphics</vt:lpstr>
      <vt:lpstr>Participants have a duty to inform the IEEE</vt:lpstr>
      <vt:lpstr>Ways to inform IEEE</vt:lpstr>
      <vt:lpstr>Other guidelines for IEEE WG meetings</vt:lpstr>
      <vt:lpstr>Patent-related information</vt:lpstr>
      <vt:lpstr>Participation in IEEE 802 Meetings</vt:lpstr>
      <vt:lpstr>Business #1</vt:lpstr>
      <vt:lpstr>Agenda proposal for March 2019 F2F</vt:lpstr>
      <vt:lpstr>Schedules</vt:lpstr>
      <vt:lpstr>Business #2</vt:lpstr>
      <vt:lpstr>Business #3</vt:lpstr>
      <vt:lpstr>Business #4</vt:lpstr>
      <vt:lpstr>Business #5</vt:lpstr>
      <vt:lpstr>Motion</vt:lpstr>
      <vt:lpstr>Motion</vt:lpstr>
      <vt:lpstr>Business #6</vt:lpstr>
      <vt:lpstr>Business #7</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452</cp:revision>
  <cp:lastPrinted>1998-02-10T13:28:06Z</cp:lastPrinted>
  <dcterms:created xsi:type="dcterms:W3CDTF">2011-12-30T17:06:23Z</dcterms:created>
  <dcterms:modified xsi:type="dcterms:W3CDTF">2019-03-13T23:31:43Z</dcterms:modified>
</cp:coreProperties>
</file>