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23"/>
  </p:notesMasterIdLst>
  <p:handoutMasterIdLst>
    <p:handoutMasterId r:id="rId24"/>
  </p:handoutMasterIdLst>
  <p:sldIdLst>
    <p:sldId id="262" r:id="rId3"/>
    <p:sldId id="298" r:id="rId4"/>
    <p:sldId id="365" r:id="rId5"/>
    <p:sldId id="364" r:id="rId6"/>
    <p:sldId id="346" r:id="rId7"/>
    <p:sldId id="347" r:id="rId8"/>
    <p:sldId id="348" r:id="rId9"/>
    <p:sldId id="349" r:id="rId10"/>
    <p:sldId id="320" r:id="rId11"/>
    <p:sldId id="331" r:id="rId12"/>
    <p:sldId id="366" r:id="rId13"/>
    <p:sldId id="309" r:id="rId14"/>
    <p:sldId id="332" r:id="rId15"/>
    <p:sldId id="344" r:id="rId16"/>
    <p:sldId id="351" r:id="rId17"/>
    <p:sldId id="369" r:id="rId18"/>
    <p:sldId id="367" r:id="rId19"/>
    <p:sldId id="370" r:id="rId20"/>
    <p:sldId id="345" r:id="rId21"/>
    <p:sldId id="33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81" autoAdjust="0"/>
    <p:restoredTop sz="95559" autoAdjust="0"/>
  </p:normalViewPr>
  <p:slideViewPr>
    <p:cSldViewPr>
      <p:cViewPr varScale="1">
        <p:scale>
          <a:sx n="80" d="100"/>
          <a:sy n="80" d="100"/>
        </p:scale>
        <p:origin x="7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85376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841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2774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4502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353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46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670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23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61510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03116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589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3741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omniran-19-0013-04-00TG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237903111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9/omniran-19-0014-00-00TG-feb-27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1-01-CQ00-maap-introduction.pptx" TargetMode="External"/><Relationship Id="rId1" Type="http://schemas.openxmlformats.org/officeDocument/2006/relationships/slideLayout" Target="../slideLayouts/slideLayout2.xml"/><Relationship Id="rId5" Type="http://schemas.openxmlformats.org/officeDocument/2006/relationships/hyperlink" Target="https://mentor.ieee.org/omniran/dcn/19/omniran-19-0018-00-00TG-802-1-liaison-to-ieee-1722.docx" TargetMode="External"/><Relationship Id="rId4" Type="http://schemas.openxmlformats.org/officeDocument/2006/relationships/hyperlink" Target="https://mentor.ieee.org/omniran/dcn/19/omniran-19-0017-01-CQ00-proposed-liaison-to-ieee-1722-working-group.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beyondstandards.ieee.org/beyond-standard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9/omniran-19-0018-00-00TG-802-1-liaison-to-ieee-1722.docx"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286-03-000m-mac-address-policy-anqp-and-beacon-element.docx" TargetMode="External"/><Relationship Id="rId2" Type="http://schemas.openxmlformats.org/officeDocument/2006/relationships/hyperlink" Target="https://mentor.ieee.org/omniran/dcn/19/omniran-19-0016-00-CQ00-thoughts-on-toc.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irmont.com/hotel-vancouv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omniran/dcn/19/omniran-19-0019-00-00TG-mar-2019-report-to-ieee-802-wg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Vancouver, BC, Canada</a:t>
            </a:r>
          </a:p>
        </p:txBody>
      </p:sp>
      <p:sp>
        <p:nvSpPr>
          <p:cNvPr id="3" name="Subtitle 2"/>
          <p:cNvSpPr>
            <a:spLocks noGrp="1"/>
          </p:cNvSpPr>
          <p:nvPr>
            <p:ph type="subTitle" idx="1"/>
          </p:nvPr>
        </p:nvSpPr>
        <p:spPr/>
        <p:txBody>
          <a:bodyPr/>
          <a:lstStyle/>
          <a:p>
            <a:r>
              <a:rPr lang="en-US" dirty="0"/>
              <a:t>2019-03-13</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13:32</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16527157"/>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789044">
                  <a:extLst>
                    <a:ext uri="{9D8B030D-6E8A-4147-A177-3AD203B41FA5}">
                      <a16:colId xmlns:a16="http://schemas.microsoft.com/office/drawing/2014/main" val="20000"/>
                    </a:ext>
                  </a:extLst>
                </a:gridCol>
                <a:gridCol w="185660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Jerome </a:t>
                      </a:r>
                      <a:r>
                        <a:rPr lang="en-US" sz="1400" dirty="0" err="1">
                          <a:solidFill>
                            <a:schemeClr val="tx1"/>
                          </a:solidFill>
                          <a:latin typeface="+mn-lt"/>
                        </a:rPr>
                        <a:t>Arokkiam</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OSRAM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tx1"/>
                          </a:solidFill>
                          <a:effectLst/>
                          <a:latin typeface="+mn-lt"/>
                        </a:rPr>
                        <a:t>Don Pannell</a:t>
                      </a:r>
                    </a:p>
                  </a:txBody>
                  <a:tcPr marL="73025" marR="73025" marT="0" marB="0" anchor="ctr"/>
                </a:tc>
                <a:tc>
                  <a:txBody>
                    <a:bodyPr/>
                    <a:lstStyle/>
                    <a:p>
                      <a:pPr algn="just">
                        <a:spcAft>
                          <a:spcPts val="300"/>
                        </a:spcAft>
                      </a:pPr>
                      <a:r>
                        <a:rPr lang="en-US" sz="1400" dirty="0">
                          <a:solidFill>
                            <a:schemeClr val="tx1"/>
                          </a:solidFill>
                          <a:effectLst/>
                          <a:latin typeface="+mn-lt"/>
                        </a:rPr>
                        <a:t>NXP Semiconductors </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tx1"/>
                          </a:solidFill>
                          <a:effectLst/>
                          <a:latin typeface="+mn-lt"/>
                        </a:rPr>
                        <a:t>Stephen </a:t>
                      </a:r>
                      <a:r>
                        <a:rPr lang="en-US" sz="1400" dirty="0" err="1">
                          <a:solidFill>
                            <a:schemeClr val="tx1"/>
                          </a:solidFill>
                          <a:effectLst/>
                          <a:latin typeface="+mn-lt"/>
                        </a:rPr>
                        <a:t>Mccann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and specification text 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7045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P802.1CQ contributions and discussions</a:t>
            </a:r>
          </a:p>
          <a:p>
            <a:pPr lvl="2"/>
            <a:r>
              <a:rPr lang="en-US" dirty="0"/>
              <a:t>P802.1CQ </a:t>
            </a:r>
            <a:r>
              <a:rPr lang="en-US" dirty="0" err="1"/>
              <a:t>ToC</a:t>
            </a:r>
            <a:r>
              <a:rPr lang="en-US" dirty="0"/>
              <a:t> and specification text contributions</a:t>
            </a:r>
          </a:p>
          <a:p>
            <a:r>
              <a:rPr lang="en-US" dirty="0"/>
              <a:t>Tue, 13:30 – 15:30</a:t>
            </a:r>
          </a:p>
          <a:p>
            <a:pPr lvl="1"/>
            <a:r>
              <a:rPr lang="en-US" dirty="0"/>
              <a:t>IEEE 802.1CF socialization activities</a:t>
            </a:r>
          </a:p>
          <a:p>
            <a:pPr lvl="1"/>
            <a:r>
              <a:rPr lang="en-US" dirty="0"/>
              <a:t>Potential new project for </a:t>
            </a:r>
            <a:r>
              <a:rPr lang="en-US" dirty="0" err="1"/>
              <a:t>OmniRAN</a:t>
            </a:r>
            <a:r>
              <a:rPr lang="en-US" dirty="0"/>
              <a:t> TG</a:t>
            </a:r>
          </a:p>
          <a:p>
            <a:pPr lvl="1"/>
            <a:r>
              <a:rPr lang="en-US" dirty="0"/>
              <a:t>Liaisons</a:t>
            </a:r>
          </a:p>
          <a:p>
            <a:pPr lvl="1"/>
            <a:r>
              <a:rPr lang="en-US" dirty="0"/>
              <a:t>Conference calls until July 2019 F2F</a:t>
            </a:r>
          </a:p>
          <a:p>
            <a:pPr lvl="1"/>
            <a:r>
              <a:rPr lang="en-US" dirty="0"/>
              <a:t>Motions to 802.1 closing plenary</a:t>
            </a:r>
          </a:p>
          <a:p>
            <a:pPr lvl="1"/>
            <a:r>
              <a:rPr lang="en-US" dirty="0"/>
              <a:t>Draft status report to IEEE 802 WGs</a:t>
            </a:r>
          </a:p>
          <a:p>
            <a:r>
              <a:rPr lang="en-US" dirty="0"/>
              <a:t>Wed, 13:30 – 15:30</a:t>
            </a:r>
          </a:p>
          <a:p>
            <a:pPr lvl="1"/>
            <a:r>
              <a:rPr lang="en-US" dirty="0"/>
              <a:t>P802.1CQ contributions and discussions</a:t>
            </a:r>
          </a:p>
          <a:p>
            <a:pPr lvl="2"/>
            <a:r>
              <a:rPr lang="en-US" dirty="0"/>
              <a:t>IEEE 802.11 related discussions</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a:t>Agenda approval</a:t>
            </a:r>
          </a:p>
          <a:p>
            <a:pPr lvl="1"/>
            <a:r>
              <a:rPr lang="en-US" dirty="0"/>
              <a:t>Approved without further requests</a:t>
            </a:r>
          </a:p>
          <a:p>
            <a:r>
              <a:rPr lang="en-US" dirty="0"/>
              <a:t>Review of minutes</a:t>
            </a:r>
          </a:p>
          <a:p>
            <a:pPr lvl="1"/>
            <a:r>
              <a:rPr lang="en-US" dirty="0">
                <a:hlinkClick r:id="rId2"/>
              </a:rPr>
              <a:t>https://mentor.ieee.org/omniran/dcn/19/omniran-19-0005-02-00TG-jan-2019-f2f-meeting-minutes.docx</a:t>
            </a:r>
            <a:endParaRPr lang="en-US" dirty="0"/>
          </a:p>
          <a:p>
            <a:pPr lvl="1"/>
            <a:r>
              <a:rPr lang="en-US" dirty="0">
                <a:hlinkClick r:id="rId3"/>
              </a:rPr>
              <a:t>https://mentor.ieee.org/omniran/dcn/19/omniran-19-0008-00-00TG-feb-6th-confcall-minutes.docx</a:t>
            </a:r>
            <a:endParaRPr lang="en-US" dirty="0"/>
          </a:p>
          <a:p>
            <a:pPr lvl="1"/>
            <a:r>
              <a:rPr lang="en-US" dirty="0">
                <a:hlinkClick r:id="rId4"/>
              </a:rPr>
              <a:t>https://mentor.ieee.org/omniran/dcn/19/omniran-19-0014-00-00TG-feb-27th-confcall-minutes.docx</a:t>
            </a:r>
            <a:endParaRPr lang="en-US" dirty="0"/>
          </a:p>
          <a:p>
            <a:pPr lvl="2"/>
            <a:r>
              <a:rPr lang="en-US" dirty="0"/>
              <a:t>No comments raised to any of the minutes.</a:t>
            </a:r>
          </a:p>
          <a:p>
            <a:r>
              <a:rPr lang="en-US" dirty="0"/>
              <a:t>Reports</a:t>
            </a:r>
          </a:p>
          <a:p>
            <a:pPr lvl="1"/>
            <a:r>
              <a:rPr lang="en-US" dirty="0"/>
              <a:t>P802.1CF is on </a:t>
            </a:r>
            <a:r>
              <a:rPr lang="en-US" dirty="0" err="1"/>
              <a:t>RevCom</a:t>
            </a:r>
            <a:r>
              <a:rPr lang="en-US" dirty="0"/>
              <a:t> agenda of Mar 20th meeting in Munich</a:t>
            </a:r>
          </a:p>
          <a:p>
            <a:pPr lvl="2"/>
            <a:r>
              <a:rPr lang="en-US" dirty="0"/>
              <a:t>Max will attend meeting in person</a:t>
            </a:r>
          </a:p>
          <a:p>
            <a:pPr lvl="1"/>
            <a:r>
              <a:rPr lang="en-US" dirty="0"/>
              <a:t>802.1 secretary requested adoption of new template for F2F meeting minutes. </a:t>
            </a:r>
            <a:r>
              <a:rPr lang="en-US" dirty="0" err="1"/>
              <a:t>OmniRAN</a:t>
            </a:r>
            <a:r>
              <a:rPr lang="en-US" dirty="0"/>
              <a:t> TG will adopt template for all its meetings amending the template with list of participants, detailed agenda, and clear attribution of discussions to agenda items.</a:t>
            </a:r>
          </a:p>
          <a:p>
            <a:pPr lvl="2"/>
            <a:r>
              <a:rPr lang="en-US" dirty="0"/>
              <a:t>Max will assist Hao for adoption of new meeting minutes template</a:t>
            </a:r>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P802.1CQ contributions and discussions</a:t>
            </a:r>
          </a:p>
          <a:p>
            <a:pPr lvl="1"/>
            <a:r>
              <a:rPr lang="en-US" dirty="0">
                <a:hlinkClick r:id="rId2"/>
              </a:rPr>
              <a:t>https://mentor.ieee.org/omniran/dcn/19/omniran-19-0011-01-CQ00-maap-introduction.pptx</a:t>
            </a:r>
            <a:endParaRPr lang="en-US" dirty="0"/>
          </a:p>
          <a:p>
            <a:pPr lvl="2"/>
            <a:r>
              <a:rPr lang="en-US" dirty="0"/>
              <a:t>Antonio introduced the potential adoption of MAAP for unicast addresses.</a:t>
            </a:r>
          </a:p>
          <a:p>
            <a:pPr lvl="2"/>
            <a:r>
              <a:rPr lang="en-US" dirty="0"/>
              <a:t>The secretary of the dormant IEEE 1722 WG explained that it could be feasible to take over the maintenance of the MAAP from IEEE 1722 allowing for functional additions when keeping strict backward compatibility. A liaison to IEEE 1722 should be considered when the feasibility of adopting MAAP would mature.</a:t>
            </a:r>
          </a:p>
          <a:p>
            <a:pPr lvl="2"/>
            <a:r>
              <a:rPr lang="en-US" dirty="0"/>
              <a:t>Obstacles of adoption are the private ownership of the </a:t>
            </a:r>
            <a:r>
              <a:rPr lang="en-US" dirty="0" err="1"/>
              <a:t>EtherType</a:t>
            </a:r>
            <a:r>
              <a:rPr lang="en-US" dirty="0"/>
              <a:t> used for MAAP as well as the superfluous message structure.</a:t>
            </a:r>
          </a:p>
          <a:p>
            <a:pPr lvl="1"/>
            <a:r>
              <a:rPr lang="en-US" dirty="0">
                <a:hlinkClick r:id="rId3"/>
              </a:rPr>
              <a:t>https://mentor.ieee.org/omniran/dcn/19/omniran-19-0017-00-CQ00-proposed-liaison-to-ieee-1722-working-group.pptx</a:t>
            </a:r>
            <a:endParaRPr lang="en-US" dirty="0"/>
          </a:p>
          <a:p>
            <a:pPr lvl="2"/>
            <a:r>
              <a:rPr lang="en-US" dirty="0"/>
              <a:t>Roger presented his proposed text of a liaison to IEEE 1722. </a:t>
            </a:r>
          </a:p>
          <a:p>
            <a:pPr lvl="2"/>
            <a:r>
              <a:rPr lang="en-US" dirty="0"/>
              <a:t>Text was discussed and a few small edits were introduced.</a:t>
            </a:r>
          </a:p>
          <a:p>
            <a:pPr lvl="2"/>
            <a:r>
              <a:rPr lang="en-US" dirty="0"/>
              <a:t>The chair uploaded the revision to mentor after the meeting.</a:t>
            </a:r>
          </a:p>
          <a:p>
            <a:pPr lvl="2"/>
            <a:r>
              <a:rPr lang="en-US" dirty="0">
                <a:hlinkClick r:id="rId4"/>
              </a:rPr>
              <a:t>https://mentor.ieee.org/omniran/dcn/19/omniran-19-0017-01-CQ00-proposed-liaison-to-ieee-1722-working-group.pptx</a:t>
            </a:r>
            <a:endParaRPr lang="en-US" dirty="0"/>
          </a:p>
          <a:p>
            <a:pPr lvl="2"/>
            <a:r>
              <a:rPr lang="en-US" dirty="0"/>
              <a:t>The chair created a text document out of the pptx contribution and uploaded the liaison text document to mentor for WG approval</a:t>
            </a:r>
          </a:p>
          <a:p>
            <a:pPr lvl="2"/>
            <a:r>
              <a:rPr lang="en-US" dirty="0">
                <a:hlinkClick r:id="rId5"/>
              </a:rPr>
              <a:t>https://mentor.ieee.org/omniran/dcn/19/omniran-19-0018-00-00TG-802-1-liaison-to-ieee-1722.docx</a:t>
            </a:r>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55000" lnSpcReduction="20000"/>
          </a:bodyPr>
          <a:lstStyle/>
          <a:p>
            <a:r>
              <a:rPr lang="en-US" dirty="0"/>
              <a:t>IEEE 802.1CF socialization activities</a:t>
            </a:r>
          </a:p>
          <a:p>
            <a:pPr lvl="1"/>
            <a:r>
              <a:rPr lang="en-US" dirty="0"/>
              <a:t>List of actions as discussed and agreed at Hiroshima meeting:</a:t>
            </a:r>
          </a:p>
          <a:p>
            <a:pPr lvl="2"/>
            <a:r>
              <a:rPr lang="en-US" dirty="0"/>
              <a:t>100 word notice to IEEE Communications Standards Magazine</a:t>
            </a:r>
          </a:p>
          <a:p>
            <a:pPr lvl="3"/>
            <a:r>
              <a:rPr lang="en-US" dirty="0"/>
              <a:t>Max will create draft of notice for review in </a:t>
            </a:r>
            <a:r>
              <a:rPr lang="en-US" dirty="0" err="1"/>
              <a:t>OmniRAN</a:t>
            </a:r>
            <a:r>
              <a:rPr lang="en-US" dirty="0"/>
              <a:t> TG</a:t>
            </a:r>
          </a:p>
          <a:p>
            <a:pPr lvl="2"/>
            <a:r>
              <a:rPr lang="en-US" dirty="0"/>
              <a:t>Updated presentation on aim and content of standard</a:t>
            </a:r>
          </a:p>
          <a:p>
            <a:pPr lvl="3"/>
            <a:r>
              <a:rPr lang="en-US" dirty="0"/>
              <a:t>Max will update existing slide set to reflect final standards content</a:t>
            </a:r>
          </a:p>
          <a:p>
            <a:pPr lvl="2"/>
            <a:r>
              <a:rPr lang="en-US" dirty="0"/>
              <a:t>Article for IEEE Communications Standards Magazine</a:t>
            </a:r>
          </a:p>
          <a:p>
            <a:pPr lvl="3"/>
            <a:r>
              <a:rPr lang="en-US" dirty="0"/>
              <a:t>Joint work of Max, Walter, Antonio, and Hao; to be started soon to reach submission deadline for September issue</a:t>
            </a:r>
          </a:p>
          <a:p>
            <a:pPr lvl="2"/>
            <a:r>
              <a:rPr lang="en-US" dirty="0"/>
              <a:t>Contribution to the IEEE blog beyond standards</a:t>
            </a:r>
          </a:p>
          <a:p>
            <a:pPr lvl="3"/>
            <a:r>
              <a:rPr lang="en-US" dirty="0">
                <a:hlinkClick r:id="rId2"/>
              </a:rPr>
              <a:t>https://beyondstandards.ieee.org/beyond-standards/</a:t>
            </a:r>
            <a:endParaRPr lang="en-US" dirty="0"/>
          </a:p>
          <a:p>
            <a:pPr lvl="3"/>
            <a:r>
              <a:rPr lang="en-US" dirty="0"/>
              <a:t>Contact IEEE staff for assistance</a:t>
            </a:r>
          </a:p>
          <a:p>
            <a:pPr lvl="2"/>
            <a:r>
              <a:rPr lang="en-US" i="1" dirty="0"/>
              <a:t>Potential IEEE 802 press release</a:t>
            </a:r>
          </a:p>
          <a:p>
            <a:pPr lvl="3"/>
            <a:r>
              <a:rPr lang="en-US" i="1" dirty="0"/>
              <a:t>Has to be approved by EC. Requires some customer quote, which may be challenging</a:t>
            </a:r>
          </a:p>
          <a:p>
            <a:pPr lvl="2"/>
            <a:r>
              <a:rPr lang="en-US" i="1" dirty="0"/>
              <a:t>Contribution to IEEE future networks (conference)</a:t>
            </a:r>
          </a:p>
          <a:p>
            <a:pPr lvl="3"/>
            <a:r>
              <a:rPr lang="en-US" i="1" dirty="0"/>
              <a:t>Multiple options for contributions to conferences; scope and timeline of conference must fit. For further considerations.</a:t>
            </a:r>
          </a:p>
          <a:p>
            <a:pPr lvl="1"/>
            <a:r>
              <a:rPr lang="en-US" dirty="0"/>
              <a:t>Conclusion in January was to start with the first three items.</a:t>
            </a:r>
          </a:p>
          <a:p>
            <a:pPr lvl="1"/>
            <a:r>
              <a:rPr lang="en-US" dirty="0"/>
              <a:t>It was recommended to add </a:t>
            </a:r>
            <a:r>
              <a:rPr lang="en-US" dirty="0" err="1"/>
              <a:t>beyondstandards</a:t>
            </a:r>
            <a:r>
              <a:rPr lang="en-US" dirty="0"/>
              <a:t>, as it was also used for publication purposes out of </a:t>
            </a:r>
            <a:r>
              <a:rPr lang="en-US" dirty="0" err="1"/>
              <a:t>Nendica</a:t>
            </a:r>
            <a:endParaRPr lang="en-US" dirty="0"/>
          </a:p>
          <a:p>
            <a:r>
              <a:rPr lang="en-US" dirty="0"/>
              <a:t>Potential new project for OmniRAN TG</a:t>
            </a:r>
          </a:p>
          <a:p>
            <a:pPr lvl="1"/>
            <a:r>
              <a:rPr lang="en-US" dirty="0"/>
              <a:t>No contribution received.</a:t>
            </a:r>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39F80-AD48-354C-A3F2-3C4255A4F83C}"/>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620CD67B-006F-F440-98F8-ADB81D1E0E9A}"/>
              </a:ext>
            </a:extLst>
          </p:cNvPr>
          <p:cNvSpPr>
            <a:spLocks noGrp="1"/>
          </p:cNvSpPr>
          <p:nvPr>
            <p:ph idx="1"/>
          </p:nvPr>
        </p:nvSpPr>
        <p:spPr>
          <a:xfrm>
            <a:off x="457200" y="1371600"/>
            <a:ext cx="8229600" cy="4876800"/>
          </a:xfrm>
        </p:spPr>
        <p:txBody>
          <a:bodyPr>
            <a:normAutofit fontScale="55000" lnSpcReduction="20000"/>
          </a:bodyPr>
          <a:lstStyle/>
          <a:p>
            <a:r>
              <a:rPr lang="en-US" dirty="0"/>
              <a:t>Liaisons</a:t>
            </a:r>
          </a:p>
          <a:p>
            <a:pPr lvl="1"/>
            <a:r>
              <a:rPr lang="en-US" dirty="0"/>
              <a:t>802.1 liaison response to ITU-T JCA IMT2020</a:t>
            </a:r>
          </a:p>
          <a:p>
            <a:pPr lvl="2"/>
            <a:r>
              <a:rPr lang="en-US" dirty="0">
                <a:hlinkClick r:id="rId2"/>
              </a:rPr>
              <a:t>https://mentor.ieee.org/omniran/dcn/19/omniran-19-0015-00-00TG-802-1-liaison-response-to-itu-t-jca-imt2020.docx</a:t>
            </a:r>
            <a:endParaRPr lang="en-US" dirty="0"/>
          </a:p>
          <a:p>
            <a:pPr lvl="1"/>
            <a:r>
              <a:rPr lang="en-US" dirty="0"/>
              <a:t>802.1 liaison to IEEE 1722 regarding MAAP</a:t>
            </a:r>
          </a:p>
          <a:p>
            <a:pPr lvl="2"/>
            <a:r>
              <a:rPr lang="en-US" dirty="0"/>
              <a:t>Proposed liaison text</a:t>
            </a:r>
          </a:p>
          <a:p>
            <a:pPr lvl="2"/>
            <a:r>
              <a:rPr lang="en-US" dirty="0">
                <a:hlinkClick r:id="rId3"/>
              </a:rPr>
              <a:t>https://mentor.ieee.org/omniran/dcn/19/omniran-19-0017-00-CQ00-proposed-liaison-to-ieee-1722-working-group.pptx</a:t>
            </a:r>
            <a:endParaRPr lang="en-US" dirty="0"/>
          </a:p>
          <a:p>
            <a:r>
              <a:rPr lang="en-US" dirty="0"/>
              <a:t>Conference calls until July 2019 F2F</a:t>
            </a:r>
          </a:p>
          <a:p>
            <a:pPr lvl="1"/>
            <a:r>
              <a:rPr lang="en-US" dirty="0"/>
              <a:t>Two conference calls agreed until May 2019 F2F</a:t>
            </a:r>
          </a:p>
          <a:p>
            <a:pPr lvl="2"/>
            <a:r>
              <a:rPr lang="en-US" dirty="0"/>
              <a:t>Friday, April 5</a:t>
            </a:r>
            <a:r>
              <a:rPr lang="en-US" baseline="30000" dirty="0"/>
              <a:t>th</a:t>
            </a:r>
            <a:r>
              <a:rPr lang="en-US" dirty="0"/>
              <a:t>, 2019, 0900-1030AM ET</a:t>
            </a:r>
          </a:p>
          <a:p>
            <a:pPr lvl="2"/>
            <a:r>
              <a:rPr lang="en-US" dirty="0"/>
              <a:t>Friday, April 26</a:t>
            </a:r>
            <a:r>
              <a:rPr lang="en-US" baseline="30000" dirty="0"/>
              <a:t>th</a:t>
            </a:r>
            <a:r>
              <a:rPr lang="en-US" dirty="0"/>
              <a:t>, 2019, 0900-1030AM ET</a:t>
            </a:r>
          </a:p>
          <a:p>
            <a:pPr lvl="1"/>
            <a:r>
              <a:rPr lang="en-US" dirty="0"/>
              <a:t>TG agreed not to hold a F2F meeting at the 802.1 interim in May</a:t>
            </a:r>
          </a:p>
          <a:p>
            <a:pPr lvl="2"/>
            <a:r>
              <a:rPr lang="en-US" dirty="0"/>
              <a:t>Main 802.1CQ contributor not available</a:t>
            </a:r>
          </a:p>
          <a:p>
            <a:pPr lvl="2"/>
            <a:r>
              <a:rPr lang="en-US" dirty="0"/>
              <a:t>Better to continue 802.1CQ on conference calls to allow all interested parties from </a:t>
            </a:r>
            <a:r>
              <a:rPr lang="en-US" dirty="0" err="1"/>
              <a:t>OmniRAN</a:t>
            </a:r>
            <a:r>
              <a:rPr lang="en-US" dirty="0"/>
              <a:t>, TSN, P60802, and 802.11 to participate</a:t>
            </a:r>
          </a:p>
          <a:p>
            <a:pPr lvl="2"/>
            <a:r>
              <a:rPr lang="en-US" dirty="0"/>
              <a:t>Unavailability of chair</a:t>
            </a:r>
          </a:p>
          <a:p>
            <a:pPr lvl="1"/>
            <a:r>
              <a:rPr lang="en-US" dirty="0"/>
              <a:t>Further conference calls will be announced with 14days preannouncement on the 802.1 mailing list.</a:t>
            </a:r>
          </a:p>
          <a:p>
            <a:r>
              <a:rPr lang="en-US" dirty="0"/>
              <a:t>Motions to 802.1 closing plenary</a:t>
            </a:r>
          </a:p>
          <a:p>
            <a:pPr lvl="1"/>
            <a:r>
              <a:rPr lang="en-US" dirty="0"/>
              <a:t>EC approval of liaison response</a:t>
            </a:r>
          </a:p>
          <a:p>
            <a:pPr lvl="1"/>
            <a:r>
              <a:rPr lang="en-US" dirty="0"/>
              <a:t>Teleconferences</a:t>
            </a:r>
          </a:p>
        </p:txBody>
      </p:sp>
    </p:spTree>
    <p:extLst>
      <p:ext uri="{BB962C8B-B14F-4D97-AF65-F5344CB8AC3E}">
        <p14:creationId xmlns:p14="http://schemas.microsoft.com/office/powerpoint/2010/main" val="186693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https://mentor.ieee.org/omniran/dcn/19/omniran-19-0015-00-00TG-802-1-liaison-response-to-itu-t-jca-imt2020.docx</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as communication of IEEE 802.1 to ITU-T JCA IMT2020, granting the IEEE LMSC chair (or his delegate) editorial license.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This approval is under LMSC OM “Procedure for communication with government bodies”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proposed Max Riegel, second: Hao Wang </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EC: proposed: John Messenger, second: David Law</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p:txBody>
      </p:sp>
    </p:spTree>
    <p:extLst>
      <p:ext uri="{BB962C8B-B14F-4D97-AF65-F5344CB8AC3E}">
        <p14:creationId xmlns:p14="http://schemas.microsoft.com/office/powerpoint/2010/main" val="1544214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524315"/>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sending the following liaison to IEEE 1722</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https://mentor.ieee.org/omniran/dcn/19/omniran-19-0018-00-00TG-802-1-liaison-to-ieee-1722.docx</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Granting the IEEE 802.1 WG chair (or his delegate) editorial license.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t"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(y/n/a):  &lt;y&gt;,&lt;n&gt;,&lt;a&gt;</a:t>
            </a:r>
          </a:p>
          <a:p>
            <a:pPr marL="0" marR="0" lvl="0" indent="0" algn="l" defTabSz="914400" rtl="0" eaLnBrk="0" fontAlgn="t"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Proposed: Max Riegel	Second: Roger Marks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EC, for information</a:t>
            </a:r>
          </a:p>
        </p:txBody>
      </p:sp>
    </p:spTree>
    <p:extLst>
      <p:ext uri="{BB962C8B-B14F-4D97-AF65-F5344CB8AC3E}">
        <p14:creationId xmlns:p14="http://schemas.microsoft.com/office/powerpoint/2010/main" val="230463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#6</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371600"/>
            <a:ext cx="8229600" cy="4953000"/>
          </a:xfrm>
        </p:spPr>
        <p:txBody>
          <a:bodyPr>
            <a:normAutofit fontScale="70000" lnSpcReduction="20000"/>
          </a:bodyPr>
          <a:lstStyle/>
          <a:p>
            <a:r>
              <a:rPr lang="en-US" dirty="0"/>
              <a:t>P802.1CQ contributions and discussions</a:t>
            </a:r>
          </a:p>
          <a:p>
            <a:pPr lvl="1"/>
            <a:r>
              <a:rPr lang="en-US" dirty="0"/>
              <a:t>P802.1CQ </a:t>
            </a:r>
            <a:r>
              <a:rPr lang="en-US" dirty="0" err="1"/>
              <a:t>ToC</a:t>
            </a:r>
            <a:r>
              <a:rPr lang="en-US" dirty="0"/>
              <a:t> and specification text contributions</a:t>
            </a:r>
          </a:p>
          <a:p>
            <a:pPr lvl="2"/>
            <a:r>
              <a:rPr lang="en-US" dirty="0">
                <a:hlinkClick r:id="rId2"/>
              </a:rPr>
              <a:t>https://mentor.ieee.org/omniran/dcn/19/omniran-19-0016-00-CQ00-thoughts-on-toc.pptx</a:t>
            </a:r>
            <a:endParaRPr lang="en-US" dirty="0"/>
          </a:p>
          <a:p>
            <a:pPr lvl="2"/>
            <a:r>
              <a:rPr lang="en-US" dirty="0"/>
              <a:t>Antonio presented his proposal of a </a:t>
            </a:r>
            <a:r>
              <a:rPr lang="en-US" dirty="0" err="1"/>
              <a:t>ToC</a:t>
            </a:r>
            <a:r>
              <a:rPr lang="en-US" dirty="0"/>
              <a:t> structure. During the discussion the proposal on the slides was modified according to discussions.</a:t>
            </a:r>
          </a:p>
          <a:p>
            <a:pPr lvl="2"/>
            <a:r>
              <a:rPr lang="en-US" dirty="0"/>
              <a:t>Open questions were presented and potential conclusions discussed.</a:t>
            </a:r>
          </a:p>
          <a:p>
            <a:pPr lvl="2"/>
            <a:r>
              <a:rPr lang="en-US" dirty="0"/>
              <a:t>Agreement reached to start the drafting of the specification with the established </a:t>
            </a:r>
            <a:r>
              <a:rPr lang="en-US" dirty="0" err="1"/>
              <a:t>ToC</a:t>
            </a:r>
            <a:r>
              <a:rPr lang="en-US" dirty="0"/>
              <a:t>. Modifications may be introduced during the development as needed.</a:t>
            </a:r>
          </a:p>
          <a:p>
            <a:pPr lvl="1"/>
            <a:r>
              <a:rPr lang="en-US" dirty="0"/>
              <a:t>IEEE 802.11 related discussions</a:t>
            </a:r>
          </a:p>
          <a:p>
            <a:pPr lvl="2"/>
            <a:r>
              <a:rPr lang="en-US" dirty="0">
                <a:hlinkClick r:id="rId3"/>
              </a:rPr>
              <a:t>https://mentor.ieee.org/802.11/dcn/19/11-19-0286-03-000m-mac-address-policy-anqp-and-beacon-element.docx</a:t>
            </a:r>
            <a:endParaRPr lang="en-US" dirty="0"/>
          </a:p>
          <a:p>
            <a:pPr lvl="2"/>
            <a:r>
              <a:rPr lang="en-US" dirty="0"/>
              <a:t>Antonio presented a contribution to 802.11md addressing the address policy discovery, which will be discussed in 802.11 on Thursday.</a:t>
            </a:r>
          </a:p>
          <a:p>
            <a:pPr lvl="2"/>
            <a:r>
              <a:rPr lang="en-US" dirty="0"/>
              <a:t>The concept and dependencies to 802.1CQ were discussed and potential dependencies were considered.</a:t>
            </a:r>
          </a:p>
          <a:p>
            <a:pPr lvl="2"/>
            <a:r>
              <a:rPr lang="en-US" dirty="0"/>
              <a:t>Conclusion reached that the proposed amendment to 802.11md sufficiently covers the necessary additions to PAD.</a:t>
            </a:r>
          </a:p>
          <a:p>
            <a:pPr lvl="2"/>
            <a:endParaRPr lang="en-US" dirty="0"/>
          </a:p>
          <a:p>
            <a:pPr lvl="2"/>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2019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b="1" dirty="0"/>
              <a:t>FAIRMONT HOTEL VANCOUVER</a:t>
            </a:r>
            <a:endParaRPr lang="en-US" dirty="0"/>
          </a:p>
          <a:p>
            <a:pPr lvl="2"/>
            <a:r>
              <a:rPr lang="en-US" dirty="0"/>
              <a:t>900 West Georgia Street</a:t>
            </a:r>
            <a:br>
              <a:rPr lang="en-US" dirty="0"/>
            </a:br>
            <a:r>
              <a:rPr lang="en-US" dirty="0"/>
              <a:t>Vancouver, BC V6C 2W6</a:t>
            </a:r>
            <a:br>
              <a:rPr lang="en-US" dirty="0"/>
            </a:br>
            <a:r>
              <a:rPr lang="en-US" dirty="0"/>
              <a:t>Canada</a:t>
            </a:r>
          </a:p>
          <a:p>
            <a:pPr lvl="2"/>
            <a:r>
              <a:rPr lang="en-US" dirty="0"/>
              <a:t>Information Website: </a:t>
            </a:r>
            <a:r>
              <a:rPr lang="en-US" dirty="0">
                <a:hlinkClick r:id="rId2"/>
              </a:rPr>
              <a:t>https://www.fairmont.com/hotel-vancouver/</a:t>
            </a:r>
            <a:endParaRPr lang="en-US" dirty="0"/>
          </a:p>
          <a:p>
            <a:pPr marL="857250" lvl="2" indent="0">
              <a:buNone/>
            </a:pPr>
            <a:endParaRPr lang="en-US" dirty="0"/>
          </a:p>
          <a:p>
            <a:r>
              <a:rPr lang="en-US" dirty="0" err="1"/>
              <a:t>OmniRAN</a:t>
            </a:r>
            <a:r>
              <a:rPr lang="en-US" dirty="0"/>
              <a:t> TG sessions:</a:t>
            </a:r>
          </a:p>
          <a:p>
            <a:pPr lvl="1"/>
            <a:r>
              <a:rPr lang="en-US" dirty="0"/>
              <a:t>Mon, 	Mar 11</a:t>
            </a:r>
            <a:r>
              <a:rPr lang="en-US" baseline="30000" dirty="0"/>
              <a:t>th</a:t>
            </a:r>
            <a:r>
              <a:rPr lang="en-US" dirty="0"/>
              <a:t> ,	13:30-15:30</a:t>
            </a:r>
          </a:p>
          <a:p>
            <a:pPr lvl="2"/>
            <a:r>
              <a:rPr lang="en-US" dirty="0"/>
              <a:t>Meeting room: Galiano, FHV Discovery level</a:t>
            </a:r>
          </a:p>
          <a:p>
            <a:pPr lvl="1"/>
            <a:r>
              <a:rPr lang="en-US" dirty="0"/>
              <a:t>Tue, 	Mar 12</a:t>
            </a:r>
            <a:r>
              <a:rPr lang="en-US" baseline="30000" dirty="0"/>
              <a:t>th</a:t>
            </a:r>
            <a:r>
              <a:rPr lang="en-US" dirty="0"/>
              <a:t> , 	13:30-15:30</a:t>
            </a:r>
          </a:p>
          <a:p>
            <a:pPr lvl="2"/>
            <a:r>
              <a:rPr lang="en-US" dirty="0"/>
              <a:t>Meeting room: Galiano, FHV Discovery level</a:t>
            </a:r>
          </a:p>
          <a:p>
            <a:pPr lvl="1"/>
            <a:r>
              <a:rPr lang="en-US" dirty="0"/>
              <a:t>Wed,	Mar 13</a:t>
            </a:r>
            <a:r>
              <a:rPr lang="en-US" baseline="30000" dirty="0"/>
              <a:t>th</a:t>
            </a:r>
            <a:r>
              <a:rPr lang="en-US" dirty="0"/>
              <a:t> ,	13:30-15:30</a:t>
            </a:r>
          </a:p>
          <a:p>
            <a:pPr lvl="2"/>
            <a:r>
              <a:rPr lang="en-US" dirty="0"/>
              <a:t>Meeting room: Galiano, FHV Discovery level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#7</a:t>
            </a:r>
          </a:p>
        </p:txBody>
      </p:sp>
      <p:sp>
        <p:nvSpPr>
          <p:cNvPr id="3" name="Content Placeholder 2"/>
          <p:cNvSpPr>
            <a:spLocks noGrp="1"/>
          </p:cNvSpPr>
          <p:nvPr>
            <p:ph idx="1"/>
          </p:nvPr>
        </p:nvSpPr>
        <p:spPr/>
        <p:txBody>
          <a:bodyPr>
            <a:normAutofit fontScale="70000" lnSpcReduction="20000"/>
          </a:bodyPr>
          <a:lstStyle/>
          <a:p>
            <a:r>
              <a:rPr lang="en-US" dirty="0"/>
              <a:t>Status report to IEEE 802 WGs</a:t>
            </a:r>
          </a:p>
          <a:p>
            <a:pPr lvl="1"/>
            <a:r>
              <a:rPr lang="en-US" dirty="0"/>
              <a:t>Chair presented proposal and during review some edits were applied. The resulted version was uploaded to mentor:</a:t>
            </a:r>
          </a:p>
          <a:p>
            <a:pPr lvl="2"/>
            <a:r>
              <a:rPr lang="en-US" dirty="0">
                <a:hlinkClick r:id="rId2"/>
              </a:rPr>
              <a:t>https://mentor.ieee.org/omniran/dcn/19/omniran-19-0019-00-00TG-mar-2019-report-to-ieee-802-wgs.pptx</a:t>
            </a:r>
            <a:endParaRPr lang="en-US" dirty="0"/>
          </a:p>
          <a:p>
            <a:pPr lvl="1"/>
            <a:r>
              <a:rPr lang="en-US" dirty="0"/>
              <a:t>Group agreed with the content of the report.</a:t>
            </a:r>
          </a:p>
          <a:p>
            <a:pPr lvl="1"/>
            <a:endParaRPr lang="en-US" dirty="0"/>
          </a:p>
          <a:p>
            <a:r>
              <a:rPr lang="en-US" dirty="0"/>
              <a:t>Next meeting</a:t>
            </a:r>
          </a:p>
          <a:p>
            <a:pPr lvl="1"/>
            <a:r>
              <a:rPr lang="en-US" dirty="0"/>
              <a:t>Conference call on April 5</a:t>
            </a:r>
            <a:r>
              <a:rPr lang="en-US" baseline="30000" dirty="0"/>
              <a:t>th</a:t>
            </a:r>
            <a:r>
              <a:rPr lang="en-US" dirty="0"/>
              <a:t>, 09:00AM ET</a:t>
            </a:r>
          </a:p>
          <a:p>
            <a:pPr lvl="1"/>
            <a:endParaRPr lang="en-US" dirty="0"/>
          </a:p>
          <a:p>
            <a:r>
              <a:rPr lang="en-US" dirty="0"/>
              <a:t>AOB</a:t>
            </a:r>
          </a:p>
          <a:p>
            <a:pPr lvl="1"/>
            <a:r>
              <a:rPr lang="en-US" dirty="0"/>
              <a:t>None.</a:t>
            </a:r>
          </a:p>
          <a:p>
            <a:pPr lvl="1"/>
            <a:endParaRPr lang="en-US" dirty="0"/>
          </a:p>
          <a:p>
            <a:pPr marL="0" indent="0">
              <a:buNone/>
            </a:pPr>
            <a:r>
              <a:rPr lang="en-US" dirty="0"/>
              <a:t>Meeting adjourned by chair at 15:12.</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52581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76445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4108</TotalTime>
  <Words>2052</Words>
  <Application>Microsoft Office PowerPoint</Application>
  <PresentationFormat>On-screen Show (4:3)</PresentationFormat>
  <Paragraphs>278</Paragraphs>
  <Slides>20</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ＭＳ Ｐゴシック</vt:lpstr>
      <vt:lpstr>Arial</vt:lpstr>
      <vt:lpstr>Helvetica</vt:lpstr>
      <vt:lpstr>Times</vt:lpstr>
      <vt:lpstr>Times New Roman</vt:lpstr>
      <vt:lpstr>Template</vt:lpstr>
      <vt:lpstr>Title slide</vt:lpstr>
      <vt:lpstr>IEEE 802.1 OmniRAN TG March 2018 F2F Meeting Vancouver, BC, Canada</vt:lpstr>
      <vt:lpstr>March 2019 F2F Meeting</vt:lpstr>
      <vt:lpstr>Agenda proposal for March 2019 F2F</vt:lpstr>
      <vt:lpstr>March 2019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March 2019 F2F</vt:lpstr>
      <vt:lpstr>Schedules</vt:lpstr>
      <vt:lpstr>Business #2</vt:lpstr>
      <vt:lpstr>Business #3</vt:lpstr>
      <vt:lpstr>Business #4</vt:lpstr>
      <vt:lpstr>Business #5</vt:lpstr>
      <vt:lpstr>Motion</vt:lpstr>
      <vt:lpstr>Motion</vt:lpstr>
      <vt:lpstr>Business #6</vt:lpstr>
      <vt:lpstr>Business #7</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454</cp:revision>
  <cp:lastPrinted>1998-02-10T13:28:06Z</cp:lastPrinted>
  <dcterms:created xsi:type="dcterms:W3CDTF">2011-12-30T17:06:23Z</dcterms:created>
  <dcterms:modified xsi:type="dcterms:W3CDTF">2019-04-04T21:37:05Z</dcterms:modified>
</cp:coreProperties>
</file>