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559" autoAdjust="0"/>
  </p:normalViewPr>
  <p:slideViewPr>
    <p:cSldViewPr>
      <p:cViewPr varScale="1">
        <p:scale>
          <a:sx n="100" d="100"/>
          <a:sy n="100" d="100"/>
        </p:scale>
        <p:origin x="1200"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omniran-19-0022-01-00TG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9/omniran-19-0023-00-00TG-comments-to-mar-2019-f2f-meeting-minutes.docx" TargetMode="External"/><Relationship Id="rId2" Type="http://schemas.openxmlformats.org/officeDocument/2006/relationships/hyperlink" Target="https://mentor.ieee.org/omniran/dcn/19/omniran-19-0021-00-00TG-mar-2019-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6953e68af44f520c20557b94a42b0ec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5</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2019-04-05</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Review of minutes</a:t>
            </a:r>
          </a:p>
          <a:p>
            <a:r>
              <a:rPr lang="en-US" dirty="0"/>
              <a:t>Reports</a:t>
            </a:r>
          </a:p>
          <a:p>
            <a:r>
              <a:rPr lang="en-US" dirty="0"/>
              <a:t>P802.1CF conclusion</a:t>
            </a:r>
          </a:p>
          <a:p>
            <a:r>
              <a:rPr lang="en-US" dirty="0"/>
              <a:t>P802.1CQ contributions</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r>
              <a:rPr lang="en-US" dirty="0"/>
              <a:t>Minutes</a:t>
            </a:r>
          </a:p>
          <a:p>
            <a:pPr lvl="1"/>
            <a:r>
              <a:rPr lang="en-US" dirty="0">
                <a:hlinkClick r:id="rId2"/>
              </a:rPr>
              <a:t>https://mentor.ieee.org/omniran/dcn/19/omniran-19-0021-00-00TG-mar-2019-f2f-meeting-minutes.docx</a:t>
            </a:r>
            <a:endParaRPr lang="en-US" dirty="0"/>
          </a:p>
          <a:p>
            <a:pPr lvl="2"/>
            <a:r>
              <a:rPr lang="en-US" dirty="0"/>
              <a:t>Chair explained that a number of potential issues were discovered, which require clarification by the TG. Issues shown in uploaded document as comments to the proposed minutes:</a:t>
            </a:r>
          </a:p>
          <a:p>
            <a:pPr lvl="3"/>
            <a:r>
              <a:rPr lang="en-US" dirty="0">
                <a:hlinkClick r:id="rId3"/>
              </a:rPr>
              <a:t>https://mentor.ieee.org/omniran/dcn/19/omniran-19-0023-00-00TG-comments-to-mar-2019-f2f-meeting-minutes.docx</a:t>
            </a:r>
            <a:r>
              <a:rPr lang="en-US" dirty="0"/>
              <a:t> </a:t>
            </a:r>
          </a:p>
          <a:p>
            <a:pPr lvl="2"/>
            <a:r>
              <a:rPr lang="en-US" dirty="0"/>
              <a:t>Proposed remedies were mostly fine with the TG. The </a:t>
            </a:r>
            <a:r>
              <a:rPr lang="en-US" dirty="0" err="1"/>
              <a:t>beyondstandards</a:t>
            </a:r>
            <a:r>
              <a:rPr lang="en-US" dirty="0"/>
              <a:t> blog statement has to be completely rephrased according to the understanding of the TG of the essence of discussions in Vancouver.</a:t>
            </a:r>
          </a:p>
          <a:p>
            <a:pPr lvl="2"/>
            <a:r>
              <a:rPr lang="en-US" dirty="0"/>
              <a:t>Hao will create a revision incorporating the agreed resolutions out of the conference call, as well as adopting the editorial hints of the 802.1 secretary as far as applicable.</a:t>
            </a:r>
          </a:p>
          <a:p>
            <a:pPr lvl="2"/>
            <a:endParaRPr lang="en-US" dirty="0"/>
          </a:p>
          <a:p>
            <a:r>
              <a:rPr lang="en-US" dirty="0"/>
              <a:t>Reports</a:t>
            </a:r>
          </a:p>
          <a:p>
            <a:pPr lvl="1"/>
            <a:r>
              <a:rPr lang="en-US" dirty="0"/>
              <a:t>No other reports provided in addition to the report about the conclusion of P802.1CF as summarized below.</a:t>
            </a:r>
          </a:p>
          <a:p>
            <a:pPr lvl="1"/>
            <a:endParaRPr lang="en-US" dirty="0"/>
          </a:p>
          <a:p>
            <a:r>
              <a:rPr lang="en-US" dirty="0"/>
              <a:t>P802.1CF conclusion</a:t>
            </a:r>
          </a:p>
          <a:p>
            <a:pPr lvl="1"/>
            <a:r>
              <a:rPr lang="en-US" dirty="0"/>
              <a:t>Approved by </a:t>
            </a:r>
            <a:r>
              <a:rPr lang="en-US" dirty="0" err="1"/>
              <a:t>RevCom</a:t>
            </a:r>
            <a:r>
              <a:rPr lang="en-US" dirty="0"/>
              <a:t> on March 20</a:t>
            </a:r>
            <a:r>
              <a:rPr lang="en-US" baseline="30000" dirty="0"/>
              <a:t>th</a:t>
            </a:r>
            <a:r>
              <a:rPr lang="en-US" dirty="0"/>
              <a:t>, and by Standards Board on March 21</a:t>
            </a:r>
            <a:r>
              <a:rPr lang="en-US" baseline="30000" dirty="0"/>
              <a:t>st</a:t>
            </a:r>
            <a:r>
              <a:rPr lang="en-US" dirty="0"/>
              <a:t> </a:t>
            </a:r>
          </a:p>
          <a:p>
            <a:pPr lvl="2"/>
            <a:r>
              <a:rPr lang="en-US" dirty="0"/>
              <a:t>No discussions on P802.1CF in </a:t>
            </a:r>
            <a:r>
              <a:rPr lang="en-US" dirty="0" err="1"/>
              <a:t>RevCom</a:t>
            </a:r>
            <a:r>
              <a:rPr lang="en-US" dirty="0"/>
              <a:t> meeting</a:t>
            </a:r>
          </a:p>
          <a:p>
            <a:pPr lvl="1"/>
            <a:r>
              <a:rPr lang="en-US" dirty="0"/>
              <a:t>Diane Lacey is assigned IEEE staff editor</a:t>
            </a:r>
          </a:p>
          <a:p>
            <a:pPr lvl="2"/>
            <a:r>
              <a:rPr lang="en-US" dirty="0"/>
              <a:t>No production schedule available yet.</a:t>
            </a:r>
          </a:p>
          <a:p>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fontScale="70000" lnSpcReduction="20000"/>
          </a:bodyPr>
          <a:lstStyle/>
          <a:p>
            <a:r>
              <a:rPr lang="en-US" dirty="0"/>
              <a:t>P802.1CQ contributions</a:t>
            </a:r>
          </a:p>
          <a:p>
            <a:pPr lvl="1"/>
            <a:r>
              <a:rPr lang="en-US" dirty="0"/>
              <a:t>No new contribution available. A comprehensive contribution is being prepared for the next conference call.</a:t>
            </a:r>
          </a:p>
          <a:p>
            <a:pPr lvl="1"/>
            <a:r>
              <a:rPr lang="en-US" dirty="0"/>
              <a:t>Call for adoption of </a:t>
            </a:r>
            <a:r>
              <a:rPr lang="de-DE" dirty="0"/>
              <a:t>draft-bvtm-dhc-mac-assign-02 </a:t>
            </a:r>
            <a:r>
              <a:rPr lang="de-DE" dirty="0" err="1"/>
              <a:t>and</a:t>
            </a:r>
            <a:r>
              <a:rPr lang="de-DE" dirty="0"/>
              <a:t> </a:t>
            </a:r>
            <a:r>
              <a:rPr lang="de-DE" dirty="0" err="1"/>
              <a:t>draft</a:t>
            </a:r>
            <a:r>
              <a:rPr lang="de-DE" dirty="0"/>
              <a:t>-</a:t>
            </a:r>
            <a:r>
              <a:rPr lang="de-DE" dirty="0" err="1"/>
              <a:t>bernardos</a:t>
            </a:r>
            <a:r>
              <a:rPr lang="de-DE" dirty="0"/>
              <a:t>-</a:t>
            </a:r>
            <a:r>
              <a:rPr lang="de-DE" dirty="0" err="1"/>
              <a:t>dhc</a:t>
            </a:r>
            <a:r>
              <a:rPr lang="de-DE" dirty="0"/>
              <a:t>-</a:t>
            </a:r>
            <a:r>
              <a:rPr lang="de-DE" dirty="0" err="1"/>
              <a:t>slap</a:t>
            </a:r>
            <a:r>
              <a:rPr lang="de-DE" dirty="0"/>
              <a:t>-quadrant </a:t>
            </a:r>
            <a:r>
              <a:rPr lang="de-DE" dirty="0" err="1"/>
              <a:t>issued</a:t>
            </a:r>
            <a:r>
              <a:rPr lang="de-DE" dirty="0"/>
              <a:t> </a:t>
            </a:r>
            <a:r>
              <a:rPr lang="de-DE" dirty="0" err="1"/>
              <a:t>by</a:t>
            </a:r>
            <a:r>
              <a:rPr lang="de-DE" dirty="0"/>
              <a:t> IETF DHC WG</a:t>
            </a:r>
          </a:p>
          <a:p>
            <a:pPr lvl="2"/>
            <a:r>
              <a:rPr lang="en-US" dirty="0"/>
              <a:t>The importance of the drafts for P802.1CQ was discussed. Agreement that proposed solution of </a:t>
            </a:r>
            <a:r>
              <a:rPr lang="de-DE" dirty="0" err="1"/>
              <a:t>draft</a:t>
            </a:r>
            <a:r>
              <a:rPr lang="de-DE" dirty="0"/>
              <a:t>-</a:t>
            </a:r>
            <a:r>
              <a:rPr lang="de-DE" dirty="0" err="1"/>
              <a:t>bernardos</a:t>
            </a:r>
            <a:r>
              <a:rPr lang="de-DE" dirty="0"/>
              <a:t>-</a:t>
            </a:r>
            <a:r>
              <a:rPr lang="de-DE" dirty="0" err="1"/>
              <a:t>dhc</a:t>
            </a:r>
            <a:r>
              <a:rPr lang="de-DE" dirty="0"/>
              <a:t>-</a:t>
            </a:r>
            <a:r>
              <a:rPr lang="de-DE" dirty="0" err="1"/>
              <a:t>slap</a:t>
            </a:r>
            <a:r>
              <a:rPr lang="de-DE" dirty="0"/>
              <a:t>-quadrant </a:t>
            </a:r>
            <a:r>
              <a:rPr lang="de-DE" dirty="0" err="1"/>
              <a:t>might</a:t>
            </a:r>
            <a:r>
              <a:rPr lang="de-DE" dirty="0"/>
              <a:t> </a:t>
            </a:r>
            <a:r>
              <a:rPr lang="de-DE" dirty="0" err="1"/>
              <a:t>be</a:t>
            </a:r>
            <a:r>
              <a:rPr lang="de-DE" dirty="0"/>
              <a:t> </a:t>
            </a:r>
            <a:r>
              <a:rPr lang="de-DE" dirty="0" err="1"/>
              <a:t>used</a:t>
            </a:r>
            <a:r>
              <a:rPr lang="de-DE" dirty="0"/>
              <a:t> in P802.1CQ, but </a:t>
            </a:r>
            <a:r>
              <a:rPr lang="de-DE" dirty="0" err="1"/>
              <a:t>draft</a:t>
            </a:r>
            <a:r>
              <a:rPr lang="de-DE" dirty="0"/>
              <a:t>-</a:t>
            </a:r>
            <a:r>
              <a:rPr lang="de-DE" dirty="0" err="1"/>
              <a:t>bernardos</a:t>
            </a:r>
            <a:r>
              <a:rPr lang="de-DE" dirty="0"/>
              <a:t>-</a:t>
            </a:r>
            <a:r>
              <a:rPr lang="de-DE" dirty="0" err="1"/>
              <a:t>dhc</a:t>
            </a:r>
            <a:r>
              <a:rPr lang="de-DE" dirty="0"/>
              <a:t>-</a:t>
            </a:r>
            <a:r>
              <a:rPr lang="de-DE" dirty="0" err="1"/>
              <a:t>slap</a:t>
            </a:r>
            <a:r>
              <a:rPr lang="de-DE" dirty="0"/>
              <a:t>-quadrant </a:t>
            </a:r>
            <a:r>
              <a:rPr lang="de-DE" dirty="0" err="1"/>
              <a:t>only</a:t>
            </a:r>
            <a:r>
              <a:rPr lang="de-DE" dirty="0"/>
              <a:t> </a:t>
            </a:r>
            <a:r>
              <a:rPr lang="de-DE" dirty="0" err="1"/>
              <a:t>addresses</a:t>
            </a:r>
            <a:r>
              <a:rPr lang="de-DE" dirty="0"/>
              <a:t> </a:t>
            </a:r>
            <a:r>
              <a:rPr lang="de-DE" dirty="0" err="1"/>
              <a:t>part</a:t>
            </a:r>
            <a:r>
              <a:rPr lang="de-DE" dirty="0"/>
              <a:t> </a:t>
            </a:r>
            <a:r>
              <a:rPr lang="de-DE" dirty="0" err="1"/>
              <a:t>of</a:t>
            </a:r>
            <a:r>
              <a:rPr lang="de-DE" dirty="0"/>
              <a:t> </a:t>
            </a:r>
            <a:r>
              <a:rPr lang="de-DE" dirty="0" err="1"/>
              <a:t>the</a:t>
            </a:r>
            <a:r>
              <a:rPr lang="de-DE" dirty="0"/>
              <a:t> </a:t>
            </a:r>
            <a:r>
              <a:rPr lang="de-DE" dirty="0" err="1"/>
              <a:t>requirements</a:t>
            </a:r>
            <a:r>
              <a:rPr lang="de-DE" dirty="0"/>
              <a:t> </a:t>
            </a:r>
            <a:r>
              <a:rPr lang="de-DE" dirty="0" err="1"/>
              <a:t>and</a:t>
            </a:r>
            <a:r>
              <a:rPr lang="de-DE" dirty="0"/>
              <a:t> </a:t>
            </a:r>
            <a:r>
              <a:rPr lang="de-DE" dirty="0" err="1"/>
              <a:t>needs</a:t>
            </a:r>
            <a:r>
              <a:rPr lang="de-DE" dirty="0"/>
              <a:t> </a:t>
            </a:r>
            <a:r>
              <a:rPr lang="de-DE" dirty="0" err="1"/>
              <a:t>enhancements</a:t>
            </a:r>
            <a:r>
              <a:rPr lang="de-DE" dirty="0"/>
              <a:t>.</a:t>
            </a:r>
          </a:p>
          <a:p>
            <a:pPr lvl="2"/>
            <a:r>
              <a:rPr lang="en-US" dirty="0"/>
              <a:t>Adoption of the drafts is prerequisite to progress the drafts to proposed standards. P802.1CQ participants could raise their support directly to the DHC WG mailing list, but it would probably more effective to submit an 802.1 endorsement for the adoption.</a:t>
            </a:r>
          </a:p>
          <a:p>
            <a:pPr lvl="2"/>
            <a:r>
              <a:rPr lang="en-US" dirty="0"/>
              <a:t>AI: Max to contact 802.1 chairs to initiate and find out about the procedural way to submit </a:t>
            </a:r>
            <a:r>
              <a:rPr lang="en-US"/>
              <a:t>802.1 endorsement to the IETF DHC WG.</a:t>
            </a:r>
            <a:endParaRPr lang="en-US" dirty="0"/>
          </a:p>
          <a:p>
            <a:pPr lvl="1"/>
            <a:r>
              <a:rPr lang="en-US" dirty="0"/>
              <a:t>Some initial thoughts were shared by the potential contributor about the LAAP design.</a:t>
            </a:r>
          </a:p>
          <a:p>
            <a:pPr lvl="2"/>
            <a:r>
              <a:rPr lang="en-US" dirty="0"/>
              <a:t>Regardless of re-use of IEEE 1722 </a:t>
            </a:r>
            <a:r>
              <a:rPr lang="en-US" dirty="0" err="1"/>
              <a:t>EtherType</a:t>
            </a:r>
            <a:r>
              <a:rPr lang="en-US" dirty="0"/>
              <a:t>, or an assignment of a new </a:t>
            </a:r>
            <a:r>
              <a:rPr lang="en-US" dirty="0" err="1"/>
              <a:t>EtherType</a:t>
            </a:r>
            <a:r>
              <a:rPr lang="en-US" dirty="0"/>
              <a:t>, a one-bye sub-type field will be used.</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a:bodyPr>
          <a:lstStyle/>
          <a:p>
            <a:r>
              <a:rPr lang="en-US"/>
              <a:t>Next </a:t>
            </a:r>
            <a:r>
              <a:rPr lang="en-US" dirty="0"/>
              <a:t>meeting</a:t>
            </a:r>
          </a:p>
          <a:p>
            <a:pPr lvl="1"/>
            <a:r>
              <a:rPr lang="en-US" dirty="0"/>
              <a:t>Conference call on April 26</a:t>
            </a:r>
            <a:r>
              <a:rPr lang="en-US" baseline="30000" dirty="0"/>
              <a:t>th</a:t>
            </a:r>
            <a:r>
              <a:rPr lang="en-US" dirty="0"/>
              <a:t>, 2019, 09:00 AM ET</a:t>
            </a:r>
          </a:p>
          <a:p>
            <a:pPr lvl="1"/>
            <a:endParaRPr lang="en-US" dirty="0"/>
          </a:p>
          <a:p>
            <a:r>
              <a:rPr lang="en-US" dirty="0"/>
              <a:t>AOB</a:t>
            </a:r>
          </a:p>
          <a:p>
            <a:pPr lvl="1"/>
            <a:r>
              <a:rPr lang="en-US" dirty="0"/>
              <a:t>None</a:t>
            </a:r>
          </a:p>
          <a:p>
            <a:pPr lvl="1"/>
            <a:endParaRPr lang="en-US" dirty="0"/>
          </a:p>
          <a:p>
            <a:pPr marL="0" indent="0">
              <a:buNone/>
            </a:pPr>
            <a:r>
              <a:rPr lang="en-US" dirty="0"/>
              <a:t>Adjourned by chair at 10:20 AM ET.</a:t>
            </a:r>
          </a:p>
        </p:txBody>
      </p:sp>
    </p:spTree>
    <p:extLst>
      <p:ext uri="{BB962C8B-B14F-4D97-AF65-F5344CB8AC3E}">
        <p14:creationId xmlns:p14="http://schemas.microsoft.com/office/powerpoint/2010/main" val="355004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April 5th </a:t>
            </a:r>
            <a:r>
              <a:rPr lang="en-US" dirty="0"/>
              <a:t>, 2019 at 09:00-10:30am ET</a:t>
            </a:r>
          </a:p>
          <a:p>
            <a:endParaRPr lang="en-US" dirty="0"/>
          </a:p>
          <a:p>
            <a:r>
              <a:rPr lang="en-US" dirty="0"/>
              <a:t>Join WebEx meeting</a:t>
            </a:r>
          </a:p>
          <a:p>
            <a:pPr lvl="1"/>
            <a:r>
              <a:rPr lang="en-US" dirty="0">
                <a:hlinkClick r:id="rId3"/>
              </a:rPr>
              <a:t>https://nokiameetings.webex.com/nokiameetings/j.php?MTID=m6953e68af44f520c20557b94a42b0eca</a:t>
            </a:r>
            <a:endParaRPr lang="en-US" dirty="0"/>
          </a:p>
          <a:p>
            <a:pPr lvl="1"/>
            <a:r>
              <a:rPr lang="en-US" dirty="0"/>
              <a:t>Meeting number: 952 430 745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952 430 745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Review of minutes</a:t>
            </a:r>
          </a:p>
          <a:p>
            <a:r>
              <a:rPr lang="en-US" dirty="0"/>
              <a:t>Reports</a:t>
            </a:r>
          </a:p>
          <a:p>
            <a:r>
              <a:rPr lang="en-US" dirty="0"/>
              <a:t>P802.1CF conclusion</a:t>
            </a:r>
          </a:p>
          <a:p>
            <a:r>
              <a:rPr lang="en-US" dirty="0"/>
              <a:t>P802.1CQ contributions</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09:00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14287414"/>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3483</TotalTime>
  <Words>1277</Words>
  <Application>Microsoft Macintosh PowerPoint</Application>
  <PresentationFormat>On-screen Show (4:3)</PresentationFormat>
  <Paragraphs>144</Paragraphs>
  <Slides>13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 Unicode MS</vt:lpstr>
      <vt:lpstr>Arial</vt:lpstr>
      <vt:lpstr>Helvetica</vt:lpstr>
      <vt:lpstr>Times</vt:lpstr>
      <vt:lpstr>Times New Roman</vt:lpstr>
      <vt:lpstr>Template</vt:lpstr>
      <vt:lpstr>IEEE 802.1 OmniRAN TG April 5th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532</cp:revision>
  <cp:lastPrinted>1998-02-10T13:28:06Z</cp:lastPrinted>
  <dcterms:created xsi:type="dcterms:W3CDTF">2011-12-30T17:06:23Z</dcterms:created>
  <dcterms:modified xsi:type="dcterms:W3CDTF">2019-04-10T12:13:25Z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