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 id="32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82" autoAdjust="0"/>
    <p:restoredTop sz="95141" autoAdjust="0"/>
  </p:normalViewPr>
  <p:slideViewPr>
    <p:cSldViewPr>
      <p:cViewPr varScale="1">
        <p:scale>
          <a:sx n="100" d="100"/>
          <a:sy n="100" d="100"/>
        </p:scale>
        <p:origin x="42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85067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omniran-19-0028-00-00TG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0851-00-0rcm-p802-1cq-mac-address-assignment-requirements.pptx" TargetMode="External"/><Relationship Id="rId2" Type="http://schemas.openxmlformats.org/officeDocument/2006/relationships/hyperlink" Target="https://mentor.ieee.org/omniran/dcn/19/omniran-19-0027-00-00TG-draft-minutes-ieee-802-1-omniran-tg-meeting-of-2019-04-26.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9/omniran-19-0026-00-CQ00-multicast-and-unicast-mac-address-assignment-protocol-mumaap.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c0551b2bf7dc3869f6703cb27149844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May 31</a:t>
            </a:r>
            <a:r>
              <a:rPr lang="en-US" baseline="30000" dirty="0"/>
              <a:t>st</a:t>
            </a:r>
            <a:r>
              <a:rPr lang="en-US" dirty="0"/>
              <a:t> , 2019 Conference Call</a:t>
            </a:r>
          </a:p>
        </p:txBody>
      </p:sp>
      <p:sp>
        <p:nvSpPr>
          <p:cNvPr id="3" name="Subtitle 2"/>
          <p:cNvSpPr>
            <a:spLocks noGrp="1"/>
          </p:cNvSpPr>
          <p:nvPr>
            <p:ph type="subTitle" idx="1"/>
          </p:nvPr>
        </p:nvSpPr>
        <p:spPr/>
        <p:txBody>
          <a:bodyPr/>
          <a:lstStyle/>
          <a:p>
            <a:r>
              <a:rPr lang="en-US" dirty="0"/>
              <a:t>2019-05-31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P802.1CQ contributions</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0000" lnSpcReduction="20000"/>
          </a:bodyPr>
          <a:lstStyle/>
          <a:p>
            <a:r>
              <a:rPr lang="en-US" dirty="0"/>
              <a:t>Minutes</a:t>
            </a:r>
          </a:p>
          <a:p>
            <a:pPr lvl="1"/>
            <a:r>
              <a:rPr lang="en-US" dirty="0">
                <a:hlinkClick r:id="rId2"/>
              </a:rPr>
              <a:t>https://mentor.ieee.org/omniran/dcn/19/omniran-19-0027-00-00TG-draft-minutes-ieee-802-1-omniran-tg-meeting-of-2019-04-26.docx</a:t>
            </a:r>
            <a:endParaRPr lang="en-US" dirty="0"/>
          </a:p>
          <a:p>
            <a:pPr lvl="1"/>
            <a:r>
              <a:rPr lang="en-US" dirty="0"/>
              <a:t>##.</a:t>
            </a:r>
          </a:p>
          <a:p>
            <a:r>
              <a:rPr lang="en-US" dirty="0"/>
              <a:t>Reports</a:t>
            </a:r>
          </a:p>
          <a:p>
            <a:pPr lvl="1"/>
            <a:r>
              <a:rPr lang="en-US" dirty="0"/>
              <a:t>P802.1CF publication editing progressing</a:t>
            </a:r>
          </a:p>
          <a:p>
            <a:pPr lvl="2"/>
            <a:r>
              <a:rPr lang="en-US" dirty="0"/>
              <a:t>Planned publication date: May 31</a:t>
            </a:r>
            <a:r>
              <a:rPr lang="en-US" baseline="30000" dirty="0"/>
              <a:t>st</a:t>
            </a:r>
            <a:r>
              <a:rPr lang="en-US" dirty="0"/>
              <a:t> </a:t>
            </a:r>
          </a:p>
          <a:p>
            <a:pPr lvl="1"/>
            <a:r>
              <a:rPr lang="en-US" dirty="0"/>
              <a:t>Presentation on P802.1CQ status on 802.11 Wireless Interim in Atlanta on May 13</a:t>
            </a:r>
            <a:r>
              <a:rPr lang="en-US" baseline="30000" dirty="0"/>
              <a:t>th</a:t>
            </a:r>
            <a:r>
              <a:rPr lang="en-US" dirty="0"/>
              <a:t> </a:t>
            </a:r>
          </a:p>
          <a:p>
            <a:pPr lvl="2"/>
            <a:r>
              <a:rPr lang="en-US" dirty="0">
                <a:hlinkClick r:id="rId3"/>
              </a:rPr>
              <a:t>https://mentor.ieee.org/802.11/dcn/19/11-19-0851-00-0rcm-p802-1cq-mac-address-assignment-requirements.pptx</a:t>
            </a:r>
            <a:endParaRPr lang="en-US" dirty="0"/>
          </a:p>
          <a:p>
            <a:pPr lvl="1"/>
            <a:r>
              <a:rPr lang="en-US" dirty="0"/>
              <a:t>Liaison to IEEE 1722 send by John Messenger on May 24</a:t>
            </a:r>
            <a:r>
              <a:rPr lang="en-US" baseline="30000" dirty="0"/>
              <a:t>th</a:t>
            </a:r>
            <a:r>
              <a:rPr lang="en-US" dirty="0"/>
              <a:t> </a:t>
            </a:r>
          </a:p>
          <a:p>
            <a:pPr lvl="2"/>
            <a:r>
              <a:rPr lang="en-US" dirty="0"/>
              <a:t>No response yet</a:t>
            </a:r>
          </a:p>
          <a:p>
            <a:pPr lvl="2"/>
            <a:endParaRPr lang="en-US" dirty="0"/>
          </a:p>
          <a:p>
            <a:pPr marL="0" indent="0">
              <a:buNone/>
            </a:pPr>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a:bodyPr>
          <a:lstStyle/>
          <a:p>
            <a:r>
              <a:rPr lang="en-US" dirty="0"/>
              <a:t>P802.1CQ contributions</a:t>
            </a:r>
          </a:p>
          <a:p>
            <a:pPr lvl="1"/>
            <a:r>
              <a:rPr lang="en-US" dirty="0">
                <a:hlinkClick r:id="rId2"/>
              </a:rPr>
              <a:t>https://mentor.ieee.org/omniran/dcn/19/omniran-19-0026-00-CQ00-multicast-and-unicast-mac-address-assignment-protocol-mumaap.pdf</a:t>
            </a:r>
            <a:endParaRPr lang="en-US" dirty="0"/>
          </a:p>
          <a:p>
            <a:pPr marL="457200" lvl="1" indent="0">
              <a:buNone/>
            </a:pPr>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Next meeting</a:t>
            </a:r>
          </a:p>
          <a:p>
            <a:pPr lvl="1"/>
            <a:r>
              <a:rPr lang="en-US" dirty="0"/>
              <a:t>June 28</a:t>
            </a:r>
            <a:r>
              <a:rPr lang="en-US" baseline="30000" dirty="0"/>
              <a:t>th</a:t>
            </a:r>
            <a:r>
              <a:rPr lang="en-US" dirty="0"/>
              <a:t>, 09:00 AM ET, 90 min</a:t>
            </a:r>
          </a:p>
          <a:p>
            <a:pPr marL="457200" lvl="1" indent="0">
              <a:buNone/>
            </a:pPr>
            <a:endParaRPr lang="en-US" dirty="0"/>
          </a:p>
          <a:p>
            <a:r>
              <a:rPr lang="en-US" dirty="0"/>
              <a:t>AOB</a:t>
            </a:r>
          </a:p>
          <a:p>
            <a:pPr lvl="1"/>
            <a:r>
              <a:rPr lang="en-US" dirty="0"/>
              <a:t>OmniRAN TG schedules for Vienna plenary</a:t>
            </a:r>
          </a:p>
          <a:p>
            <a:pPr lvl="2"/>
            <a:r>
              <a:rPr lang="en-US" dirty="0"/>
              <a:t>See next slide</a:t>
            </a:r>
          </a:p>
          <a:p>
            <a:pPr lvl="1"/>
            <a:endParaRPr lang="en-US" dirty="0"/>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July 2019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016940776"/>
              </p:ext>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7/15</a:t>
                      </a:r>
                    </a:p>
                  </a:txBody>
                  <a:tcPr marL="0" marR="0" marT="0" marB="0">
                    <a:solidFill>
                      <a:schemeClr val="bg1"/>
                    </a:solidFill>
                  </a:tcPr>
                </a:tc>
                <a:tc>
                  <a:txBody>
                    <a:bodyPr/>
                    <a:lstStyle/>
                    <a:p>
                      <a:pPr algn="ctr"/>
                      <a:r>
                        <a:rPr lang="en-US" sz="1800" dirty="0">
                          <a:solidFill>
                            <a:schemeClr val="tx2"/>
                          </a:solidFill>
                        </a:rPr>
                        <a:t>Tue 7/16</a:t>
                      </a:r>
                    </a:p>
                  </a:txBody>
                  <a:tcPr marL="0" marR="0" marT="0" marB="0">
                    <a:solidFill>
                      <a:schemeClr val="bg1"/>
                    </a:solidFill>
                  </a:tcPr>
                </a:tc>
                <a:tc>
                  <a:txBody>
                    <a:bodyPr/>
                    <a:lstStyle/>
                    <a:p>
                      <a:pPr algn="ctr"/>
                      <a:r>
                        <a:rPr lang="en-US" sz="1800" dirty="0">
                          <a:solidFill>
                            <a:schemeClr val="tx2"/>
                          </a:solidFill>
                        </a:rPr>
                        <a:t>Wed 7/17</a:t>
                      </a:r>
                    </a:p>
                  </a:txBody>
                  <a:tcPr marL="0" marR="0" marT="0" marB="0">
                    <a:solidFill>
                      <a:schemeClr val="bg1"/>
                    </a:solidFill>
                  </a:tcPr>
                </a:tc>
                <a:tc>
                  <a:txBody>
                    <a:bodyPr/>
                    <a:lstStyle/>
                    <a:p>
                      <a:pPr algn="ctr"/>
                      <a:r>
                        <a:rPr lang="en-US" sz="1800" dirty="0">
                          <a:solidFill>
                            <a:schemeClr val="tx2"/>
                          </a:solidFill>
                        </a:rPr>
                        <a:t>Thu 7/18</a:t>
                      </a:r>
                    </a:p>
                  </a:txBody>
                  <a:tcPr marL="0" marR="0" marT="0" marB="0">
                    <a:solidFill>
                      <a:schemeClr val="bg1"/>
                    </a:solidFill>
                  </a:tcPr>
                </a:tc>
                <a:tc>
                  <a:txBody>
                    <a:bodyPr/>
                    <a:lstStyle/>
                    <a:p>
                      <a:pPr algn="ctr"/>
                      <a:r>
                        <a:rPr lang="en-US" sz="1800" dirty="0">
                          <a:solidFill>
                            <a:schemeClr val="tx2"/>
                          </a:solidFill>
                        </a:rPr>
                        <a:t>Fri 7/19</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a:t>OmniRAN</a:t>
                      </a:r>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solidFill>
                          <a:schemeClr val="bg1"/>
                        </a:solidFill>
                      </a:endParaRPr>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19:30</a:t>
                      </a:r>
                    </a:p>
                    <a:p>
                      <a:pPr algn="r"/>
                      <a:endParaRPr lang="en-US" sz="1400" dirty="0"/>
                    </a:p>
                    <a:p>
                      <a:pPr algn="r"/>
                      <a:r>
                        <a:rPr lang="en-US" sz="1400" dirty="0"/>
                        <a:t>21:30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10269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May 31</a:t>
            </a:r>
            <a:r>
              <a:rPr lang="en-GB" baseline="30000" dirty="0"/>
              <a:t>st</a:t>
            </a:r>
            <a:r>
              <a:rPr lang="en-GB" dirty="0"/>
              <a:t> </a:t>
            </a:r>
            <a:r>
              <a:rPr lang="en-US" dirty="0"/>
              <a:t>, 2019 at 09:00-10:30am ET</a:t>
            </a:r>
          </a:p>
          <a:p>
            <a:endParaRPr lang="en-US" dirty="0"/>
          </a:p>
          <a:p>
            <a:r>
              <a:rPr lang="en-US" dirty="0"/>
              <a:t>Join WebEx meeting</a:t>
            </a:r>
          </a:p>
          <a:p>
            <a:pPr lvl="1"/>
            <a:r>
              <a:rPr lang="en-US" dirty="0">
                <a:hlinkClick r:id="rId3"/>
              </a:rPr>
              <a:t>https://nokiameetings.webex.com/nokiameetings/j.php?MTID=mc0551b2bf7dc3869f6703cb27149844a</a:t>
            </a:r>
            <a:endParaRPr lang="en-US" dirty="0"/>
          </a:p>
          <a:p>
            <a:pPr lvl="1"/>
            <a:r>
              <a:rPr lang="en-US" dirty="0"/>
              <a:t>Meeting number: 952 643 249</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952 643 249</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Minutes</a:t>
            </a:r>
          </a:p>
          <a:p>
            <a:r>
              <a:rPr lang="en-US" dirty="0"/>
              <a:t>Reports</a:t>
            </a:r>
          </a:p>
          <a:p>
            <a:r>
              <a:rPr lang="en-US" dirty="0"/>
              <a:t>P802.1CQ contributions</a:t>
            </a:r>
          </a:p>
          <a:p>
            <a:r>
              <a:rPr lang="en-US"/>
              <a:t>Next </a:t>
            </a:r>
            <a:r>
              <a:rPr lang="en-US" dirty="0"/>
              <a:t>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5" name="Table 4">
            <a:extLst>
              <a:ext uri="{FF2B5EF4-FFF2-40B4-BE49-F238E27FC236}">
                <a16:creationId xmlns:a16="http://schemas.microsoft.com/office/drawing/2014/main" id="{4F3217D8-20DC-47C7-9CD9-E0A98BA356D9}"/>
              </a:ext>
            </a:extLst>
          </p:cNvPr>
          <p:cNvGraphicFramePr>
            <a:graphicFrameLocks noGrp="1"/>
          </p:cNvGraphicFramePr>
          <p:nvPr>
            <p:extLst>
              <p:ext uri="{D42A27DB-BD31-4B8C-83A1-F6EECF244321}">
                <p14:modId xmlns:p14="http://schemas.microsoft.com/office/powerpoint/2010/main" val="880345355"/>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bg1"/>
                          </a:solidFill>
                        </a:rPr>
                        <a:t>Name</a:t>
                      </a:r>
                    </a:p>
                  </a:txBody>
                  <a:tcPr/>
                </a:tc>
                <a:tc>
                  <a:txBody>
                    <a:bodyPr/>
                    <a:lstStyle/>
                    <a:p>
                      <a:r>
                        <a:rPr lang="en-US" sz="1400" dirty="0">
                          <a:solidFill>
                            <a:schemeClr val="bg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accent1">
                              <a:lumMod val="20000"/>
                              <a:lumOff val="80000"/>
                            </a:schemeClr>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accent1">
                              <a:lumMod val="20000"/>
                              <a:lumOff val="80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accent1">
                              <a:lumMod val="20000"/>
                              <a:lumOff val="80000"/>
                            </a:schemeClr>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accent1">
                              <a:lumMod val="20000"/>
                              <a:lumOff val="80000"/>
                            </a:schemeClr>
                          </a:solidFill>
                          <a:effectLst/>
                          <a:latin typeface="+mn-lt"/>
                        </a:rPr>
                        <a:t>EthAirNet</a:t>
                      </a:r>
                      <a:r>
                        <a:rPr lang="en-US" sz="1400" dirty="0">
                          <a:solidFill>
                            <a:schemeClr val="accent1">
                              <a:lumMod val="20000"/>
                              <a:lumOff val="80000"/>
                            </a:schemeClr>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accent1">
                              <a:lumMod val="20000"/>
                              <a:lumOff val="80000"/>
                            </a:schemeClr>
                          </a:solidFill>
                          <a:effectLst/>
                          <a:latin typeface="+mn-lt"/>
                        </a:rPr>
                        <a:t>Stephen McCann</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Blackberry</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3562</TotalTime>
  <Words>1047</Words>
  <Application>Microsoft Office PowerPoint</Application>
  <PresentationFormat>On-screen Show (4:3)</PresentationFormat>
  <Paragraphs>165</Paragraphs>
  <Slides>14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MS PGothic</vt:lpstr>
      <vt:lpstr>Arial</vt:lpstr>
      <vt:lpstr>Arial Unicode MS</vt:lpstr>
      <vt:lpstr>Helvetica</vt:lpstr>
      <vt:lpstr>Times</vt:lpstr>
      <vt:lpstr>Times New Roman</vt:lpstr>
      <vt:lpstr>Template</vt:lpstr>
      <vt:lpstr>IEEE 802.1 OmniRAN TG May 31st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July 2019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540</cp:revision>
  <cp:lastPrinted>1998-02-10T13:28:06Z</cp:lastPrinted>
  <dcterms:created xsi:type="dcterms:W3CDTF">2011-12-30T17:06:23Z</dcterms:created>
  <dcterms:modified xsi:type="dcterms:W3CDTF">2019-05-31T09:51:53Z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