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2" r:id="rId2"/>
    <p:sldId id="265" r:id="rId3"/>
    <p:sldId id="275" r:id="rId4"/>
    <p:sldId id="276" r:id="rId5"/>
    <p:sldId id="277" r:id="rId6"/>
    <p:sldId id="278" r:id="rId7"/>
    <p:sldId id="271" r:id="rId8"/>
    <p:sldId id="266" r:id="rId9"/>
    <p:sldId id="283" r:id="rId10"/>
    <p:sldId id="281" r:id="rId11"/>
    <p:sldId id="289" r:id="rId12"/>
    <p:sldId id="290" r:id="rId13"/>
    <p:sldId id="291" r:id="rId14"/>
    <p:sldId id="294" r:id="rId15"/>
    <p:sldId id="292" r:id="rId16"/>
    <p:sldId id="293" r:id="rId17"/>
    <p:sldId id="282" r:id="rId18"/>
    <p:sldId id="285" r:id="rId19"/>
    <p:sldId id="295"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9" autoAdjust="0"/>
    <p:restoredTop sz="99290" autoAdjust="0"/>
  </p:normalViewPr>
  <p:slideViewPr>
    <p:cSldViewPr>
      <p:cViewPr varScale="1">
        <p:scale>
          <a:sx n="73" d="100"/>
          <a:sy n="73" d="100"/>
        </p:scale>
        <p:origin x="-1062" y="-102"/>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6" y="76200"/>
            <a:ext cx="2100254" cy="307777"/>
          </a:xfrm>
          <a:prstGeom prst="rect">
            <a:avLst/>
          </a:prstGeom>
        </p:spPr>
        <p:txBody>
          <a:bodyPr wrap="none">
            <a:spAutoFit/>
          </a:bodyPr>
          <a:lstStyle/>
          <a:p>
            <a:pPr algn="r"/>
            <a:r>
              <a:rPr lang="en-US" sz="1400" b="1" dirty="0" smtClean="0"/>
              <a:t>privecsg-14-0004-00-ecsg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remconf.webex.com/premconf/j.php?MTID=m3817347fdb37efa239a354f3da2e6bfd"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myrcplus.com/cnums.asp?bwebid=8369444&amp;ppc=542167&amp;num=1&amp;num2=1719-867-157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a:t>
            </a:r>
            <a:r>
              <a:rPr lang="en-US" dirty="0" smtClean="0">
                <a:latin typeface="Calibri" panose="020F0502020204030204" pitchFamily="34" charset="0"/>
              </a:rPr>
              <a:t>802 EC Privacy Recommendation Study Group</a:t>
            </a: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September 3</a:t>
            </a:r>
            <a:r>
              <a:rPr lang="en-US" baseline="30000" dirty="0" smtClean="0">
                <a:latin typeface="Calibri" panose="020F0502020204030204" pitchFamily="34" charset="0"/>
              </a:rPr>
              <a:t>rd</a:t>
            </a:r>
            <a:r>
              <a:rPr lang="en-US" dirty="0" smtClean="0">
                <a:latin typeface="Calibri" panose="020F0502020204030204" pitchFamily="34" charset="0"/>
              </a:rPr>
              <a:t>, 2014, </a:t>
            </a:r>
            <a:r>
              <a:rPr lang="en-US" dirty="0" smtClean="0">
                <a:latin typeface="Calibri" panose="020F0502020204030204" pitchFamily="34" charset="0"/>
              </a:rPr>
              <a:t>Conference Call</a:t>
            </a: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smtClean="0">
                <a:latin typeface="Calibri" panose="020F0502020204030204" pitchFamily="34" charset="0"/>
              </a:rPr>
              <a:t>2014-09-03</a:t>
            </a:r>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a:t>
            </a:r>
            <a:r>
              <a:rPr lang="en-US" sz="2800" dirty="0" err="1" smtClean="0">
                <a:latin typeface="Calibri" panose="020F0502020204030204" pitchFamily="34" charset="0"/>
              </a:rPr>
              <a:t>InterDigital</a:t>
            </a:r>
            <a:r>
              <a:rPr lang="en-US" sz="2800" dirty="0" smtClean="0">
                <a:latin typeface="Calibri" panose="020F0502020204030204" pitchFamily="34" charset="0"/>
              </a:rPr>
              <a:t>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Business#2</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lnSpcReduction="10000"/>
          </a:bodyPr>
          <a:lstStyle/>
          <a:p>
            <a:r>
              <a:rPr lang="en-US" dirty="0" smtClean="0">
                <a:latin typeface="Calibri" panose="020F0502020204030204" pitchFamily="34" charset="0"/>
              </a:rPr>
              <a:t>Agenda bashing</a:t>
            </a:r>
          </a:p>
          <a:p>
            <a:pPr lvl="1"/>
            <a:r>
              <a:rPr lang="en-US" dirty="0" smtClean="0">
                <a:latin typeface="Calibri" panose="020F0502020204030204" pitchFamily="34" charset="0"/>
              </a:rPr>
              <a:t> </a:t>
            </a:r>
            <a:endParaRPr lang="en-US" dirty="0" smtClean="0">
              <a:latin typeface="Calibri" panose="020F0502020204030204" pitchFamily="34" charset="0"/>
            </a:endParaRPr>
          </a:p>
          <a:p>
            <a:r>
              <a:rPr lang="en-US" dirty="0" smtClean="0">
                <a:latin typeface="Calibri" panose="020F0502020204030204" pitchFamily="34" charset="0"/>
              </a:rPr>
              <a:t>Approval of minutes</a:t>
            </a:r>
          </a:p>
          <a:p>
            <a:pPr lvl="1"/>
            <a:r>
              <a:rPr lang="en-US" dirty="0" smtClean="0">
                <a:latin typeface="Calibri" panose="020F0502020204030204" pitchFamily="34" charset="0"/>
              </a:rPr>
              <a:t>None at this time</a:t>
            </a:r>
            <a:endParaRPr lang="en-US" dirty="0" smtClean="0">
              <a:latin typeface="Calibri" panose="020F0502020204030204" pitchFamily="34" charset="0"/>
            </a:endParaRPr>
          </a:p>
          <a:p>
            <a:r>
              <a:rPr lang="en-US" dirty="0" smtClean="0">
                <a:latin typeface="Calibri" panose="020F0502020204030204" pitchFamily="34" charset="0"/>
              </a:rPr>
              <a:t>Reports</a:t>
            </a:r>
          </a:p>
          <a:p>
            <a:pPr lvl="1"/>
            <a:r>
              <a:rPr lang="en-US" dirty="0" smtClean="0">
                <a:latin typeface="Calibri" panose="020F0502020204030204" pitchFamily="34" charset="0"/>
              </a:rPr>
              <a:t>Group’s Introduction</a:t>
            </a:r>
          </a:p>
          <a:p>
            <a:pPr lvl="2"/>
            <a:r>
              <a:rPr lang="en-US" dirty="0" smtClean="0">
                <a:latin typeface="Calibri" panose="020F0502020204030204" pitchFamily="34" charset="0"/>
              </a:rPr>
              <a:t>Tutorial summary</a:t>
            </a:r>
          </a:p>
          <a:p>
            <a:pPr lvl="2"/>
            <a:r>
              <a:rPr lang="en-US" dirty="0" smtClean="0">
                <a:latin typeface="Calibri" panose="020F0502020204030204" pitchFamily="34" charset="0"/>
              </a:rPr>
              <a:t>Chartering of EC Privacy Recommendation SG</a:t>
            </a:r>
          </a:p>
          <a:p>
            <a:pPr lvl="2"/>
            <a:r>
              <a:rPr lang="en-US" dirty="0" smtClean="0">
                <a:latin typeface="Calibri" panose="020F0502020204030204" pitchFamily="34" charset="0"/>
              </a:rPr>
              <a:t>Study Group’s Scope and Plans</a:t>
            </a:r>
          </a:p>
          <a:p>
            <a:pPr lvl="2"/>
            <a:endParaRPr lang="en-US" dirty="0" smtClean="0">
              <a:latin typeface="Calibri" panose="020F0502020204030204" pitchFamily="34" charset="0"/>
            </a:endParaRPr>
          </a:p>
          <a:p>
            <a:pPr lvl="2">
              <a:buNone/>
            </a:pPr>
            <a:endParaRPr lang="en-US"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a:t>
            </a:r>
            <a:r>
              <a:rPr lang="en-US" dirty="0" smtClean="0">
                <a:latin typeface="Calibri" panose="020F0502020204030204" pitchFamily="34" charset="0"/>
              </a:rPr>
              <a:t>802 Internet Privacy Tutorial</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r>
              <a:rPr lang="en-US" sz="2800" dirty="0" smtClean="0">
                <a:latin typeface="Calibri" panose="020F0502020204030204" pitchFamily="34" charset="0"/>
                <a:cs typeface="Arial"/>
              </a:rPr>
              <a:t>IEEE 802 Plenary Meeting</a:t>
            </a:r>
          </a:p>
          <a:p>
            <a:pPr lvl="1" eaLnBrk="1" hangingPunct="1"/>
            <a:r>
              <a:rPr lang="en-US" sz="2400" dirty="0" smtClean="0">
                <a:latin typeface="Calibri" panose="020F0502020204030204" pitchFamily="34" charset="0"/>
                <a:cs typeface="Arial"/>
              </a:rPr>
              <a:t>San Diego, </a:t>
            </a:r>
            <a:r>
              <a:rPr lang="en-US" sz="2400" dirty="0" smtClean="0">
                <a:latin typeface="Calibri" panose="020F0502020204030204" pitchFamily="34" charset="0"/>
              </a:rPr>
              <a:t>July </a:t>
            </a:r>
            <a:r>
              <a:rPr lang="en-US" sz="2400" dirty="0">
                <a:latin typeface="Calibri" panose="020F0502020204030204" pitchFamily="34" charset="0"/>
              </a:rPr>
              <a:t>14</a:t>
            </a:r>
            <a:r>
              <a:rPr lang="en-US" sz="2400" baseline="30000" dirty="0">
                <a:latin typeface="Calibri" panose="020F0502020204030204" pitchFamily="34" charset="0"/>
              </a:rPr>
              <a:t>th</a:t>
            </a:r>
            <a:r>
              <a:rPr lang="en-US" sz="2400" dirty="0">
                <a:latin typeface="Calibri" panose="020F0502020204030204" pitchFamily="34" charset="0"/>
              </a:rPr>
              <a:t> </a:t>
            </a:r>
            <a:r>
              <a:rPr lang="en-US" sz="2400" dirty="0" smtClean="0">
                <a:latin typeface="Calibri" panose="020F0502020204030204" pitchFamily="34" charset="0"/>
              </a:rPr>
              <a:t>2014</a:t>
            </a:r>
            <a:endParaRPr lang="en-US" sz="2400" dirty="0" smtClean="0">
              <a:latin typeface="Calibri" panose="020F0502020204030204" pitchFamily="34" charset="0"/>
              <a:cs typeface="Arial"/>
            </a:endParaRPr>
          </a:p>
          <a:p>
            <a:pPr eaLnBrk="1" hangingPunct="1"/>
            <a:r>
              <a:rPr lang="en-US" sz="2800" dirty="0" smtClean="0">
                <a:latin typeface="Calibri" panose="020F0502020204030204" pitchFamily="34" charset="0"/>
              </a:rPr>
              <a:t>Title</a:t>
            </a:r>
            <a:r>
              <a:rPr lang="en-US" sz="2800" dirty="0">
                <a:latin typeface="Calibri" panose="020F0502020204030204" pitchFamily="34" charset="0"/>
              </a:rPr>
              <a:t>: </a:t>
            </a:r>
            <a:r>
              <a:rPr lang="en-US" sz="2800" dirty="0" smtClean="0">
                <a:latin typeface="Calibri" panose="020F0502020204030204" pitchFamily="34" charset="0"/>
              </a:rPr>
              <a:t> </a:t>
            </a:r>
          </a:p>
          <a:p>
            <a:pPr lvl="1" eaLnBrk="1" hangingPunct="1"/>
            <a:r>
              <a:rPr lang="en-US" sz="2400" dirty="0" smtClean="0">
                <a:latin typeface="Calibri" panose="020F0502020204030204" pitchFamily="34" charset="0"/>
                <a:ea typeface="Arial Italic" charset="0"/>
                <a:cs typeface="Arial"/>
                <a:sym typeface="Arial Italic" charset="0"/>
              </a:rPr>
              <a:t>Pervasive Surveillance of the Internet – Designing </a:t>
            </a:r>
            <a:r>
              <a:rPr lang="en-US" sz="2400" dirty="0">
                <a:latin typeface="Calibri" panose="020F0502020204030204" pitchFamily="34" charset="0"/>
                <a:ea typeface="Arial Italic" charset="0"/>
                <a:cs typeface="Arial"/>
                <a:sym typeface="Arial Italic" charset="0"/>
              </a:rPr>
              <a:t>Privacy into Internet </a:t>
            </a:r>
            <a:r>
              <a:rPr lang="en-US" sz="2400" dirty="0" smtClean="0">
                <a:latin typeface="Calibri" panose="020F0502020204030204" pitchFamily="34" charset="0"/>
                <a:ea typeface="Arial Italic" charset="0"/>
                <a:cs typeface="Arial"/>
                <a:sym typeface="Arial Italic" charset="0"/>
              </a:rPr>
              <a:t>Protocols</a:t>
            </a:r>
          </a:p>
          <a:p>
            <a:pPr eaLnBrk="1" hangingPunct="1"/>
            <a:r>
              <a:rPr lang="en-US" sz="2800" dirty="0" smtClean="0">
                <a:latin typeface="Calibri" panose="020F0502020204030204" pitchFamily="34" charset="0"/>
                <a:cs typeface="Arial"/>
                <a:sym typeface="Arial Italic" charset="0"/>
              </a:rPr>
              <a:t>Speakers</a:t>
            </a:r>
            <a:endParaRPr lang="en-US" sz="2800" dirty="0">
              <a:latin typeface="Calibri" panose="020F0502020204030204" pitchFamily="34" charset="0"/>
              <a:cs typeface="Arial"/>
              <a:sym typeface="Arial Italic" charset="0"/>
            </a:endParaRPr>
          </a:p>
          <a:p>
            <a:pPr marL="971550" lvl="1" indent="-457200" eaLnBrk="1" hangingPunct="1"/>
            <a:r>
              <a:rPr lang="en-US" sz="2400" dirty="0">
                <a:latin typeface="Calibri" panose="020F0502020204030204" pitchFamily="34" charset="0"/>
              </a:rPr>
              <a:t>Ted Hardie (IETF IAB)</a:t>
            </a:r>
          </a:p>
          <a:p>
            <a:pPr marL="971550" lvl="1" indent="-457200" eaLnBrk="1" hangingPunct="1"/>
            <a:r>
              <a:rPr lang="en-US" sz="2400" dirty="0">
                <a:latin typeface="Calibri" panose="020F0502020204030204" pitchFamily="34" charset="0"/>
              </a:rPr>
              <a:t>Alissa Cooper (</a:t>
            </a:r>
            <a:r>
              <a:rPr lang="en-US" sz="2400" dirty="0" smtClean="0">
                <a:latin typeface="Calibri" panose="020F0502020204030204" pitchFamily="34" charset="0"/>
              </a:rPr>
              <a:t>Cisco Systems)</a:t>
            </a:r>
            <a:endParaRPr lang="en-US" sz="2400" dirty="0">
              <a:latin typeface="Calibri" panose="020F0502020204030204" pitchFamily="34" charset="0"/>
            </a:endParaRPr>
          </a:p>
          <a:p>
            <a:pPr marL="971550" lvl="1" indent="-457200" eaLnBrk="1" hangingPunct="1"/>
            <a:r>
              <a:rPr lang="en-US" sz="2400" dirty="0">
                <a:latin typeface="Calibri" panose="020F0502020204030204" pitchFamily="34" charset="0"/>
              </a:rPr>
              <a:t>Lily Chen (NIST)</a:t>
            </a:r>
          </a:p>
          <a:p>
            <a:pPr marL="971550" lvl="1" indent="-457200" eaLnBrk="1" hangingPunct="1"/>
            <a:r>
              <a:rPr lang="en-US" sz="2400" dirty="0">
                <a:latin typeface="Calibri" panose="020F0502020204030204" pitchFamily="34" charset="0"/>
              </a:rPr>
              <a:t>Piers O’Hanlon (Oxford Internet Institute)</a:t>
            </a:r>
          </a:p>
          <a:p>
            <a:pPr marL="971550" lvl="1" indent="-457200" eaLnBrk="1" hangingPunct="1"/>
            <a:r>
              <a:rPr lang="en-US" sz="2400" dirty="0">
                <a:latin typeface="Calibri" panose="020F0502020204030204" pitchFamily="34" charset="0"/>
              </a:rPr>
              <a:t>Juan Carlos Zuniga (</a:t>
            </a:r>
            <a:r>
              <a:rPr lang="en-US" sz="2400" dirty="0" err="1" smtClean="0">
                <a:latin typeface="Calibri" panose="020F0502020204030204" pitchFamily="34" charset="0"/>
              </a:rPr>
              <a:t>InterDigital</a:t>
            </a:r>
            <a:r>
              <a:rPr lang="en-US" sz="2400" dirty="0" smtClean="0">
                <a:latin typeface="Calibri" panose="020F0502020204030204" pitchFamily="34" charset="0"/>
              </a:rPr>
              <a:t> Labs)</a:t>
            </a: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49438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Internet Privacy Tutorial - Summary</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074737"/>
            <a:ext cx="8686800" cy="5588000"/>
          </a:xfrm>
        </p:spPr>
        <p:txBody>
          <a:bodyPr/>
          <a:lstStyle/>
          <a:p>
            <a:pPr lvl="2" eaLnBrk="1" hangingPunct="1"/>
            <a:endParaRPr lang="en-US" sz="1600" dirty="0" smtClean="0">
              <a:latin typeface="Calibri" panose="020F0502020204030204" pitchFamily="34" charset="0"/>
            </a:endParaRPr>
          </a:p>
          <a:p>
            <a:pPr eaLnBrk="1" hangingPunct="1"/>
            <a:r>
              <a:rPr lang="en-US" sz="2400" dirty="0" smtClean="0">
                <a:latin typeface="Calibri" panose="020F0502020204030204" pitchFamily="34" charset="0"/>
              </a:rPr>
              <a:t>The Tutorial provided an update on the recent concerns about Internet privacy, the actions that IETF is taking, and the guidelines that are being followed when developing new specifications (e.g. RFC 6973)</a:t>
            </a:r>
          </a:p>
          <a:p>
            <a:pPr lvl="1" eaLnBrk="1" hangingPunct="1"/>
            <a:endParaRPr lang="en-US" sz="2000" dirty="0" smtClean="0">
              <a:latin typeface="Calibri" panose="020F0502020204030204" pitchFamily="34" charset="0"/>
            </a:endParaRPr>
          </a:p>
          <a:p>
            <a:pPr eaLnBrk="1" hangingPunct="1"/>
            <a:r>
              <a:rPr lang="en-US" sz="2400" dirty="0" smtClean="0">
                <a:latin typeface="Calibri" panose="020F0502020204030204" pitchFamily="34" charset="0"/>
              </a:rPr>
              <a:t>Highlighted Privacy concerns applicable specifically to Link Layer technologies, and provided suggestions on how IEEE 802 can help addressing them</a:t>
            </a:r>
          </a:p>
          <a:p>
            <a:pPr lvl="1" eaLnBrk="1" hangingPunct="1"/>
            <a:endParaRPr lang="en-US" sz="2000" dirty="0" smtClean="0">
              <a:latin typeface="Calibri" panose="020F0502020204030204" pitchFamily="34" charset="0"/>
            </a:endParaRPr>
          </a:p>
          <a:p>
            <a:pPr eaLnBrk="1" hangingPunct="1"/>
            <a:r>
              <a:rPr lang="en-US" sz="2400" dirty="0" smtClean="0">
                <a:latin typeface="Calibri" panose="020F0502020204030204" pitchFamily="34" charset="0"/>
              </a:rPr>
              <a:t>The idea of developing an </a:t>
            </a:r>
            <a:r>
              <a:rPr lang="en-US" sz="2400" dirty="0">
                <a:latin typeface="Calibri" panose="020F0502020204030204" pitchFamily="34" charset="0"/>
              </a:rPr>
              <a:t>IEEE 802 </a:t>
            </a:r>
            <a:r>
              <a:rPr lang="en-US" sz="2400" dirty="0" smtClean="0">
                <a:latin typeface="Calibri" panose="020F0502020204030204" pitchFamily="34" charset="0"/>
              </a:rPr>
              <a:t>recommended practices document, similar to the one produced by IETF (RFC 6973) was suggested and supported by several IEEE 802 members from different WGs</a:t>
            </a:r>
          </a:p>
          <a:p>
            <a:pPr lvl="1" eaLnBrk="1" hangingPunct="1"/>
            <a:endParaRPr lang="en-US" sz="2400" dirty="0" smtClean="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229427142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IEEE 802 EC Privacy SG</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143000"/>
            <a:ext cx="8229600" cy="5562600"/>
          </a:xfrm>
        </p:spPr>
        <p:txBody>
          <a:bodyPr/>
          <a:lstStyle/>
          <a:p>
            <a:pPr eaLnBrk="1" hangingPunct="1"/>
            <a:r>
              <a:rPr lang="en-US" sz="2800" dirty="0" smtClean="0">
                <a:latin typeface="Calibri" panose="020F0502020204030204" pitchFamily="34" charset="0"/>
              </a:rPr>
              <a:t>Creation </a:t>
            </a:r>
            <a:r>
              <a:rPr lang="en-US" sz="2800" dirty="0">
                <a:latin typeface="Calibri" panose="020F0502020204030204" pitchFamily="34" charset="0"/>
              </a:rPr>
              <a:t>of an Executive Committee Study Group on Privacy </a:t>
            </a:r>
            <a:r>
              <a:rPr lang="en-US" sz="2800" dirty="0" smtClean="0">
                <a:latin typeface="Calibri" panose="020F0502020204030204" pitchFamily="34" charset="0"/>
              </a:rPr>
              <a:t>Recommendations (2014-07-18)</a:t>
            </a:r>
            <a:endParaRPr lang="en-US" sz="2800" dirty="0">
              <a:latin typeface="Calibri" panose="020F0502020204030204" pitchFamily="34" charset="0"/>
            </a:endParaRPr>
          </a:p>
          <a:p>
            <a:pPr lvl="1" eaLnBrk="1" hangingPunct="1"/>
            <a:r>
              <a:rPr lang="en-US" sz="2400" dirty="0" smtClean="0">
                <a:latin typeface="Calibri" panose="020F0502020204030204" pitchFamily="34" charset="0"/>
              </a:rPr>
              <a:t>Juan </a:t>
            </a:r>
            <a:r>
              <a:rPr lang="en-US" sz="2400" dirty="0">
                <a:latin typeface="Calibri" panose="020F0502020204030204" pitchFamily="34" charset="0"/>
              </a:rPr>
              <a:t>Carlos Zuniga appointed as Chair of </a:t>
            </a:r>
            <a:r>
              <a:rPr lang="en-US" sz="2400" dirty="0" smtClean="0">
                <a:latin typeface="Calibri" panose="020F0502020204030204" pitchFamily="34" charset="0"/>
              </a:rPr>
              <a:t>SG – awaiting EC confirmation</a:t>
            </a:r>
          </a:p>
          <a:p>
            <a:pPr lvl="1" eaLnBrk="1" hangingPunct="1"/>
            <a:endParaRPr lang="en-US" sz="2400" dirty="0">
              <a:latin typeface="Calibri" panose="020F0502020204030204" pitchFamily="34" charset="0"/>
            </a:endParaRPr>
          </a:p>
          <a:p>
            <a:pPr eaLnBrk="1" hangingPunct="1"/>
            <a:r>
              <a:rPr lang="en-US" sz="2800" dirty="0">
                <a:latin typeface="Calibri" panose="020F0502020204030204" pitchFamily="34" charset="0"/>
              </a:rPr>
              <a:t>Chartered to run until November 2014 with an expectation of renewal through March 2015</a:t>
            </a:r>
          </a:p>
          <a:p>
            <a:pPr lvl="1" eaLnBrk="1" hangingPunct="1"/>
            <a:r>
              <a:rPr lang="en-US" sz="2400" dirty="0">
                <a:latin typeface="Calibri" panose="020F0502020204030204" pitchFamily="34" charset="0"/>
              </a:rPr>
              <a:t>Next IEEE 802 Plenary meeting in November 2014 –        San Antonio, </a:t>
            </a:r>
            <a:r>
              <a:rPr lang="en-US" sz="2400" dirty="0" smtClean="0">
                <a:latin typeface="Calibri" panose="020F0502020204030204" pitchFamily="34" charset="0"/>
              </a:rPr>
              <a:t>TX</a:t>
            </a:r>
          </a:p>
          <a:p>
            <a:pPr lvl="1" eaLnBrk="1" hangingPunct="1"/>
            <a:endParaRPr lang="en-US" sz="2400" dirty="0">
              <a:latin typeface="Calibri" panose="020F0502020204030204" pitchFamily="34" charset="0"/>
            </a:endParaRPr>
          </a:p>
          <a:p>
            <a:pPr eaLnBrk="1" hangingPunct="1"/>
            <a:r>
              <a:rPr lang="en-US" sz="2800" dirty="0">
                <a:latin typeface="Calibri" panose="020F0502020204030204" pitchFamily="34" charset="0"/>
              </a:rPr>
              <a:t>Planning to advance work with teleconferences and email discussions</a:t>
            </a:r>
          </a:p>
          <a:p>
            <a:pPr lvl="4" eaLnBrk="1" hangingPunct="1"/>
            <a:endParaRPr lang="en-US" sz="1600" dirty="0">
              <a:latin typeface="Calibri" panose="020F0502020204030204" pitchFamily="34" charset="0"/>
            </a:endParaRPr>
          </a:p>
          <a:p>
            <a:pPr lvl="5" eaLnBrk="1" hangingPunct="1"/>
            <a:endParaRPr lang="en-US" sz="2400" dirty="0">
              <a:latin typeface="Calibri" panose="020F0502020204030204" pitchFamily="34" charset="0"/>
            </a:endParaRPr>
          </a:p>
          <a:p>
            <a:pPr lvl="4" eaLnBrk="1" hangingPunct="1"/>
            <a:endParaRPr lang="en-US" sz="1600" dirty="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44241368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IEEE 802 EC Privacy </a:t>
            </a:r>
            <a:r>
              <a:rPr lang="en-US" dirty="0" smtClean="0">
                <a:latin typeface="Calibri" panose="020F0502020204030204" pitchFamily="34" charset="0"/>
              </a:rPr>
              <a:t>SG - Scope</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143000"/>
            <a:ext cx="8229600" cy="5562600"/>
          </a:xfrm>
        </p:spPr>
        <p:txBody>
          <a:bodyPr/>
          <a:lstStyle/>
          <a:p>
            <a:pPr marL="0" indent="0" algn="just" eaLnBrk="1" hangingPunct="1">
              <a:buNone/>
            </a:pPr>
            <a:endParaRPr lang="en-US" sz="2800" i="1" dirty="0" smtClean="0">
              <a:latin typeface="Calibri" panose="020F0502020204030204" pitchFamily="34" charset="0"/>
            </a:endParaRPr>
          </a:p>
          <a:p>
            <a:pPr marL="0" indent="0" algn="just" eaLnBrk="1" hangingPunct="1">
              <a:buNone/>
            </a:pPr>
            <a:r>
              <a:rPr lang="en-US" sz="2800" i="1" dirty="0" smtClean="0">
                <a:latin typeface="Calibri" panose="020F0502020204030204" pitchFamily="34" charset="0"/>
              </a:rPr>
              <a:t>The </a:t>
            </a:r>
            <a:r>
              <a:rPr lang="en-US" sz="2800" i="1" dirty="0">
                <a:latin typeface="Calibri" panose="020F0502020204030204" pitchFamily="34" charset="0"/>
              </a:rPr>
              <a:t>IEEE 802 Executive Committee (EC) Privacy Recommendation SG will study privacy issues related to IEEE 802 technologies and consider the need for a recommended practice applicable to IEEE 802 protocols. If such a need is identified, the SG will determine whether the IEEE 802 criteria for standards development (CSD) support the initiation of a project and, if so, it will prepare a PAR for consideration by the IEEE 802 Executive Committee.</a:t>
            </a:r>
            <a:endParaRPr lang="en-US" sz="1600" i="1" dirty="0" smtClean="0">
              <a:latin typeface="Calibri" panose="020F0502020204030204" pitchFamily="34" charset="0"/>
            </a:endParaRPr>
          </a:p>
          <a:p>
            <a:pPr marL="2000250" lvl="5" indent="0" algn="just" eaLnBrk="1" hangingPunct="1">
              <a:buNone/>
            </a:pPr>
            <a:endParaRPr lang="en-US" sz="2400" i="1" dirty="0">
              <a:latin typeface="Calibri" panose="020F0502020204030204" pitchFamily="34" charset="0"/>
            </a:endParaRPr>
          </a:p>
          <a:p>
            <a:pPr marL="1543050" lvl="4" indent="0" algn="just" eaLnBrk="1" hangingPunct="1">
              <a:buNone/>
            </a:pPr>
            <a:endParaRPr lang="en-US" sz="1600" i="1" dirty="0">
              <a:latin typeface="Calibri" panose="020F0502020204030204" pitchFamily="34" charset="0"/>
            </a:endParaRPr>
          </a:p>
          <a:p>
            <a:pPr algn="just"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182846438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427038"/>
            <a:ext cx="8229600" cy="1173162"/>
          </a:xfrm>
        </p:spPr>
        <p:txBody>
          <a:bodyPr/>
          <a:lstStyle/>
          <a:p>
            <a:pPr eaLnBrk="1" hangingPunct="1"/>
            <a:r>
              <a:rPr lang="en-US" dirty="0" smtClean="0">
                <a:latin typeface="Calibri" panose="020F0502020204030204" pitchFamily="34" charset="0"/>
              </a:rPr>
              <a:t>802 EC Privacy SG Call for Contributions </a:t>
            </a:r>
            <a:br>
              <a:rPr lang="en-US" dirty="0" smtClean="0">
                <a:latin typeface="Calibri" panose="020F0502020204030204" pitchFamily="34" charset="0"/>
              </a:rPr>
            </a:b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800" dirty="0" smtClean="0">
                <a:latin typeface="Calibri" panose="020F0502020204030204" pitchFamily="34" charset="0"/>
              </a:rPr>
              <a:t>Current </a:t>
            </a:r>
            <a:r>
              <a:rPr lang="en-US" sz="2800" dirty="0" smtClean="0">
                <a:latin typeface="Calibri" panose="020F0502020204030204" pitchFamily="34" charset="0"/>
              </a:rPr>
              <a:t>topics being considered </a:t>
            </a:r>
            <a:r>
              <a:rPr lang="en-US" sz="2800" dirty="0" smtClean="0">
                <a:latin typeface="Calibri" panose="020F0502020204030204" pitchFamily="34" charset="0"/>
              </a:rPr>
              <a:t>by SG include</a:t>
            </a:r>
            <a:r>
              <a:rPr lang="en-US" sz="2800" dirty="0" smtClean="0">
                <a:latin typeface="Calibri" panose="020F0502020204030204" pitchFamily="34" charset="0"/>
              </a:rPr>
              <a:t>:</a:t>
            </a:r>
          </a:p>
          <a:p>
            <a:pPr lvl="4" eaLnBrk="1" hangingPunct="1"/>
            <a:endParaRPr lang="en-US" sz="1800" dirty="0" smtClean="0">
              <a:latin typeface="Calibri" panose="020F0502020204030204" pitchFamily="34" charset="0"/>
            </a:endParaRPr>
          </a:p>
          <a:p>
            <a:pPr lvl="1" eaLnBrk="1" hangingPunct="1">
              <a:buNone/>
            </a:pPr>
            <a:r>
              <a:rPr lang="en-US" sz="2400" dirty="0" smtClean="0">
                <a:latin typeface="Calibri" panose="020F0502020204030204" pitchFamily="34" charset="0"/>
              </a:rPr>
              <a:t>(1) </a:t>
            </a:r>
            <a:r>
              <a:rPr lang="en-US" sz="2400" dirty="0">
                <a:latin typeface="Calibri" panose="020F0502020204030204" pitchFamily="34" charset="0"/>
              </a:rPr>
              <a:t>Privacy Issues at Link Layer</a:t>
            </a:r>
          </a:p>
          <a:p>
            <a:pPr lvl="1" eaLnBrk="1" hangingPunct="1">
              <a:buNone/>
            </a:pPr>
            <a:r>
              <a:rPr lang="en-US" sz="2400" dirty="0" smtClean="0">
                <a:latin typeface="Calibri" panose="020F0502020204030204" pitchFamily="34" charset="0"/>
              </a:rPr>
              <a:t>(2) Threat </a:t>
            </a:r>
            <a:r>
              <a:rPr lang="en-US" sz="2400" dirty="0">
                <a:latin typeface="Calibri" panose="020F0502020204030204" pitchFamily="34" charset="0"/>
              </a:rPr>
              <a:t>Model for Privacy at Link Layer</a:t>
            </a:r>
          </a:p>
          <a:p>
            <a:pPr lvl="1" eaLnBrk="1" hangingPunct="1">
              <a:buNone/>
            </a:pPr>
            <a:r>
              <a:rPr lang="en-US" sz="2400" dirty="0" smtClean="0">
                <a:latin typeface="Calibri" panose="020F0502020204030204" pitchFamily="34" charset="0"/>
              </a:rPr>
              <a:t>(3) Proposals </a:t>
            </a:r>
            <a:r>
              <a:rPr lang="en-US" sz="2400" dirty="0">
                <a:latin typeface="Calibri" panose="020F0502020204030204" pitchFamily="34" charset="0"/>
              </a:rPr>
              <a:t>regarding functionalities in IEEE 802 protocols to improve Privacy</a:t>
            </a:r>
          </a:p>
          <a:p>
            <a:pPr lvl="1" eaLnBrk="1" hangingPunct="1">
              <a:buNone/>
            </a:pPr>
            <a:r>
              <a:rPr lang="en-US" sz="2400" dirty="0" smtClean="0">
                <a:latin typeface="Calibri" panose="020F0502020204030204" pitchFamily="34" charset="0"/>
              </a:rPr>
              <a:t>(4) Proposals </a:t>
            </a:r>
            <a:r>
              <a:rPr lang="en-US" sz="2400" dirty="0">
                <a:latin typeface="Calibri" panose="020F0502020204030204" pitchFamily="34" charset="0"/>
              </a:rPr>
              <a:t>regarding measuring levels of Privacy on Internet protocols</a:t>
            </a:r>
          </a:p>
          <a:p>
            <a:pPr lvl="1" eaLnBrk="1" hangingPunct="1">
              <a:buNone/>
            </a:pPr>
            <a:r>
              <a:rPr lang="en-US" sz="2400" dirty="0" smtClean="0">
                <a:latin typeface="Calibri" panose="020F0502020204030204" pitchFamily="34" charset="0"/>
              </a:rPr>
              <a:t>(5) Other…</a:t>
            </a:r>
            <a:endParaRPr lang="en-US" sz="2400" dirty="0">
              <a:latin typeface="Calibri" panose="020F0502020204030204" pitchFamily="34" charset="0"/>
            </a:endParaRPr>
          </a:p>
        </p:txBody>
      </p:sp>
    </p:spTree>
    <p:extLst>
      <p:ext uri="{BB962C8B-B14F-4D97-AF65-F5344CB8AC3E}">
        <p14:creationId xmlns:p14="http://schemas.microsoft.com/office/powerpoint/2010/main" val="379332440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16</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Trial on IETF and IEEE meetings</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800" dirty="0">
                <a:latin typeface="Calibri" panose="020F0502020204030204" pitchFamily="34" charset="0"/>
              </a:rPr>
              <a:t>Suggestion to perform an opt-in trial on IETF and IEEE meetings networks to assess performance and implications of </a:t>
            </a:r>
            <a:r>
              <a:rPr lang="en-US" sz="2800" dirty="0" smtClean="0">
                <a:latin typeface="Calibri" panose="020F0502020204030204" pitchFamily="34" charset="0"/>
              </a:rPr>
              <a:t>user’s MAC </a:t>
            </a:r>
            <a:r>
              <a:rPr lang="en-US" sz="2800" dirty="0">
                <a:latin typeface="Calibri" panose="020F0502020204030204" pitchFamily="34" charset="0"/>
              </a:rPr>
              <a:t>address randomization</a:t>
            </a:r>
          </a:p>
          <a:p>
            <a:pPr lvl="1" eaLnBrk="1" hangingPunct="1"/>
            <a:endParaRPr lang="en-US" sz="2400" dirty="0" smtClean="0">
              <a:latin typeface="Calibri" panose="020F0502020204030204" pitchFamily="34" charset="0"/>
            </a:endParaRPr>
          </a:p>
          <a:p>
            <a:pPr lvl="1" eaLnBrk="1" hangingPunct="1"/>
            <a:r>
              <a:rPr lang="en-US" dirty="0" smtClean="0">
                <a:latin typeface="Calibri" panose="020F0502020204030204" pitchFamily="34" charset="0"/>
              </a:rPr>
              <a:t>Similar </a:t>
            </a:r>
            <a:r>
              <a:rPr lang="en-US" dirty="0">
                <a:latin typeface="Calibri" panose="020F0502020204030204" pitchFamily="34" charset="0"/>
              </a:rPr>
              <a:t>to </a:t>
            </a:r>
            <a:r>
              <a:rPr lang="en-US" dirty="0" smtClean="0">
                <a:latin typeface="Calibri" panose="020F0502020204030204" pitchFamily="34" charset="0"/>
              </a:rPr>
              <a:t>“ietf-v6ONLY” SSID</a:t>
            </a:r>
          </a:p>
          <a:p>
            <a:pPr lvl="4" eaLnBrk="1" hangingPunct="1"/>
            <a:endParaRPr lang="en-US" dirty="0">
              <a:latin typeface="Calibri" panose="020F0502020204030204" pitchFamily="34" charset="0"/>
            </a:endParaRPr>
          </a:p>
          <a:p>
            <a:pPr lvl="1" eaLnBrk="1" hangingPunct="1"/>
            <a:r>
              <a:rPr lang="en-US" dirty="0" smtClean="0">
                <a:latin typeface="Calibri" panose="020F0502020204030204" pitchFamily="34" charset="0"/>
              </a:rPr>
              <a:t>Should assess </a:t>
            </a:r>
            <a:r>
              <a:rPr lang="en-US" dirty="0">
                <a:latin typeface="Calibri" panose="020F0502020204030204" pitchFamily="34" charset="0"/>
              </a:rPr>
              <a:t>implications on collisions, DHCP/ND states, router/bridge tables, etc</a:t>
            </a:r>
            <a:r>
              <a:rPr lang="en-US" dirty="0" smtClean="0">
                <a:latin typeface="Calibri" panose="020F0502020204030204" pitchFamily="34" charset="0"/>
              </a:rPr>
              <a:t>.</a:t>
            </a:r>
          </a:p>
          <a:p>
            <a:pPr lvl="5" eaLnBrk="1" hangingPunct="1"/>
            <a:endParaRPr lang="en-US" dirty="0" smtClean="0">
              <a:latin typeface="Calibri" panose="020F0502020204030204" pitchFamily="34" charset="0"/>
            </a:endParaRPr>
          </a:p>
          <a:p>
            <a:pPr lvl="1" eaLnBrk="1" hangingPunct="1"/>
            <a:r>
              <a:rPr lang="en-US" dirty="0" smtClean="0">
                <a:latin typeface="Calibri" panose="020F0502020204030204" pitchFamily="34" charset="0"/>
              </a:rPr>
              <a:t>Details to be worked out…</a:t>
            </a:r>
            <a:endParaRPr lang="en-US" dirty="0">
              <a:latin typeface="Calibri" panose="020F0502020204030204" pitchFamily="34" charset="0"/>
            </a:endParaRPr>
          </a:p>
          <a:p>
            <a:pPr eaLnBrk="1" hangingPunct="1"/>
            <a:endParaRPr lang="en-US" sz="3600" dirty="0">
              <a:latin typeface="Calibri" panose="020F0502020204030204" pitchFamily="34" charset="0"/>
            </a:endParaRPr>
          </a:p>
        </p:txBody>
      </p:sp>
    </p:spTree>
    <p:extLst>
      <p:ext uri="{BB962C8B-B14F-4D97-AF65-F5344CB8AC3E}">
        <p14:creationId xmlns:p14="http://schemas.microsoft.com/office/powerpoint/2010/main" val="386286247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endParaRPr lang="en-US" i="1"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990600"/>
            <a:ext cx="8382000" cy="4754563"/>
          </a:xfrm>
        </p:spPr>
        <p:txBody>
          <a:bodyPr>
            <a:noAutofit/>
          </a:bodyPr>
          <a:lstStyle/>
          <a:p>
            <a:r>
              <a:rPr lang="en-US" dirty="0" smtClean="0">
                <a:latin typeface="Calibri" panose="020F0502020204030204" pitchFamily="34" charset="0"/>
              </a:rPr>
              <a:t>Next steps</a:t>
            </a:r>
            <a:endParaRPr lang="en-US" dirty="0" smtClean="0">
              <a:latin typeface="Calibri" panose="020F0502020204030204" pitchFamily="34" charset="0"/>
            </a:endParaRPr>
          </a:p>
          <a:p>
            <a:pPr lvl="1"/>
            <a:r>
              <a:rPr lang="en-US" dirty="0" err="1" smtClean="0">
                <a:latin typeface="Calibri" panose="020F0502020204030204" pitchFamily="34" charset="0"/>
              </a:rPr>
              <a:t>Priv</a:t>
            </a:r>
            <a:r>
              <a:rPr lang="en-US" dirty="0" smtClean="0">
                <a:latin typeface="Calibri" panose="020F0502020204030204" pitchFamily="34" charset="0"/>
              </a:rPr>
              <a:t> Rec EC SG </a:t>
            </a:r>
            <a:r>
              <a:rPr lang="en-US" dirty="0">
                <a:latin typeface="Calibri" panose="020F0502020204030204" pitchFamily="34" charset="0"/>
              </a:rPr>
              <a:t>presentation and discussion at </a:t>
            </a:r>
            <a:r>
              <a:rPr lang="en-US" dirty="0" smtClean="0">
                <a:latin typeface="Calibri" panose="020F0502020204030204" pitchFamily="34" charset="0"/>
              </a:rPr>
              <a:t>802.1/802.3 Interim meeting in Ottawa, Canada – Sept 9 and 10</a:t>
            </a:r>
          </a:p>
          <a:p>
            <a:pPr lvl="1"/>
            <a:r>
              <a:rPr lang="en-US" dirty="0" err="1" smtClean="0">
                <a:latin typeface="Calibri" panose="020F0502020204030204" pitchFamily="34" charset="0"/>
              </a:rPr>
              <a:t>Priv</a:t>
            </a:r>
            <a:r>
              <a:rPr lang="en-US" dirty="0" smtClean="0">
                <a:latin typeface="Calibri" panose="020F0502020204030204" pitchFamily="34" charset="0"/>
              </a:rPr>
              <a:t> Rec EC SG presentation and discussion at IEEE 802 Wireless (802.11, 802.15, etc.) meeting in Athens, Greece – week of September 15</a:t>
            </a:r>
          </a:p>
          <a:p>
            <a:pPr lvl="1"/>
            <a:r>
              <a:rPr lang="en-US" dirty="0" smtClean="0">
                <a:latin typeface="Calibri" panose="020F0502020204030204" pitchFamily="34" charset="0"/>
              </a:rPr>
              <a:t>Continue call for proposals to discuss technical topics</a:t>
            </a:r>
          </a:p>
          <a:p>
            <a:pPr lvl="1"/>
            <a:r>
              <a:rPr lang="en-US" dirty="0" smtClean="0">
                <a:latin typeface="Calibri" panose="020F0502020204030204" pitchFamily="34" charset="0"/>
              </a:rPr>
              <a:t>Discuss the need and scope of a recommended practices document applicable to IEEE 802 protocols</a:t>
            </a:r>
            <a:endParaRPr lang="en-US"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382000" cy="4754563"/>
          </a:xfrm>
        </p:spPr>
        <p:txBody>
          <a:bodyPr>
            <a:noAutofit/>
          </a:bodyPr>
          <a:lstStyle/>
          <a:p>
            <a:r>
              <a:rPr lang="en-US" sz="2800" dirty="0" smtClean="0">
                <a:latin typeface="Calibri" panose="020F0502020204030204" pitchFamily="34" charset="0"/>
              </a:rPr>
              <a:t>Upcoming meetings</a:t>
            </a:r>
          </a:p>
          <a:p>
            <a:pPr lvl="1"/>
            <a:r>
              <a:rPr lang="en-US" sz="2400" dirty="0">
                <a:latin typeface="Calibri" panose="020F0502020204030204" pitchFamily="34" charset="0"/>
              </a:rPr>
              <a:t>1 October 2014 (10:00 AM ET), Teleconference</a:t>
            </a:r>
          </a:p>
          <a:p>
            <a:pPr lvl="1"/>
            <a:r>
              <a:rPr lang="en-US" sz="2400" dirty="0">
                <a:latin typeface="Calibri" panose="020F0502020204030204" pitchFamily="34" charset="0"/>
              </a:rPr>
              <a:t>22 October 2014 (10:00 AM ET), Teleconference</a:t>
            </a:r>
          </a:p>
          <a:p>
            <a:pPr lvl="1"/>
            <a:r>
              <a:rPr lang="en-US" sz="2400" dirty="0">
                <a:latin typeface="Calibri" panose="020F0502020204030204" pitchFamily="34" charset="0"/>
              </a:rPr>
              <a:t>November 2-7, 2014, IEEE 802 Plenary meeting in San Antonio, TX, USA</a:t>
            </a:r>
          </a:p>
          <a:p>
            <a:pPr lvl="1"/>
            <a:r>
              <a:rPr lang="en-US" sz="2400" dirty="0">
                <a:latin typeface="Calibri" panose="020F0502020204030204" pitchFamily="34" charset="0"/>
              </a:rPr>
              <a:t>(other teleconferences TBD - if SG is renewed)</a:t>
            </a:r>
          </a:p>
          <a:p>
            <a:pPr lvl="1"/>
            <a:r>
              <a:rPr lang="en-US" sz="2400" dirty="0" smtClean="0">
                <a:latin typeface="Calibri" panose="020F0502020204030204" pitchFamily="34" charset="0"/>
              </a:rPr>
              <a:t>(March </a:t>
            </a:r>
            <a:r>
              <a:rPr lang="en-US" sz="2400" dirty="0">
                <a:latin typeface="Calibri" panose="020F0502020204030204" pitchFamily="34" charset="0"/>
              </a:rPr>
              <a:t>8-13, 2015, IEEE 802 Plenary meeting in Berlin, Germany </a:t>
            </a:r>
            <a:r>
              <a:rPr lang="en-US" sz="2400" dirty="0" smtClean="0">
                <a:latin typeface="Calibri" panose="020F0502020204030204" pitchFamily="34" charset="0"/>
              </a:rPr>
              <a:t>- </a:t>
            </a:r>
            <a:r>
              <a:rPr lang="en-US" sz="2400" dirty="0">
                <a:latin typeface="Calibri" panose="020F0502020204030204" pitchFamily="34" charset="0"/>
              </a:rPr>
              <a:t>if SG is renewed</a:t>
            </a:r>
            <a:r>
              <a:rPr lang="en-US" sz="2400" dirty="0" smtClean="0">
                <a:latin typeface="Calibri" panose="020F0502020204030204" pitchFamily="34" charset="0"/>
              </a:rPr>
              <a:t>)</a:t>
            </a:r>
            <a:endParaRPr lang="en-US" sz="2400" dirty="0" smtClean="0">
              <a:latin typeface="Calibri" panose="020F0502020204030204" pitchFamily="34" charset="0"/>
            </a:endParaRPr>
          </a:p>
          <a:p>
            <a:r>
              <a:rPr lang="en-US" sz="2800" dirty="0" smtClean="0">
                <a:latin typeface="Calibri" panose="020F0502020204030204" pitchFamily="34" charset="0"/>
              </a:rPr>
              <a:t>AOB</a:t>
            </a:r>
          </a:p>
          <a:p>
            <a:r>
              <a:rPr lang="en-US" sz="2800" dirty="0" smtClean="0">
                <a:latin typeface="Calibri" panose="020F0502020204030204" pitchFamily="34" charset="0"/>
              </a:rPr>
              <a:t>Meeting adjourned at</a:t>
            </a:r>
            <a:endParaRPr lang="en-US" sz="2800"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latin typeface="Calibri" panose="020F0502020204030204" pitchFamily="34" charset="0"/>
              </a:rPr>
              <a:t>Conference Call</a:t>
            </a:r>
            <a:endParaRPr lang="en-GB" dirty="0">
              <a:latin typeface="Calibri" panose="020F0502020204030204" pitchFamily="34" charset="0"/>
            </a:endParaRPr>
          </a:p>
        </p:txBody>
      </p:sp>
      <p:sp>
        <p:nvSpPr>
          <p:cNvPr id="3078" name="Rectangle 3"/>
          <p:cNvSpPr>
            <a:spLocks noGrp="1" noChangeArrowheads="1"/>
          </p:cNvSpPr>
          <p:nvPr>
            <p:ph type="body" idx="1"/>
          </p:nvPr>
        </p:nvSpPr>
        <p:spPr/>
        <p:txBody>
          <a:bodyPr>
            <a:normAutofit fontScale="55000" lnSpcReduction="20000"/>
          </a:bodyPr>
          <a:lstStyle/>
          <a:p>
            <a:r>
              <a:rPr lang="en-GB" dirty="0" smtClean="0">
                <a:latin typeface="Calibri" panose="020F0502020204030204" pitchFamily="34" charset="0"/>
              </a:rPr>
              <a:t>Wednesday</a:t>
            </a:r>
            <a:r>
              <a:rPr lang="en-GB" dirty="0">
                <a:latin typeface="Calibri" panose="020F0502020204030204" pitchFamily="34" charset="0"/>
              </a:rPr>
              <a:t>, </a:t>
            </a:r>
            <a:r>
              <a:rPr lang="en-US" dirty="0" smtClean="0">
                <a:latin typeface="Calibri" panose="020F0502020204030204" pitchFamily="34" charset="0"/>
              </a:rPr>
              <a:t>September 3</a:t>
            </a:r>
            <a:r>
              <a:rPr lang="en-US" baseline="30000" dirty="0" smtClean="0">
                <a:latin typeface="Calibri" panose="020F0502020204030204" pitchFamily="34" charset="0"/>
              </a:rPr>
              <a:t>rd</a:t>
            </a:r>
            <a:r>
              <a:rPr lang="en-US" dirty="0" smtClean="0">
                <a:latin typeface="Calibri" panose="020F0502020204030204" pitchFamily="34" charset="0"/>
              </a:rPr>
              <a:t>, </a:t>
            </a:r>
            <a:r>
              <a:rPr lang="en-US" dirty="0" smtClean="0">
                <a:latin typeface="Calibri" panose="020F0502020204030204" pitchFamily="34" charset="0"/>
              </a:rPr>
              <a:t>2014 at 10:00-11:30am ET</a:t>
            </a:r>
          </a:p>
          <a:p>
            <a:endParaRPr lang="en-US" dirty="0" smtClean="0">
              <a:latin typeface="Calibri" panose="020F0502020204030204" pitchFamily="34" charset="0"/>
            </a:endParaRPr>
          </a:p>
          <a:p>
            <a:r>
              <a:rPr lang="en-US" dirty="0" err="1" smtClean="0">
                <a:latin typeface="Calibri" panose="020F0502020204030204" pitchFamily="34" charset="0"/>
              </a:rPr>
              <a:t>WebEX</a:t>
            </a:r>
            <a:r>
              <a:rPr lang="en-US" dirty="0" smtClean="0">
                <a:latin typeface="Calibri" panose="020F0502020204030204" pitchFamily="34" charset="0"/>
              </a:rPr>
              <a:t>:</a:t>
            </a:r>
          </a:p>
          <a:p>
            <a:pPr lvl="1"/>
            <a:r>
              <a:rPr lang="en-US" dirty="0" smtClean="0">
                <a:latin typeface="Calibri" panose="020F0502020204030204" pitchFamily="34" charset="0"/>
              </a:rPr>
              <a:t>Meeting Number: </a:t>
            </a:r>
            <a:r>
              <a:rPr lang="en-US" dirty="0" smtClean="0">
                <a:latin typeface="Calibri" panose="020F0502020204030204" pitchFamily="34" charset="0"/>
              </a:rPr>
              <a:t>740 470 465</a:t>
            </a:r>
            <a:endParaRPr lang="en-US" dirty="0" smtClean="0">
              <a:latin typeface="Calibri" panose="020F0502020204030204" pitchFamily="34" charset="0"/>
            </a:endParaRPr>
          </a:p>
          <a:p>
            <a:pPr lvl="1"/>
            <a:r>
              <a:rPr lang="en-US" dirty="0" smtClean="0">
                <a:latin typeface="Calibri" panose="020F0502020204030204" pitchFamily="34" charset="0"/>
              </a:rPr>
              <a:t>Meeting Password: </a:t>
            </a:r>
            <a:r>
              <a:rPr lang="en-US" dirty="0" err="1" smtClean="0">
                <a:latin typeface="Calibri" panose="020F0502020204030204" pitchFamily="34" charset="0"/>
              </a:rPr>
              <a:t>privrecsg</a:t>
            </a:r>
            <a:endParaRPr lang="en-US" dirty="0" smtClean="0">
              <a:latin typeface="Calibri" panose="020F0502020204030204" pitchFamily="34" charset="0"/>
            </a:endParaRPr>
          </a:p>
          <a:p>
            <a:pPr lvl="1"/>
            <a:r>
              <a:rPr lang="en-US" dirty="0" smtClean="0">
                <a:latin typeface="Calibri" panose="020F0502020204030204" pitchFamily="34" charset="0"/>
              </a:rPr>
              <a:t>To join this meeting</a:t>
            </a:r>
          </a:p>
          <a:p>
            <a:pPr lvl="2"/>
            <a:r>
              <a:rPr lang="en-US" dirty="0" smtClean="0">
                <a:latin typeface="Calibri" panose="020F0502020204030204" pitchFamily="34" charset="0"/>
              </a:rPr>
              <a:t>1. Go to </a:t>
            </a:r>
            <a:br>
              <a:rPr lang="en-US" dirty="0" smtClean="0">
                <a:latin typeface="Calibri" panose="020F0502020204030204" pitchFamily="34" charset="0"/>
              </a:rPr>
            </a:br>
            <a:r>
              <a:rPr lang="en-US" u="sng" dirty="0">
                <a:latin typeface="Calibri" panose="020F0502020204030204" pitchFamily="34" charset="0"/>
                <a:hlinkClick r:id="rId3"/>
              </a:rPr>
              <a:t>https://</a:t>
            </a:r>
            <a:r>
              <a:rPr lang="en-US" u="sng" dirty="0" smtClean="0">
                <a:latin typeface="Calibri" panose="020F0502020204030204" pitchFamily="34" charset="0"/>
                <a:hlinkClick r:id="rId3"/>
              </a:rPr>
              <a:t>premconf.webex.com/premconf/j.php?MTID=m3817347fdb37efa239a354f3da2e6bfd</a:t>
            </a:r>
            <a:endParaRPr lang="en-US" u="sng" dirty="0">
              <a:latin typeface="Calibri" panose="020F0502020204030204" pitchFamily="34" charset="0"/>
            </a:endParaRPr>
          </a:p>
          <a:p>
            <a:pPr lvl="2"/>
            <a:r>
              <a:rPr lang="en-US" dirty="0" smtClean="0">
                <a:latin typeface="Calibri" panose="020F0502020204030204" pitchFamily="34" charset="0"/>
              </a:rPr>
              <a:t>2</a:t>
            </a:r>
            <a:r>
              <a:rPr lang="en-US" dirty="0" smtClean="0">
                <a:latin typeface="Calibri" panose="020F0502020204030204" pitchFamily="34" charset="0"/>
              </a:rPr>
              <a:t>. Enter the meeting password: </a:t>
            </a:r>
            <a:r>
              <a:rPr lang="en-US" dirty="0" err="1">
                <a:latin typeface="Calibri" panose="020F0502020204030204" pitchFamily="34" charset="0"/>
              </a:rPr>
              <a:t>privrecsg</a:t>
            </a:r>
            <a:endParaRPr lang="en-US" dirty="0" smtClean="0">
              <a:latin typeface="Calibri" panose="020F0502020204030204" pitchFamily="34" charset="0"/>
            </a:endParaRPr>
          </a:p>
          <a:p>
            <a:pPr lvl="2"/>
            <a:r>
              <a:rPr lang="en-US" dirty="0" smtClean="0">
                <a:latin typeface="Calibri" panose="020F0502020204030204" pitchFamily="34" charset="0"/>
              </a:rPr>
              <a:t>3. Click "Join Now".</a:t>
            </a:r>
          </a:p>
          <a:p>
            <a:pPr lvl="2"/>
            <a:r>
              <a:rPr lang="en-US" dirty="0" smtClean="0">
                <a:latin typeface="Calibri" panose="020F0502020204030204" pitchFamily="34" charset="0"/>
              </a:rPr>
              <a:t>4. Follow the instructions that appear on your screen.</a:t>
            </a:r>
          </a:p>
          <a:p>
            <a:endParaRPr lang="en-US" dirty="0" smtClean="0">
              <a:latin typeface="Calibri" panose="020F0502020204030204" pitchFamily="34" charset="0"/>
            </a:endParaRPr>
          </a:p>
          <a:p>
            <a:r>
              <a:rPr lang="en-US" dirty="0" smtClean="0">
                <a:latin typeface="Calibri" panose="020F0502020204030204" pitchFamily="34" charset="0"/>
              </a:rPr>
              <a:t>Teleconference information</a:t>
            </a:r>
          </a:p>
          <a:p>
            <a:pPr lvl="1"/>
            <a:r>
              <a:rPr lang="en-US" dirty="0" smtClean="0">
                <a:latin typeface="Calibri" panose="020F0502020204030204" pitchFamily="34" charset="0"/>
              </a:rPr>
              <a:t>Show global numbers: </a:t>
            </a:r>
            <a:r>
              <a:rPr lang="en-US" u="sng" dirty="0">
                <a:latin typeface="Calibri" panose="020F0502020204030204" pitchFamily="34" charset="0"/>
                <a:hlinkClick r:id="rId4"/>
              </a:rPr>
              <a:t>https://</a:t>
            </a:r>
            <a:r>
              <a:rPr lang="en-US" u="sng" dirty="0" smtClean="0">
                <a:latin typeface="Calibri" panose="020F0502020204030204" pitchFamily="34" charset="0"/>
                <a:hlinkClick r:id="rId4"/>
              </a:rPr>
              <a:t>www.myrcplus.com/cnums.asp?bwebid=8369444&amp;ppc=542167&amp;num=1&amp;num2=1719-867-1571</a:t>
            </a:r>
            <a:endParaRPr lang="en-US" dirty="0" smtClean="0">
              <a:latin typeface="Calibri" panose="020F0502020204030204" pitchFamily="34" charset="0"/>
            </a:endParaRPr>
          </a:p>
          <a:p>
            <a:pPr lvl="1"/>
            <a:r>
              <a:rPr lang="en-US" dirty="0">
                <a:latin typeface="Calibri" panose="020F0502020204030204" pitchFamily="34" charset="0"/>
              </a:rPr>
              <a:t>Attendee access code: 542167</a:t>
            </a:r>
            <a:endParaRPr lang="en-GB"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latin typeface="Calibri" panose="020F0502020204030204" pitchFamily="34" charset="0"/>
              </a:rPr>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latin typeface="Calibri" panose="020F0502020204030204" pitchFamily="34" charset="0"/>
              </a:rPr>
              <a:t>All participants in this meeting have certain obligations under the IEEE-SA Patent Policy. </a:t>
            </a:r>
          </a:p>
          <a:p>
            <a:r>
              <a:rPr lang="en-US" b="1">
                <a:solidFill>
                  <a:srgbClr val="1F497D"/>
                </a:solidFill>
                <a:latin typeface="Calibri" panose="020F0502020204030204" pitchFamily="34" charset="0"/>
              </a:rPr>
              <a:t>Participants [Note: </a:t>
            </a:r>
            <a:r>
              <a:rPr lang="en-GB" b="1">
                <a:solidFill>
                  <a:srgbClr val="1F497D"/>
                </a:solidFill>
                <a:latin typeface="Calibri" panose="020F0502020204030204" pitchFamily="34" charset="0"/>
              </a:rPr>
              <a:t>Quoted text excerpted from IEEE-SA Standards Board Bylaws subclause 6.2</a:t>
            </a:r>
            <a:r>
              <a:rPr lang="en-US" b="1">
                <a:solidFill>
                  <a:srgbClr val="1F497D"/>
                </a:solidFill>
                <a:latin typeface="Calibri" panose="020F0502020204030204" pitchFamily="34" charset="0"/>
              </a:rPr>
              <a:t>]:</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Shall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each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holder of any potential Essential Patent Claims of which they are personally aware</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if the claims are owned or controlled by the participant or the entity the participant is from, employed by, or otherwise represents</a:t>
            </a:r>
          </a:p>
          <a:p>
            <a:pPr lvl="2"/>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Personal awareness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means that the participant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is personally aware that the holder may have a potential Essential Patent Claim,</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even if the participant is not personally aware of the specific patents or patent claims</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Should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any other holders of such potential Essential Patent Claims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(that is, third parties that are not affiliated with the participant, with the participant</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 employer, or with anyone else that the participant is from or otherwise represents)</a:t>
            </a:r>
          </a:p>
          <a:p>
            <a:r>
              <a:rPr lang="en-US" b="1">
                <a:solidFill>
                  <a:srgbClr val="1F497D"/>
                </a:solidFill>
                <a:latin typeface="Calibri" panose="020F0502020204030204" pitchFamily="34" charset="0"/>
              </a:rPr>
              <a:t>The above does not apply if the patent claim is already the subject of an Accepted Letter of Assurance that applies to the proposed standard(s) under consideration by this group</a:t>
            </a:r>
          </a:p>
          <a:p>
            <a:r>
              <a:rPr lang="en-US" b="1">
                <a:solidFill>
                  <a:srgbClr val="1F497D"/>
                </a:solidFill>
                <a:latin typeface="Calibri" panose="020F0502020204030204" pitchFamily="34" charset="0"/>
              </a:rPr>
              <a:t>Early identification of holders of potential Essential Patent Claims is strongly encouraged</a:t>
            </a:r>
          </a:p>
          <a:p>
            <a:r>
              <a:rPr lang="en-US" b="1">
                <a:solidFill>
                  <a:srgbClr val="1F497D"/>
                </a:solidFill>
                <a:latin typeface="Calibri" panose="020F0502020204030204" pitchFamily="34" charset="0"/>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latin typeface="Calibri" panose="020F0502020204030204" pitchFamily="34" charset="0"/>
              </a:rPr>
              <a:t>Patent Related Links</a:t>
            </a:r>
            <a:endParaRPr lang="en-US">
              <a:latin typeface="Calibri" panose="020F0502020204030204" pitchFamily="34" charset="0"/>
            </a:endParaRPr>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latin typeface="Calibri" panose="020F0502020204030204" pitchFamily="34" charset="0"/>
              </a:rPr>
              <a:t>All participants should be familiar with their obligations under the IEEE-SA Policies &amp; Procedures for standards development.</a:t>
            </a:r>
          </a:p>
          <a:p>
            <a:pPr>
              <a:lnSpc>
                <a:spcPct val="120000"/>
              </a:lnSpc>
            </a:pPr>
            <a:r>
              <a:rPr lang="en-US" sz="4200" b="1">
                <a:solidFill>
                  <a:srgbClr val="1F497D"/>
                </a:solidFill>
                <a:latin typeface="Calibri" panose="020F0502020204030204" pitchFamily="34" charset="0"/>
              </a:rPr>
              <a:t>Patent Policy is stated in these sources:</a:t>
            </a:r>
          </a:p>
          <a:p>
            <a:pPr lvl="1">
              <a:lnSpc>
                <a:spcPct val="120000"/>
              </a:lnSpc>
            </a:pPr>
            <a:r>
              <a:rPr lang="en-GB" sz="3400" b="1">
                <a:solidFill>
                  <a:srgbClr val="1F497D"/>
                </a:solidFill>
                <a:latin typeface="Calibri" panose="020F0502020204030204" pitchFamily="34" charset="0"/>
              </a:rPr>
              <a:t>IEEE-SA Standards Boards Bylaws</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2"/>
              </a:rPr>
              <a:t>http://standards.ieee.org/develop/policies/bylaws/sect6-7.html#6</a:t>
            </a:r>
            <a:endParaRPr lang="en-US" sz="3400" b="1">
              <a:solidFill>
                <a:srgbClr val="1F497D"/>
              </a:solidFill>
              <a:latin typeface="Calibri" panose="020F0502020204030204" pitchFamily="34" charset="0"/>
            </a:endParaRPr>
          </a:p>
          <a:p>
            <a:pPr lvl="1">
              <a:lnSpc>
                <a:spcPct val="120000"/>
              </a:lnSpc>
            </a:pPr>
            <a:r>
              <a:rPr lang="en-GB" sz="3400" b="1">
                <a:solidFill>
                  <a:srgbClr val="1F497D"/>
                </a:solidFill>
                <a:latin typeface="Calibri" panose="020F0502020204030204" pitchFamily="34" charset="0"/>
              </a:rPr>
              <a:t>IEEE-SA Standards Board Operations Manual</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3"/>
              </a:rPr>
              <a:t>http://standards.ieee.org/develop/policies/opman/sect6.html#6.3</a:t>
            </a:r>
            <a:endParaRPr lang="en-US" sz="3400" b="1">
              <a:solidFill>
                <a:srgbClr val="1F497D"/>
              </a:solidFill>
              <a:latin typeface="Calibri" panose="020F0502020204030204" pitchFamily="34" charset="0"/>
            </a:endParaRPr>
          </a:p>
          <a:p>
            <a:pPr>
              <a:lnSpc>
                <a:spcPct val="120000"/>
              </a:lnSpc>
            </a:pPr>
            <a:r>
              <a:rPr lang="en-US" sz="4200" b="1">
                <a:solidFill>
                  <a:srgbClr val="1F497D"/>
                </a:solidFill>
                <a:latin typeface="Calibri" panose="020F0502020204030204" pitchFamily="34" charset="0"/>
              </a:rPr>
              <a:t>Material about the patent policy is available at </a:t>
            </a:r>
          </a:p>
          <a:p>
            <a:pPr lvl="1">
              <a:lnSpc>
                <a:spcPct val="120000"/>
              </a:lnSpc>
            </a:pPr>
            <a:r>
              <a:rPr lang="en-US" sz="3400" b="1">
                <a:solidFill>
                  <a:srgbClr val="1F497D"/>
                </a:solidFill>
                <a:latin typeface="Calibri" panose="020F0502020204030204" pitchFamily="34" charset="0"/>
                <a:hlinkClick r:id="rId4"/>
              </a:rPr>
              <a:t>http://standards.ieee.org/about/sasb/patcom/materials.html</a:t>
            </a:r>
            <a:endParaRPr lang="en-US" sz="3400" b="1">
              <a:solidFill>
                <a:srgbClr val="1F497D"/>
              </a:solidFill>
              <a:latin typeface="Calibri" panose="020F0502020204030204" pitchFamily="34" charset="0"/>
            </a:endParaRPr>
          </a:p>
          <a:p>
            <a:pPr>
              <a:lnSpc>
                <a:spcPct val="120000"/>
              </a:lnSpc>
            </a:pPr>
            <a:endParaRPr lang="en-US" sz="3000">
              <a:latin typeface="Calibri" panose="020F0502020204030204" pitchFamily="34" charset="0"/>
            </a:endParaRPr>
          </a:p>
          <a:p>
            <a:pPr>
              <a:lnSpc>
                <a:spcPct val="120000"/>
              </a:lnSpc>
            </a:pPr>
            <a:r>
              <a:rPr lang="en-US" b="1">
                <a:solidFill>
                  <a:srgbClr val="1F497D"/>
                </a:solidFill>
                <a:latin typeface="Calibri" panose="020F0502020204030204" pitchFamily="34" charset="0"/>
              </a:rPr>
              <a:t>If you have questions, contact the IEEE-SA Standards Board Patent Committee Administrator at patcom@ieee.org or visit </a:t>
            </a:r>
            <a:r>
              <a:rPr lang="en-US" b="1">
                <a:solidFill>
                  <a:srgbClr val="1F497D"/>
                </a:solidFill>
                <a:latin typeface="Calibri" panose="020F0502020204030204" pitchFamily="34" charset="0"/>
                <a:hlinkClick r:id="rId5"/>
              </a:rPr>
              <a:t>http://standards.ieee.org/about/sasb/patcom/index.html</a:t>
            </a:r>
            <a:endParaRPr lang="en-US" b="1">
              <a:solidFill>
                <a:srgbClr val="1F497D"/>
              </a:solidFill>
              <a:latin typeface="Calibri" panose="020F0502020204030204" pitchFamily="34" charset="0"/>
            </a:endParaRPr>
          </a:p>
          <a:p>
            <a:pPr>
              <a:lnSpc>
                <a:spcPct val="120000"/>
              </a:lnSpc>
            </a:pPr>
            <a:endParaRPr lang="en-US" b="1">
              <a:solidFill>
                <a:srgbClr val="1F497D"/>
              </a:solidFill>
              <a:latin typeface="Calibri" panose="020F0502020204030204" pitchFamily="34" charset="0"/>
            </a:endParaRPr>
          </a:p>
          <a:p>
            <a:pPr>
              <a:lnSpc>
                <a:spcPct val="120000"/>
              </a:lnSpc>
            </a:pPr>
            <a:r>
              <a:rPr lang="en-US" b="1">
                <a:solidFill>
                  <a:srgbClr val="1F497D"/>
                </a:solidFill>
                <a:latin typeface="Calibri" panose="020F0502020204030204" pitchFamily="34" charset="0"/>
              </a:rPr>
              <a:t>This slide set is available at </a:t>
            </a:r>
            <a:br>
              <a:rPr lang="en-US" b="1">
                <a:solidFill>
                  <a:srgbClr val="1F497D"/>
                </a:solidFill>
                <a:latin typeface="Calibri" panose="020F0502020204030204" pitchFamily="34" charset="0"/>
              </a:rPr>
            </a:br>
            <a:r>
              <a:rPr lang="en-US" b="1">
                <a:solidFill>
                  <a:srgbClr val="1F497D"/>
                </a:solidFill>
                <a:latin typeface="Calibri" panose="020F0502020204030204" pitchFamily="34" charset="0"/>
                <a:hlinkClick r:id="rId6"/>
              </a:rPr>
              <a:t>https://development.standards.ieee.org/myproject/Public/mytools/mob/slideset.ppt</a:t>
            </a:r>
            <a:endParaRPr lang="en-US" b="1">
              <a:solidFill>
                <a:srgbClr val="1F497D"/>
              </a:solidFill>
              <a:latin typeface="Calibri" panose="020F0502020204030204" pitchFamily="34" charset="0"/>
            </a:endParaRPr>
          </a:p>
          <a:p>
            <a:pPr algn="ctr">
              <a:lnSpc>
                <a:spcPct val="120000"/>
              </a:lnSpc>
              <a:buClr>
                <a:srgbClr val="CC3300"/>
              </a:buClr>
              <a:buSzPct val="50000"/>
              <a:buNone/>
            </a:pPr>
            <a:endParaRPr lang="en-US" b="1">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atin typeface="Calibri" panose="020F0502020204030204" pitchFamily="34" charset="0"/>
              </a:rPr>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latin typeface="Calibri" panose="020F0502020204030204" pitchFamily="34" charset="0"/>
              </a:rPr>
              <a:t>Either speak up now or</a:t>
            </a:r>
          </a:p>
          <a:p>
            <a:pPr lvl="1"/>
            <a:r>
              <a:rPr lang="en-US" b="1">
                <a:solidFill>
                  <a:srgbClr val="1F497D"/>
                </a:solidFill>
                <a:latin typeface="Calibri" panose="020F0502020204030204" pitchFamily="34" charset="0"/>
              </a:rPr>
              <a:t>Provide the chair of this group with the identity of the holder(s) of any and all such claims as soon as possible or</a:t>
            </a:r>
          </a:p>
          <a:p>
            <a:pPr lvl="1"/>
            <a:r>
              <a:rPr lang="en-US" b="1">
                <a:solidFill>
                  <a:srgbClr val="1F497D"/>
                </a:solidFill>
                <a:latin typeface="Calibri" panose="020F0502020204030204" pitchFamily="34" charset="0"/>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Calibri" panose="020F0502020204030204" pitchFamily="34" charset="0"/>
              </a:rPr>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latin typeface="Calibri" panose="020F0502020204030204" pitchFamily="34" charset="0"/>
              </a:rPr>
              <a:t>All IEEE-SA standards meetings shall be conducted in compliance with all applicable laws, including antitrust and competition laws.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interpretation, validity, or essentiality of patents/patent claims.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specific license rates, terms, or conditions.</a:t>
            </a:r>
          </a:p>
          <a:p>
            <a:pPr lvl="1"/>
            <a:r>
              <a:rPr lang="en-US" sz="1600" b="1">
                <a:solidFill>
                  <a:srgbClr val="1F497D"/>
                </a:solidFill>
                <a:latin typeface="Calibri" panose="020F0502020204030204" pitchFamily="34" charset="0"/>
              </a:rPr>
              <a:t>Relative costs, including licensing costs of essential patent claims, of different technical approaches may be discussed in standards development meetings. </a:t>
            </a:r>
          </a:p>
          <a:p>
            <a:pPr lvl="2"/>
            <a:r>
              <a:rPr lang="en-GB" sz="1400" b="1">
                <a:solidFill>
                  <a:srgbClr val="1F497D"/>
                </a:solidFill>
                <a:latin typeface="Calibri" panose="020F0502020204030204" pitchFamily="34" charset="0"/>
              </a:rPr>
              <a:t>Technical considerations remain primary focus</a:t>
            </a:r>
            <a:endParaRPr lang="en-US" sz="1400" b="1">
              <a:solidFill>
                <a:srgbClr val="1F497D"/>
              </a:solidFill>
              <a:latin typeface="Calibri" panose="020F0502020204030204" pitchFamily="34" charset="0"/>
            </a:endParaRP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or engage in the fixing of product prices, allocation of customers, or division of sales markets.</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status or substance of ongoing or threatened litigation.</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be silent if inappropriate topics are discussed … do formally object.</a:t>
            </a:r>
          </a:p>
          <a:p>
            <a:pPr marL="0" indent="0" algn="ctr">
              <a:buNone/>
            </a:pPr>
            <a:r>
              <a:rPr lang="en-US" sz="1200">
                <a:solidFill>
                  <a:srgbClr val="1F497D"/>
                </a:solidFill>
                <a:latin typeface="Calibri" panose="020F0502020204030204" pitchFamily="34" charset="0"/>
              </a:rPr>
              <a:t>---------------------------------------------------------------   </a:t>
            </a:r>
          </a:p>
          <a:p>
            <a:pPr marL="400050" lvl="1" indent="0">
              <a:buNone/>
            </a:pPr>
            <a:r>
              <a:rPr lang="en-US" sz="1400" b="1">
                <a:solidFill>
                  <a:srgbClr val="1F497D"/>
                </a:solidFill>
                <a:latin typeface="Calibri" panose="020F0502020204030204" pitchFamily="34" charset="0"/>
              </a:rPr>
              <a:t>See IEEE-SA Standards Board Operations Manual, clause 5.3.10 and </a:t>
            </a:r>
            <a:r>
              <a:rPr lang="en-GB" sz="1400" b="1">
                <a:solidFill>
                  <a:srgbClr val="1F497D"/>
                </a:solidFill>
                <a:latin typeface="Calibri" panose="020F0502020204030204" pitchFamily="34" charset="0"/>
              </a:rPr>
              <a:t>“Promoting Competition and Innovation: What You Need to Know about the IEEE Standards Association's Antitrust and Competition Policy”</a:t>
            </a:r>
            <a:r>
              <a:rPr lang="en-US" sz="1400" b="1">
                <a:solidFill>
                  <a:srgbClr val="1F497D"/>
                </a:solidFill>
                <a:latin typeface="Calibri" panose="020F0502020204030204" pitchFamily="34" charset="0"/>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latin typeface="Calibri" panose="020F0502020204030204" pitchFamily="34" charset="0"/>
              </a:rPr>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latin typeface="Calibri" panose="020F0502020204030204" pitchFamily="34" charset="0"/>
              </a:rPr>
              <a:t>Link to IEEE Disclosure of Affiliation </a:t>
            </a:r>
          </a:p>
          <a:p>
            <a:pPr lvl="1"/>
            <a:r>
              <a:rPr lang="en-US" dirty="0">
                <a:solidFill>
                  <a:srgbClr val="1F497D"/>
                </a:solidFill>
                <a:latin typeface="Calibri" panose="020F0502020204030204" pitchFamily="34" charset="0"/>
                <a:hlinkClick r:id="rId3"/>
              </a:rPr>
              <a:t>http://standards.ieee.org/faqs/affiliationFAQ.html</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Links to IEEE Antitrust Guidelines</a:t>
            </a:r>
          </a:p>
          <a:p>
            <a:pPr lvl="1"/>
            <a:r>
              <a:rPr lang="en-US" dirty="0">
                <a:solidFill>
                  <a:srgbClr val="1F497D"/>
                </a:solidFill>
                <a:latin typeface="Calibri" panose="020F0502020204030204" pitchFamily="34" charset="0"/>
                <a:hlinkClick r:id="rId4"/>
              </a:rPr>
              <a:t>http://standards.ieee.org/resources/antitrust-guidelines.pdf</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 to IEEE Code of Ethics</a:t>
            </a:r>
          </a:p>
          <a:p>
            <a:pPr lvl="1"/>
            <a:r>
              <a:rPr lang="en-US" dirty="0">
                <a:solidFill>
                  <a:srgbClr val="1F497D"/>
                </a:solidFill>
                <a:latin typeface="Calibri" panose="020F0502020204030204" pitchFamily="34" charset="0"/>
                <a:hlinkClick r:id="rId5"/>
              </a:rPr>
              <a:t>http://www.ieee.org/web/membership/ethics/code_ethics.html</a:t>
            </a:r>
            <a:r>
              <a:rPr lang="en-US" dirty="0">
                <a:solidFill>
                  <a:srgbClr val="1F497D"/>
                </a:solidFill>
                <a:latin typeface="Calibri" panose="020F0502020204030204" pitchFamily="34" charset="0"/>
              </a:rPr>
              <a:t> </a:t>
            </a:r>
          </a:p>
          <a:p>
            <a:r>
              <a:rPr lang="en-US" dirty="0">
                <a:solidFill>
                  <a:srgbClr val="1F497D"/>
                </a:solidFill>
                <a:latin typeface="Calibri" panose="020F0502020204030204" pitchFamily="34" charset="0"/>
              </a:rPr>
              <a:t>Link to IEEE Patent Policy</a:t>
            </a:r>
          </a:p>
          <a:p>
            <a:pPr lvl="1"/>
            <a:r>
              <a:rPr lang="en-US" dirty="0">
                <a:solidFill>
                  <a:srgbClr val="1F497D"/>
                </a:solidFill>
                <a:latin typeface="Calibri" panose="020F0502020204030204" pitchFamily="34" charset="0"/>
                <a:hlinkClick r:id="rId6"/>
              </a:rPr>
              <a:t>http://standards.ieee.org/board/pat/pat-slideset.ppt</a:t>
            </a:r>
            <a:endParaRPr lang="en-US" dirty="0">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atin typeface="Calibri" panose="020F0502020204030204" pitchFamily="34" charset="0"/>
              </a:rPr>
              <a:t>Agenda</a:t>
            </a:r>
          </a:p>
        </p:txBody>
      </p:sp>
      <p:sp>
        <p:nvSpPr>
          <p:cNvPr id="4104" name="Rectangle 5"/>
          <p:cNvSpPr>
            <a:spLocks noGrp="1" noChangeArrowheads="1"/>
          </p:cNvSpPr>
          <p:nvPr>
            <p:ph type="body" idx="1"/>
          </p:nvPr>
        </p:nvSpPr>
        <p:spPr>
          <a:xfrm>
            <a:off x="457200" y="990600"/>
            <a:ext cx="8382000" cy="4525963"/>
          </a:xfrm>
        </p:spPr>
        <p:txBody>
          <a:bodyPr>
            <a:noAutofit/>
          </a:bodyPr>
          <a:lstStyle/>
          <a:p>
            <a:r>
              <a:rPr lang="en-US" sz="2400" dirty="0" smtClean="0">
                <a:latin typeface="Calibri" panose="020F0502020204030204" pitchFamily="34" charset="0"/>
              </a:rPr>
              <a:t>Welcome</a:t>
            </a:r>
            <a:endParaRPr lang="en-US" sz="2400" dirty="0">
              <a:latin typeface="Calibri" panose="020F0502020204030204" pitchFamily="34" charset="0"/>
            </a:endParaRPr>
          </a:p>
          <a:p>
            <a:r>
              <a:rPr lang="en-US" sz="2400" dirty="0" smtClean="0">
                <a:latin typeface="Calibri" panose="020F0502020204030204" pitchFamily="34" charset="0"/>
              </a:rPr>
              <a:t>Chair's </a:t>
            </a:r>
            <a:r>
              <a:rPr lang="en-US" sz="2400" dirty="0">
                <a:latin typeface="Calibri" panose="020F0502020204030204" pitchFamily="34" charset="0"/>
              </a:rPr>
              <a:t>slides</a:t>
            </a:r>
          </a:p>
          <a:p>
            <a:pPr lvl="1"/>
            <a:r>
              <a:rPr lang="en-US" sz="2000" dirty="0" smtClean="0">
                <a:latin typeface="Calibri" panose="020F0502020204030204" pitchFamily="34" charset="0"/>
              </a:rPr>
              <a:t>IEEE Slides</a:t>
            </a:r>
          </a:p>
          <a:p>
            <a:pPr lvl="1"/>
            <a:r>
              <a:rPr lang="en-US" sz="2000" dirty="0" smtClean="0">
                <a:latin typeface="Calibri" panose="020F0502020204030204" pitchFamily="34" charset="0"/>
              </a:rPr>
              <a:t>Call meeting to order</a:t>
            </a:r>
            <a:endParaRPr lang="en-US" sz="2000" dirty="0">
              <a:latin typeface="Calibri" panose="020F0502020204030204" pitchFamily="34" charset="0"/>
            </a:endParaRPr>
          </a:p>
          <a:p>
            <a:r>
              <a:rPr lang="en-US" sz="2400" dirty="0" smtClean="0">
                <a:latin typeface="Calibri" panose="020F0502020204030204" pitchFamily="34" charset="0"/>
              </a:rPr>
              <a:t>Group's </a:t>
            </a:r>
            <a:r>
              <a:rPr lang="en-US" sz="2400" dirty="0">
                <a:latin typeface="Calibri" panose="020F0502020204030204" pitchFamily="34" charset="0"/>
              </a:rPr>
              <a:t>Introduction</a:t>
            </a:r>
          </a:p>
          <a:p>
            <a:r>
              <a:rPr lang="en-US" sz="2400" dirty="0" smtClean="0">
                <a:latin typeface="Calibri" panose="020F0502020204030204" pitchFamily="34" charset="0"/>
              </a:rPr>
              <a:t>Technical </a:t>
            </a:r>
            <a:r>
              <a:rPr lang="en-US" sz="2400" dirty="0">
                <a:latin typeface="Calibri" panose="020F0502020204030204" pitchFamily="34" charset="0"/>
              </a:rPr>
              <a:t>Topics</a:t>
            </a:r>
          </a:p>
          <a:p>
            <a:pPr marL="914400" lvl="1" indent="-514350">
              <a:buFont typeface="+mj-lt"/>
              <a:buAutoNum type="arabicPeriod"/>
            </a:pPr>
            <a:r>
              <a:rPr lang="en-US" sz="2000" dirty="0" smtClean="0">
                <a:latin typeface="Calibri" panose="020F0502020204030204" pitchFamily="34" charset="0"/>
              </a:rPr>
              <a:t>Privacy </a:t>
            </a:r>
            <a:r>
              <a:rPr lang="en-US" sz="2000" dirty="0">
                <a:latin typeface="Calibri" panose="020F0502020204030204" pitchFamily="34" charset="0"/>
              </a:rPr>
              <a:t>Issues at Link Layer</a:t>
            </a:r>
          </a:p>
          <a:p>
            <a:pPr marL="914400" lvl="1" indent="-514350">
              <a:buFont typeface="+mj-lt"/>
              <a:buAutoNum type="arabicPeriod"/>
            </a:pPr>
            <a:r>
              <a:rPr lang="en-US" sz="2000" dirty="0" smtClean="0">
                <a:latin typeface="Calibri" panose="020F0502020204030204" pitchFamily="34" charset="0"/>
              </a:rPr>
              <a:t>Threat </a:t>
            </a:r>
            <a:r>
              <a:rPr lang="en-US" sz="2000" dirty="0">
                <a:latin typeface="Calibri" panose="020F0502020204030204" pitchFamily="34" charset="0"/>
              </a:rPr>
              <a:t>Model for Privacy at Link Layer</a:t>
            </a:r>
          </a:p>
          <a:p>
            <a:pPr marL="914400" lvl="1" indent="-514350">
              <a:buFont typeface="+mj-lt"/>
              <a:buAutoNum type="arabicPeriod"/>
            </a:pPr>
            <a:r>
              <a:rPr lang="en-US" sz="2000" dirty="0" smtClean="0">
                <a:latin typeface="Calibri" panose="020F0502020204030204" pitchFamily="34" charset="0"/>
              </a:rPr>
              <a:t>Proposals </a:t>
            </a:r>
            <a:r>
              <a:rPr lang="en-US" sz="2000" dirty="0">
                <a:latin typeface="Calibri" panose="020F0502020204030204" pitchFamily="34" charset="0"/>
              </a:rPr>
              <a:t>regarding functionalities in IEEE 802 protocols to improve Privacy</a:t>
            </a:r>
          </a:p>
          <a:p>
            <a:pPr marL="914400" lvl="1" indent="-514350">
              <a:buFont typeface="+mj-lt"/>
              <a:buAutoNum type="arabicPeriod"/>
            </a:pPr>
            <a:r>
              <a:rPr lang="en-US" sz="2000" dirty="0" smtClean="0">
                <a:latin typeface="Calibri" panose="020F0502020204030204" pitchFamily="34" charset="0"/>
              </a:rPr>
              <a:t>Proposals </a:t>
            </a:r>
            <a:r>
              <a:rPr lang="en-US" sz="2000" dirty="0">
                <a:latin typeface="Calibri" panose="020F0502020204030204" pitchFamily="34" charset="0"/>
              </a:rPr>
              <a:t>regarding measuring levels of Privacy on Internet protocols</a:t>
            </a:r>
          </a:p>
          <a:p>
            <a:pPr marL="914400" lvl="1" indent="-514350">
              <a:buFont typeface="+mj-lt"/>
              <a:buAutoNum type="arabicPeriod"/>
            </a:pPr>
            <a:r>
              <a:rPr lang="en-US" sz="2000" dirty="0" smtClean="0">
                <a:latin typeface="Calibri" panose="020F0502020204030204" pitchFamily="34" charset="0"/>
              </a:rPr>
              <a:t>Other</a:t>
            </a:r>
            <a:endParaRPr lang="en-US" sz="2000" dirty="0">
              <a:latin typeface="Calibri" panose="020F0502020204030204" pitchFamily="34" charset="0"/>
            </a:endParaRPr>
          </a:p>
          <a:p>
            <a:r>
              <a:rPr lang="en-US" sz="2400" dirty="0" smtClean="0">
                <a:latin typeface="Calibri" panose="020F0502020204030204" pitchFamily="34" charset="0"/>
              </a:rPr>
              <a:t>Next </a:t>
            </a:r>
            <a:r>
              <a:rPr lang="en-US" sz="2400" dirty="0">
                <a:latin typeface="Calibri" panose="020F0502020204030204" pitchFamily="34" charset="0"/>
              </a:rPr>
              <a:t>Steps</a:t>
            </a:r>
            <a:r>
              <a:rPr lang="en-US" sz="2400" dirty="0" smtClean="0">
                <a:latin typeface="Calibri" panose="020F0502020204030204" pitchFamily="34" charset="0"/>
              </a:rPr>
              <a:t/>
            </a:r>
            <a:br>
              <a:rPr lang="en-US" sz="2400" dirty="0" smtClean="0">
                <a:latin typeface="Calibri" panose="020F0502020204030204" pitchFamily="34" charset="0"/>
              </a:rPr>
            </a:br>
            <a:endParaRPr lang="en-US" sz="2400" dirty="0">
              <a:latin typeface="Calibri" panose="020F0502020204030204" pitchFamily="34" charset="0"/>
            </a:endParaRP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Business#1</a:t>
            </a:r>
            <a:endParaRPr lang="en-US" dirty="0">
              <a:latin typeface="Calibri" panose="020F0502020204030204" pitchFamily="34" charset="0"/>
            </a:endParaRP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latin typeface="Calibri" panose="020F0502020204030204" pitchFamily="34" charset="0"/>
              </a:rPr>
              <a:t>Call Meeting to Order</a:t>
            </a:r>
          </a:p>
          <a:p>
            <a:pPr lvl="1"/>
            <a:r>
              <a:rPr lang="en-GB" sz="2000" dirty="0" smtClean="0">
                <a:latin typeface="Calibri" panose="020F0502020204030204" pitchFamily="34" charset="0"/>
              </a:rPr>
              <a:t>Meeting called to order by chair </a:t>
            </a:r>
            <a:r>
              <a:rPr lang="en-GB" sz="2000" dirty="0" smtClean="0">
                <a:latin typeface="Calibri" panose="020F0502020204030204" pitchFamily="34" charset="0"/>
              </a:rPr>
              <a:t>at</a:t>
            </a:r>
            <a:endParaRPr lang="en-GB" sz="2000" dirty="0" smtClean="0">
              <a:latin typeface="Calibri" panose="020F0502020204030204" pitchFamily="34" charset="0"/>
            </a:endParaRPr>
          </a:p>
          <a:p>
            <a:r>
              <a:rPr lang="en-GB" sz="2400" dirty="0" smtClean="0">
                <a:latin typeface="Calibri" panose="020F0502020204030204" pitchFamily="34" charset="0"/>
              </a:rPr>
              <a:t>Minutes taker</a:t>
            </a:r>
            <a:r>
              <a:rPr lang="en-GB" sz="2400" dirty="0" smtClean="0">
                <a:latin typeface="Calibri" panose="020F0502020204030204" pitchFamily="34" charset="0"/>
              </a:rPr>
              <a:t>:</a:t>
            </a:r>
          </a:p>
          <a:p>
            <a:pPr lvl="1"/>
            <a:endParaRPr lang="en-GB" sz="2000" dirty="0" smtClean="0">
              <a:latin typeface="Calibri" panose="020F0502020204030204" pitchFamily="34" charset="0"/>
            </a:endParaRPr>
          </a:p>
          <a:p>
            <a:r>
              <a:rPr lang="en-GB" sz="2400" dirty="0" smtClean="0">
                <a:latin typeface="Calibri" panose="020F0502020204030204" pitchFamily="34" charset="0"/>
              </a:rPr>
              <a:t>Roll </a:t>
            </a:r>
            <a:r>
              <a:rPr lang="en-GB" sz="2400" dirty="0" smtClean="0">
                <a:latin typeface="Calibri" panose="020F0502020204030204" pitchFamily="34" charset="0"/>
              </a:rPr>
              <a:t>Call</a:t>
            </a:r>
          </a:p>
          <a:p>
            <a:endParaRPr lang="en-US" dirty="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987409379"/>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Juan Carlos Zuniga</a:t>
                      </a: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134</TotalTime>
  <Words>1332</Words>
  <Application>Microsoft Office PowerPoint</Application>
  <PresentationFormat>On-screen Show (4:3)</PresentationFormat>
  <Paragraphs>177</Paragraphs>
  <Slides>19</Slides>
  <Notes>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Template</vt:lpstr>
      <vt:lpstr>IEEE 802 EC Privacy Recommendation Study Group September 3rd, 2014,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Business#2</vt:lpstr>
      <vt:lpstr>IEEE 802 Internet Privacy Tutorial</vt:lpstr>
      <vt:lpstr>IEEE 802 Internet Privacy Tutorial - Summary</vt:lpstr>
      <vt:lpstr>IEEE 802 EC Privacy SG</vt:lpstr>
      <vt:lpstr>IEEE 802 EC Privacy SG - Scope</vt:lpstr>
      <vt:lpstr>802 EC Privacy SG Call for Contributions  </vt:lpstr>
      <vt:lpstr>Trial on IETF and IEEE meetings</vt:lpstr>
      <vt:lpstr>Business#3</vt:lpstr>
      <vt:lpstr>Business#4</vt:lpstr>
      <vt:lpstr>Business#4</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169</cp:revision>
  <cp:lastPrinted>1998-02-10T13:28:06Z</cp:lastPrinted>
  <dcterms:created xsi:type="dcterms:W3CDTF">2011-12-30T17:06:23Z</dcterms:created>
  <dcterms:modified xsi:type="dcterms:W3CDTF">2014-09-02T20:19:08Z</dcterms:modified>
</cp:coreProperties>
</file>