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2" r:id="rId3"/>
    <p:sldId id="263" r:id="rId4"/>
    <p:sldId id="265" r:id="rId5"/>
    <p:sldId id="270" r:id="rId6"/>
    <p:sldId id="266" r:id="rId7"/>
    <p:sldId id="267" r:id="rId8"/>
    <p:sldId id="269" r:id="rId9"/>
    <p:sldId id="27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>
        <p:scale>
          <a:sx n="99" d="100"/>
          <a:sy n="99" d="100"/>
        </p:scale>
        <p:origin x="-9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977A7-6928-B741-81AF-DD8842E7FF7F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02A70F-96D4-564D-B908-D9C0CD2AE2F2}">
      <dgm:prSet phldrT="[Text]" custT="1"/>
      <dgm:spPr/>
      <dgm:t>
        <a:bodyPr/>
        <a:lstStyle/>
        <a:p>
          <a:r>
            <a:rPr lang="en-GB" sz="6000" dirty="0" smtClean="0"/>
            <a:t>Applications</a:t>
          </a:r>
          <a:r>
            <a:rPr lang="en-GB" sz="4200" dirty="0" smtClean="0"/>
            <a:t/>
          </a:r>
          <a:br>
            <a:rPr lang="en-GB" sz="4200" dirty="0" smtClean="0"/>
          </a:br>
          <a:r>
            <a:rPr lang="en-GB" sz="3200" dirty="0" smtClean="0"/>
            <a:t>[Central, Peripheral]</a:t>
          </a:r>
          <a:endParaRPr lang="en-GB" sz="3200" dirty="0"/>
        </a:p>
      </dgm:t>
    </dgm:pt>
    <dgm:pt modelId="{E2B4C6A8-57F6-1E45-AD13-1F50A27148D2}" type="parTrans" cxnId="{04264F8F-902D-9442-9344-C3BA9F65BCAB}">
      <dgm:prSet/>
      <dgm:spPr/>
      <dgm:t>
        <a:bodyPr/>
        <a:lstStyle/>
        <a:p>
          <a:endParaRPr lang="en-GB"/>
        </a:p>
      </dgm:t>
    </dgm:pt>
    <dgm:pt modelId="{C75C48FD-B974-784E-90E1-F5808AB2394E}" type="sibTrans" cxnId="{04264F8F-902D-9442-9344-C3BA9F65BCAB}">
      <dgm:prSet/>
      <dgm:spPr/>
      <dgm:t>
        <a:bodyPr/>
        <a:lstStyle/>
        <a:p>
          <a:endParaRPr lang="en-GB"/>
        </a:p>
      </dgm:t>
    </dgm:pt>
    <dgm:pt modelId="{BC07CE29-077F-274D-B94F-778123E195CB}">
      <dgm:prSet phldrT="[Text]" custT="1"/>
      <dgm:spPr/>
      <dgm:t>
        <a:bodyPr/>
        <a:lstStyle/>
        <a:p>
          <a:r>
            <a:rPr lang="en-GB" sz="6100" dirty="0" smtClean="0"/>
            <a:t>Host</a:t>
          </a:r>
          <a:br>
            <a:rPr lang="en-GB" sz="6100" dirty="0" smtClean="0"/>
          </a:br>
          <a:r>
            <a:rPr lang="en-GB" sz="3200" dirty="0" smtClean="0"/>
            <a:t>[L2CAP, AP, SM]</a:t>
          </a:r>
          <a:endParaRPr lang="en-GB" sz="3200" dirty="0"/>
        </a:p>
      </dgm:t>
    </dgm:pt>
    <dgm:pt modelId="{C66EA363-A5BD-234C-B69A-31FE539E68AD}" type="parTrans" cxnId="{82F5CFF9-626F-084D-9678-EDC121115058}">
      <dgm:prSet/>
      <dgm:spPr/>
      <dgm:t>
        <a:bodyPr/>
        <a:lstStyle/>
        <a:p>
          <a:endParaRPr lang="en-GB"/>
        </a:p>
      </dgm:t>
    </dgm:pt>
    <dgm:pt modelId="{61BF391C-E3D6-F445-8DB3-8639208B517D}" type="sibTrans" cxnId="{82F5CFF9-626F-084D-9678-EDC121115058}">
      <dgm:prSet/>
      <dgm:spPr/>
      <dgm:t>
        <a:bodyPr/>
        <a:lstStyle/>
        <a:p>
          <a:endParaRPr lang="en-GB"/>
        </a:p>
      </dgm:t>
    </dgm:pt>
    <dgm:pt modelId="{5B810155-52D1-B445-93CD-7FA3AB37A166}">
      <dgm:prSet phldrT="[Text]"/>
      <dgm:spPr/>
      <dgm:t>
        <a:bodyPr/>
        <a:lstStyle/>
        <a:p>
          <a:r>
            <a:rPr lang="en-GB" dirty="0" smtClean="0"/>
            <a:t>Controller</a:t>
          </a:r>
          <a:endParaRPr lang="en-GB" dirty="0"/>
        </a:p>
      </dgm:t>
    </dgm:pt>
    <dgm:pt modelId="{581D8A1F-1D42-9C4A-BFD2-710D088C72D9}" type="parTrans" cxnId="{5152FB30-C46A-AB4D-809C-A64098F7058F}">
      <dgm:prSet/>
      <dgm:spPr/>
      <dgm:t>
        <a:bodyPr/>
        <a:lstStyle/>
        <a:p>
          <a:endParaRPr lang="en-GB"/>
        </a:p>
      </dgm:t>
    </dgm:pt>
    <dgm:pt modelId="{DF22A252-C211-8049-AC7D-B5853860DD85}" type="sibTrans" cxnId="{5152FB30-C46A-AB4D-809C-A64098F7058F}">
      <dgm:prSet/>
      <dgm:spPr/>
      <dgm:t>
        <a:bodyPr/>
        <a:lstStyle/>
        <a:p>
          <a:endParaRPr lang="en-GB"/>
        </a:p>
      </dgm:t>
    </dgm:pt>
    <dgm:pt modelId="{E40FB6A4-1723-7C46-BA1D-F5B8D942CAED}" type="pres">
      <dgm:prSet presAssocID="{587977A7-6928-B741-81AF-DD8842E7FF7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0F4F425-B7BE-E04C-AD89-BE4D76D09D1D}" type="pres">
      <dgm:prSet presAssocID="{CA02A70F-96D4-564D-B908-D9C0CD2AE2F2}" presName="vertOne" presStyleCnt="0"/>
      <dgm:spPr/>
    </dgm:pt>
    <dgm:pt modelId="{987F7EAB-C370-AE46-A8CF-979C7C688DBE}" type="pres">
      <dgm:prSet presAssocID="{CA02A70F-96D4-564D-B908-D9C0CD2AE2F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14B2E04-0665-7C4B-B2B1-FF8ACA0A170B}" type="pres">
      <dgm:prSet presAssocID="{CA02A70F-96D4-564D-B908-D9C0CD2AE2F2}" presName="parTransOne" presStyleCnt="0"/>
      <dgm:spPr/>
    </dgm:pt>
    <dgm:pt modelId="{B9CF0ACD-678B-E347-B181-73B09417C6D5}" type="pres">
      <dgm:prSet presAssocID="{CA02A70F-96D4-564D-B908-D9C0CD2AE2F2}" presName="horzOne" presStyleCnt="0"/>
      <dgm:spPr/>
    </dgm:pt>
    <dgm:pt modelId="{762C6AA3-3E17-5F40-9850-F0A7DFBC2471}" type="pres">
      <dgm:prSet presAssocID="{BC07CE29-077F-274D-B94F-778123E195CB}" presName="vertTwo" presStyleCnt="0"/>
      <dgm:spPr/>
    </dgm:pt>
    <dgm:pt modelId="{29E20D00-7332-C143-A220-F467934519D8}" type="pres">
      <dgm:prSet presAssocID="{BC07CE29-077F-274D-B94F-778123E195CB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09C82AA-7087-C049-90C1-CA932F92C173}" type="pres">
      <dgm:prSet presAssocID="{BC07CE29-077F-274D-B94F-778123E195CB}" presName="parTransTwo" presStyleCnt="0"/>
      <dgm:spPr/>
    </dgm:pt>
    <dgm:pt modelId="{1359645C-D099-EB43-A610-2A7B5F89EE57}" type="pres">
      <dgm:prSet presAssocID="{BC07CE29-077F-274D-B94F-778123E195CB}" presName="horzTwo" presStyleCnt="0"/>
      <dgm:spPr/>
    </dgm:pt>
    <dgm:pt modelId="{DE4A4354-49F4-0B41-9B7E-B6CD233EC54E}" type="pres">
      <dgm:prSet presAssocID="{5B810155-52D1-B445-93CD-7FA3AB37A166}" presName="vertThree" presStyleCnt="0"/>
      <dgm:spPr/>
    </dgm:pt>
    <dgm:pt modelId="{AD20C61B-F246-DD4B-B86F-0AA95123B4BB}" type="pres">
      <dgm:prSet presAssocID="{5B810155-52D1-B445-93CD-7FA3AB37A166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83B788-32B1-8E45-8ADE-9FEB0652FC65}" type="pres">
      <dgm:prSet presAssocID="{5B810155-52D1-B445-93CD-7FA3AB37A166}" presName="horzThree" presStyleCnt="0"/>
      <dgm:spPr/>
    </dgm:pt>
  </dgm:ptLst>
  <dgm:cxnLst>
    <dgm:cxn modelId="{5152FB30-C46A-AB4D-809C-A64098F7058F}" srcId="{BC07CE29-077F-274D-B94F-778123E195CB}" destId="{5B810155-52D1-B445-93CD-7FA3AB37A166}" srcOrd="0" destOrd="0" parTransId="{581D8A1F-1D42-9C4A-BFD2-710D088C72D9}" sibTransId="{DF22A252-C211-8049-AC7D-B5853860DD85}"/>
    <dgm:cxn modelId="{6456C651-7846-ED4A-AFEC-EA3322EAFD57}" type="presOf" srcId="{587977A7-6928-B741-81AF-DD8842E7FF7F}" destId="{E40FB6A4-1723-7C46-BA1D-F5B8D942CAED}" srcOrd="0" destOrd="0" presId="urn:microsoft.com/office/officeart/2005/8/layout/hierarchy4"/>
    <dgm:cxn modelId="{4BB85A3A-5FCE-0D4A-8820-5B8545B6CA9B}" type="presOf" srcId="{BC07CE29-077F-274D-B94F-778123E195CB}" destId="{29E20D00-7332-C143-A220-F467934519D8}" srcOrd="0" destOrd="0" presId="urn:microsoft.com/office/officeart/2005/8/layout/hierarchy4"/>
    <dgm:cxn modelId="{04264F8F-902D-9442-9344-C3BA9F65BCAB}" srcId="{587977A7-6928-B741-81AF-DD8842E7FF7F}" destId="{CA02A70F-96D4-564D-B908-D9C0CD2AE2F2}" srcOrd="0" destOrd="0" parTransId="{E2B4C6A8-57F6-1E45-AD13-1F50A27148D2}" sibTransId="{C75C48FD-B974-784E-90E1-F5808AB2394E}"/>
    <dgm:cxn modelId="{F0493781-4D55-8449-9470-59E7310CEB27}" type="presOf" srcId="{CA02A70F-96D4-564D-B908-D9C0CD2AE2F2}" destId="{987F7EAB-C370-AE46-A8CF-979C7C688DBE}" srcOrd="0" destOrd="0" presId="urn:microsoft.com/office/officeart/2005/8/layout/hierarchy4"/>
    <dgm:cxn modelId="{71D8DFD9-D95A-604D-A98B-3DDFA9EC80EF}" type="presOf" srcId="{5B810155-52D1-B445-93CD-7FA3AB37A166}" destId="{AD20C61B-F246-DD4B-B86F-0AA95123B4BB}" srcOrd="0" destOrd="0" presId="urn:microsoft.com/office/officeart/2005/8/layout/hierarchy4"/>
    <dgm:cxn modelId="{82F5CFF9-626F-084D-9678-EDC121115058}" srcId="{CA02A70F-96D4-564D-B908-D9C0CD2AE2F2}" destId="{BC07CE29-077F-274D-B94F-778123E195CB}" srcOrd="0" destOrd="0" parTransId="{C66EA363-A5BD-234C-B69A-31FE539E68AD}" sibTransId="{61BF391C-E3D6-F445-8DB3-8639208B517D}"/>
    <dgm:cxn modelId="{8FC22328-F180-B24D-AA56-2004B86D986B}" type="presParOf" srcId="{E40FB6A4-1723-7C46-BA1D-F5B8D942CAED}" destId="{30F4F425-B7BE-E04C-AD89-BE4D76D09D1D}" srcOrd="0" destOrd="0" presId="urn:microsoft.com/office/officeart/2005/8/layout/hierarchy4"/>
    <dgm:cxn modelId="{20B957AF-4E21-F146-ACC3-10C7B4894976}" type="presParOf" srcId="{30F4F425-B7BE-E04C-AD89-BE4D76D09D1D}" destId="{987F7EAB-C370-AE46-A8CF-979C7C688DBE}" srcOrd="0" destOrd="0" presId="urn:microsoft.com/office/officeart/2005/8/layout/hierarchy4"/>
    <dgm:cxn modelId="{C922E91B-283C-864F-8A57-5F2F97BB93C7}" type="presParOf" srcId="{30F4F425-B7BE-E04C-AD89-BE4D76D09D1D}" destId="{214B2E04-0665-7C4B-B2B1-FF8ACA0A170B}" srcOrd="1" destOrd="0" presId="urn:microsoft.com/office/officeart/2005/8/layout/hierarchy4"/>
    <dgm:cxn modelId="{E523E706-B411-5142-AF56-CCD8CA9E849A}" type="presParOf" srcId="{30F4F425-B7BE-E04C-AD89-BE4D76D09D1D}" destId="{B9CF0ACD-678B-E347-B181-73B09417C6D5}" srcOrd="2" destOrd="0" presId="urn:microsoft.com/office/officeart/2005/8/layout/hierarchy4"/>
    <dgm:cxn modelId="{269D5615-F3D0-F34B-85FE-1D7F2ECAC8A8}" type="presParOf" srcId="{B9CF0ACD-678B-E347-B181-73B09417C6D5}" destId="{762C6AA3-3E17-5F40-9850-F0A7DFBC2471}" srcOrd="0" destOrd="0" presId="urn:microsoft.com/office/officeart/2005/8/layout/hierarchy4"/>
    <dgm:cxn modelId="{8A8BF36D-6EDC-8741-BA39-B50DA0AD7FDA}" type="presParOf" srcId="{762C6AA3-3E17-5F40-9850-F0A7DFBC2471}" destId="{29E20D00-7332-C143-A220-F467934519D8}" srcOrd="0" destOrd="0" presId="urn:microsoft.com/office/officeart/2005/8/layout/hierarchy4"/>
    <dgm:cxn modelId="{7E09477A-3E7A-EE4C-A0AF-BDA177918A63}" type="presParOf" srcId="{762C6AA3-3E17-5F40-9850-F0A7DFBC2471}" destId="{009C82AA-7087-C049-90C1-CA932F92C173}" srcOrd="1" destOrd="0" presId="urn:microsoft.com/office/officeart/2005/8/layout/hierarchy4"/>
    <dgm:cxn modelId="{908E4141-7E8A-ED4E-B076-2165E01D7053}" type="presParOf" srcId="{762C6AA3-3E17-5F40-9850-F0A7DFBC2471}" destId="{1359645C-D099-EB43-A610-2A7B5F89EE57}" srcOrd="2" destOrd="0" presId="urn:microsoft.com/office/officeart/2005/8/layout/hierarchy4"/>
    <dgm:cxn modelId="{676532BB-C1B7-734B-A136-4EA5ED4AA4BE}" type="presParOf" srcId="{1359645C-D099-EB43-A610-2A7B5F89EE57}" destId="{DE4A4354-49F4-0B41-9B7E-B6CD233EC54E}" srcOrd="0" destOrd="0" presId="urn:microsoft.com/office/officeart/2005/8/layout/hierarchy4"/>
    <dgm:cxn modelId="{5EDA0A00-2B8A-9B4F-993E-DDE8D4057444}" type="presParOf" srcId="{DE4A4354-49F4-0B41-9B7E-B6CD233EC54E}" destId="{AD20C61B-F246-DD4B-B86F-0AA95123B4BB}" srcOrd="0" destOrd="0" presId="urn:microsoft.com/office/officeart/2005/8/layout/hierarchy4"/>
    <dgm:cxn modelId="{1BB0A304-5E89-F24B-8717-81D928224DE2}" type="presParOf" srcId="{DE4A4354-49F4-0B41-9B7E-B6CD233EC54E}" destId="{EB83B788-32B1-8E45-8ADE-9FEB0652FC6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F7EAB-C370-AE46-A8CF-979C7C688DBE}">
      <dsp:nvSpPr>
        <dsp:cNvPr id="0" name=""/>
        <dsp:cNvSpPr/>
      </dsp:nvSpPr>
      <dsp:spPr>
        <a:xfrm>
          <a:off x="4018" y="958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0" kern="1200" dirty="0" smtClean="0"/>
            <a:t>Applications</a:t>
          </a:r>
          <a:r>
            <a:rPr lang="en-GB" sz="4200" kern="1200" dirty="0" smtClean="0"/>
            <a:t/>
          </a:r>
          <a:br>
            <a:rPr lang="en-GB" sz="4200" kern="1200" dirty="0" smtClean="0"/>
          </a:br>
          <a:r>
            <a:rPr lang="en-GB" sz="3200" kern="1200" dirty="0" smtClean="0"/>
            <a:t>[Central, Peripheral]</a:t>
          </a:r>
          <a:endParaRPr lang="en-GB" sz="3200" kern="1200" dirty="0"/>
        </a:p>
      </dsp:txBody>
      <dsp:txXfrm>
        <a:off x="45379" y="42319"/>
        <a:ext cx="8138841" cy="1329431"/>
      </dsp:txXfrm>
    </dsp:sp>
    <dsp:sp modelId="{29E20D00-7332-C143-A220-F467934519D8}">
      <dsp:nvSpPr>
        <dsp:cNvPr id="0" name=""/>
        <dsp:cNvSpPr/>
      </dsp:nvSpPr>
      <dsp:spPr>
        <a:xfrm>
          <a:off x="4018" y="1556904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100" kern="1200" dirty="0" smtClean="0"/>
            <a:t>Host</a:t>
          </a:r>
          <a:br>
            <a:rPr lang="en-GB" sz="6100" kern="1200" dirty="0" smtClean="0"/>
          </a:br>
          <a:r>
            <a:rPr lang="en-GB" sz="3200" kern="1200" dirty="0" smtClean="0"/>
            <a:t>[L2CAP, AP, SM]</a:t>
          </a:r>
          <a:endParaRPr lang="en-GB" sz="3200" kern="1200" dirty="0"/>
        </a:p>
      </dsp:txBody>
      <dsp:txXfrm>
        <a:off x="45379" y="1598265"/>
        <a:ext cx="8138841" cy="1329431"/>
      </dsp:txXfrm>
    </dsp:sp>
    <dsp:sp modelId="{AD20C61B-F246-DD4B-B86F-0AA95123B4BB}">
      <dsp:nvSpPr>
        <dsp:cNvPr id="0" name=""/>
        <dsp:cNvSpPr/>
      </dsp:nvSpPr>
      <dsp:spPr>
        <a:xfrm>
          <a:off x="4018" y="3112851"/>
          <a:ext cx="8221563" cy="141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400" kern="1200" dirty="0" smtClean="0"/>
            <a:t>Controller</a:t>
          </a:r>
          <a:endParaRPr lang="en-GB" sz="6400" kern="1200" dirty="0"/>
        </a:p>
      </dsp:txBody>
      <dsp:txXfrm>
        <a:off x="45379" y="3154212"/>
        <a:ext cx="8138841" cy="132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4" y="76200"/>
            <a:ext cx="21387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privecsg-14-0005-00-0000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72727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Bluetooth LE/Smart/v4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 Aspects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[2014-09-03]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Piers O’Hanlon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Oxford Internet Institute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piers.ohanlon@oii.ox.ac.uk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[place document abstract text here]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Bluetooth LE/Smart/</a:t>
            </a:r>
            <a:r>
              <a:rPr lang="en-US" dirty="0" smtClean="0"/>
              <a:t>v4</a:t>
            </a:r>
            <a:br>
              <a:rPr lang="en-US" dirty="0" smtClean="0"/>
            </a:br>
            <a:r>
              <a:rPr lang="en-US" dirty="0" smtClean="0"/>
              <a:t>Privacy Aspects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Piers O’Hanlon</a:t>
            </a:r>
          </a:p>
          <a:p>
            <a:r>
              <a:rPr lang="en-US" dirty="0" smtClean="0"/>
              <a:t>Oxford Internet Institute</a:t>
            </a:r>
            <a:br>
              <a:rPr lang="en-US" dirty="0" smtClean="0"/>
            </a:br>
            <a:r>
              <a:rPr lang="en-US" dirty="0" smtClean="0"/>
              <a:t>University of Oxford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Bluetooth Origins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 smtClean="0"/>
              <a:t>Invented by Ericsson</a:t>
            </a:r>
          </a:p>
          <a:p>
            <a:r>
              <a:rPr lang="en-US" dirty="0" smtClean="0"/>
              <a:t>Standardized by Bluetooth Special Interest Group (SIG)</a:t>
            </a:r>
          </a:p>
          <a:p>
            <a:pPr lvl="1"/>
            <a:r>
              <a:rPr lang="en-US" dirty="0" smtClean="0"/>
              <a:t>Earlier version by IEEE (no longer maintained)</a:t>
            </a:r>
          </a:p>
          <a:p>
            <a:r>
              <a:rPr lang="en-US" dirty="0" smtClean="0"/>
              <a:t>Bluetooth Smart/LE came from Nokia</a:t>
            </a:r>
          </a:p>
          <a:p>
            <a:pPr lvl="1"/>
            <a:r>
              <a:rPr lang="en-US" dirty="0" smtClean="0"/>
              <a:t>Originally known as </a:t>
            </a:r>
            <a:r>
              <a:rPr lang="en-US" dirty="0" err="1" smtClean="0"/>
              <a:t>WiBree</a:t>
            </a:r>
            <a:r>
              <a:rPr lang="en-US" dirty="0" smtClean="0"/>
              <a:t> (2006)</a:t>
            </a:r>
          </a:p>
          <a:p>
            <a:r>
              <a:rPr lang="en-US" dirty="0" smtClean="0"/>
              <a:t>Named after King </a:t>
            </a:r>
            <a:r>
              <a:rPr lang="en-US" dirty="0" err="1" smtClean="0"/>
              <a:t>Harald</a:t>
            </a:r>
            <a:r>
              <a:rPr lang="en-US" dirty="0" smtClean="0"/>
              <a:t> Bluetooth</a:t>
            </a:r>
          </a:p>
          <a:p>
            <a:pPr lvl="1"/>
            <a:r>
              <a:rPr lang="en-US" dirty="0" smtClean="0"/>
              <a:t>King of Denmark and Norway in AD 935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Bluetooth LE/Smart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GB" dirty="0" smtClean="0"/>
              <a:t>Bluetooth V4.0 Core Specification (2010)</a:t>
            </a:r>
          </a:p>
          <a:p>
            <a:pPr lvl="1"/>
            <a:r>
              <a:rPr lang="en-GB" dirty="0" smtClean="0"/>
              <a:t>Comprises 6 Volumes over 2,300 pages</a:t>
            </a:r>
          </a:p>
          <a:p>
            <a:r>
              <a:rPr lang="en-GB" dirty="0" smtClean="0"/>
              <a:t>Fundamentally different from BT v1-3</a:t>
            </a:r>
          </a:p>
          <a:p>
            <a:r>
              <a:rPr lang="en-GB" dirty="0" smtClean="0"/>
              <a:t>Provides for much Lower Energy operation</a:t>
            </a:r>
          </a:p>
          <a:p>
            <a:pPr lvl="1"/>
            <a:r>
              <a:rPr lang="en-GB" dirty="0" smtClean="0"/>
              <a:t>Device can operate for 3 </a:t>
            </a:r>
            <a:r>
              <a:rPr lang="en-GB" dirty="0" err="1" smtClean="0"/>
              <a:t>yrs</a:t>
            </a:r>
            <a:r>
              <a:rPr lang="en-GB" dirty="0" smtClean="0"/>
              <a:t> on a button cell</a:t>
            </a:r>
          </a:p>
          <a:p>
            <a:r>
              <a:rPr lang="en-GB" dirty="0" smtClean="0"/>
              <a:t>Data services oriented approach</a:t>
            </a:r>
          </a:p>
          <a:p>
            <a:pPr lvl="1"/>
            <a:r>
              <a:rPr lang="en-GB" dirty="0" smtClean="0"/>
              <a:t>No audio/media transport facilities</a:t>
            </a:r>
          </a:p>
          <a:p>
            <a:r>
              <a:rPr lang="en-GB" dirty="0" smtClean="0"/>
              <a:t>Spread Spectrum design:40x2MHz channels </a:t>
            </a:r>
          </a:p>
        </p:txBody>
      </p:sp>
    </p:spTree>
    <p:extLst>
      <p:ext uri="{BB962C8B-B14F-4D97-AF65-F5344CB8AC3E}">
        <p14:creationId xmlns:p14="http://schemas.microsoft.com/office/powerpoint/2010/main" val="211235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6117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07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‘Privacy Feature’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Vol</a:t>
            </a:r>
            <a:r>
              <a:rPr lang="en-GB" dirty="0" smtClean="0"/>
              <a:t> </a:t>
            </a:r>
            <a:r>
              <a:rPr lang="en-GB" dirty="0"/>
              <a:t>3, Section </a:t>
            </a:r>
            <a:r>
              <a:rPr lang="en-GB" dirty="0" smtClean="0"/>
              <a:t>10.7)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Random Device Addresses</a:t>
            </a:r>
          </a:p>
          <a:p>
            <a:pPr lvl="1"/>
            <a:r>
              <a:rPr lang="en-GB" dirty="0"/>
              <a:t>Static random </a:t>
            </a:r>
            <a:r>
              <a:rPr lang="en-GB" dirty="0" smtClean="0"/>
              <a:t>addresses</a:t>
            </a:r>
            <a:endParaRPr lang="en-GB" dirty="0"/>
          </a:p>
          <a:p>
            <a:pPr lvl="2"/>
            <a:r>
              <a:rPr lang="en-GB" dirty="0" smtClean="0"/>
              <a:t>Initialised </a:t>
            </a:r>
            <a:r>
              <a:rPr lang="en-GB" dirty="0"/>
              <a:t>at power on</a:t>
            </a:r>
          </a:p>
          <a:p>
            <a:pPr lvl="1"/>
            <a:r>
              <a:rPr lang="en-GB" dirty="0"/>
              <a:t>Private random </a:t>
            </a:r>
            <a:r>
              <a:rPr lang="en-GB" dirty="0" smtClean="0"/>
              <a:t>addresses</a:t>
            </a:r>
          </a:p>
          <a:p>
            <a:pPr lvl="2"/>
            <a:r>
              <a:rPr lang="en-GB" dirty="0" smtClean="0"/>
              <a:t>Non-Resolvable</a:t>
            </a:r>
          </a:p>
          <a:p>
            <a:pPr lvl="2"/>
            <a:r>
              <a:rPr lang="en-GB" dirty="0" smtClean="0"/>
              <a:t>Resolvable using a secret Key</a:t>
            </a:r>
          </a:p>
          <a:p>
            <a:r>
              <a:rPr lang="en-GB" dirty="0" smtClean="0"/>
              <a:t>Use configurable per entity</a:t>
            </a:r>
          </a:p>
          <a:p>
            <a:pPr lvl="1"/>
            <a:r>
              <a:rPr lang="en-GB" dirty="0" smtClean="0"/>
              <a:t>In both Central and Peripheral devices</a:t>
            </a:r>
            <a:endParaRPr lang="en-GB" dirty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54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</a:t>
            </a:r>
            <a:r>
              <a:rPr lang="en-GB" dirty="0" smtClean="0"/>
              <a:t>Addressing: Static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Static </a:t>
            </a:r>
            <a:r>
              <a:rPr lang="en-GB" dirty="0"/>
              <a:t>Random </a:t>
            </a:r>
            <a:r>
              <a:rPr lang="en-GB" dirty="0" smtClean="0"/>
              <a:t>Addresses</a:t>
            </a:r>
          </a:p>
          <a:p>
            <a:pPr lvl="1"/>
            <a:r>
              <a:rPr lang="en-GB" dirty="0" smtClean="0"/>
              <a:t>A new random address may be set on each power cycle</a:t>
            </a:r>
          </a:p>
          <a:p>
            <a:pPr lvl="1"/>
            <a:r>
              <a:rPr lang="en-GB" dirty="0" smtClean="0"/>
              <a:t>No </a:t>
            </a:r>
            <a:r>
              <a:rPr lang="en-GB" dirty="0"/>
              <a:t>change </a:t>
            </a:r>
            <a:r>
              <a:rPr lang="en-GB" dirty="0" smtClean="0"/>
              <a:t>permitted at any other time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7138"/>
              </p:ext>
            </p:extLst>
          </p:nvPr>
        </p:nvGraphicFramePr>
        <p:xfrm>
          <a:off x="1371600" y="41910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370"/>
                <a:gridCol w="462915"/>
                <a:gridCol w="462915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Random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part of static address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          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48-Bit Address                 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17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Addressing: </a:t>
            </a:r>
            <a:r>
              <a:rPr lang="en-GB" dirty="0" smtClean="0"/>
              <a:t>Non-Resolvable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Non-</a:t>
            </a:r>
            <a:r>
              <a:rPr lang="en-GB" dirty="0" smtClean="0"/>
              <a:t>resolvable Private Addresses</a:t>
            </a:r>
          </a:p>
          <a:p>
            <a:pPr lvl="1"/>
            <a:r>
              <a:rPr lang="en-GB" dirty="0" smtClean="0"/>
              <a:t>May be changed at any time for anonymity</a:t>
            </a:r>
          </a:p>
          <a:p>
            <a:pPr lvl="2"/>
            <a:r>
              <a:rPr lang="en-GB" dirty="0" smtClean="0"/>
              <a:t>E.g. May be used when scanning</a:t>
            </a:r>
          </a:p>
          <a:p>
            <a:pPr lvl="1"/>
            <a:r>
              <a:rPr lang="en-GB" dirty="0" smtClean="0"/>
              <a:t>Cannot be linked to a particular device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10930"/>
              </p:ext>
            </p:extLst>
          </p:nvPr>
        </p:nvGraphicFramePr>
        <p:xfrm>
          <a:off x="1219200" y="39624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370"/>
                <a:gridCol w="462915"/>
                <a:gridCol w="462915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Random part of non-resolvable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address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          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48-Bit Address                 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61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Addressing: </a:t>
            </a:r>
            <a:r>
              <a:rPr lang="en-GB" dirty="0" smtClean="0"/>
              <a:t>Resolvable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Resolvable Private Address</a:t>
            </a:r>
          </a:p>
          <a:p>
            <a:pPr lvl="1"/>
            <a:r>
              <a:rPr lang="en-GB" dirty="0"/>
              <a:t>May be changed at any </a:t>
            </a:r>
            <a:r>
              <a:rPr lang="en-GB" dirty="0" smtClean="0"/>
              <a:t>time</a:t>
            </a:r>
            <a:endParaRPr lang="en-GB" dirty="0"/>
          </a:p>
          <a:p>
            <a:pPr lvl="1"/>
            <a:r>
              <a:rPr lang="en-GB" dirty="0" smtClean="0"/>
              <a:t>Can be resolved by use of a shared key</a:t>
            </a:r>
            <a:endParaRPr lang="en-GB" dirty="0"/>
          </a:p>
          <a:p>
            <a:pPr lvl="3"/>
            <a:r>
              <a:rPr lang="en-GB" dirty="0" smtClean="0"/>
              <a:t>Identity </a:t>
            </a:r>
            <a:r>
              <a:rPr lang="en-GB" dirty="0"/>
              <a:t>Resolving Key (IRK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Generated:</a:t>
            </a:r>
          </a:p>
          <a:p>
            <a:pPr marL="857250" lvl="2" indent="0">
              <a:buNone/>
            </a:pPr>
            <a:r>
              <a:rPr lang="en-GB" dirty="0" smtClean="0"/>
              <a:t>   </a:t>
            </a:r>
            <a:r>
              <a:rPr lang="en-GB" i="1" dirty="0" smtClean="0"/>
              <a:t>hash</a:t>
            </a:r>
            <a:r>
              <a:rPr lang="en-GB" dirty="0" smtClean="0"/>
              <a:t> = F(IRK, </a:t>
            </a:r>
            <a:r>
              <a:rPr lang="en-GB" i="1" dirty="0" err="1" smtClean="0"/>
              <a:t>prand</a:t>
            </a:r>
            <a:r>
              <a:rPr lang="en-GB" dirty="0" smtClean="0"/>
              <a:t>)</a:t>
            </a:r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857250" lvl="2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27424"/>
              </p:ext>
            </p:extLst>
          </p:nvPr>
        </p:nvGraphicFramePr>
        <p:xfrm>
          <a:off x="1371600" y="4648200"/>
          <a:ext cx="61722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426970"/>
                <a:gridCol w="462915"/>
                <a:gridCol w="462915"/>
              </a:tblGrid>
              <a:tr h="38100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LSB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rgbClr val="000000"/>
                          </a:solidFill>
                        </a:rPr>
                        <a:t>MSB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 smtClean="0">
                          <a:solidFill>
                            <a:schemeClr val="tx1"/>
                          </a:solidFill>
                        </a:rPr>
                        <a:t>Hash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Random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part of </a:t>
                      </a:r>
                      <a:r>
                        <a:rPr lang="en-GB" i="1" dirty="0" err="1" smtClean="0">
                          <a:solidFill>
                            <a:schemeClr val="tx1"/>
                          </a:solidFill>
                        </a:rPr>
                        <a:t>prand</a:t>
                      </a:r>
                      <a:endParaRPr lang="en-GB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24-Bits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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             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24-Bits             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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15771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1336</TotalTime>
  <Words>411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omniran-14-0033-00-ecsg-omniran-pptx-template</vt:lpstr>
      <vt:lpstr>PowerPoint Presentation</vt:lpstr>
      <vt:lpstr>Bluetooth LE/Smart/v4 Privacy Aspects</vt:lpstr>
      <vt:lpstr>Bluetooth Origins</vt:lpstr>
      <vt:lpstr>Bluetooth LE/Smart </vt:lpstr>
      <vt:lpstr>Architecture</vt:lpstr>
      <vt:lpstr>‘Privacy Feature’ (Vol 3, Section 10.7)</vt:lpstr>
      <vt:lpstr>Random Addressing: Static</vt:lpstr>
      <vt:lpstr>Random Addressing: Non-Resolvable</vt:lpstr>
      <vt:lpstr>Random Addressing: Resolvable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20</cp:revision>
  <cp:lastPrinted>1998-02-10T13:28:06Z</cp:lastPrinted>
  <dcterms:created xsi:type="dcterms:W3CDTF">2014-08-29T18:55:47Z</dcterms:created>
  <dcterms:modified xsi:type="dcterms:W3CDTF">2014-09-03T13:33:27Z</dcterms:modified>
</cp:coreProperties>
</file>