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2" r:id="rId2"/>
    <p:sldId id="281" r:id="rId3"/>
    <p:sldId id="289" r:id="rId4"/>
    <p:sldId id="290" r:id="rId5"/>
    <p:sldId id="291" r:id="rId6"/>
    <p:sldId id="294" r:id="rId7"/>
    <p:sldId id="292" r:id="rId8"/>
    <p:sldId id="293" r:id="rId9"/>
    <p:sldId id="282" r:id="rId10"/>
    <p:sldId id="285" r:id="rId11"/>
    <p:sldId id="295" r:id="rId12"/>
    <p:sldId id="29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72" d="100"/>
          <a:sy n="72" d="100"/>
        </p:scale>
        <p:origin x="-924" y="-84"/>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5" y="76200"/>
            <a:ext cx="2100255" cy="307777"/>
          </a:xfrm>
          <a:prstGeom prst="rect">
            <a:avLst/>
          </a:prstGeom>
        </p:spPr>
        <p:txBody>
          <a:bodyPr wrap="none">
            <a:spAutoFit/>
          </a:bodyPr>
          <a:lstStyle/>
          <a:p>
            <a:pPr algn="r"/>
            <a:r>
              <a:rPr lang="en-US" sz="1400" b="1" dirty="0" smtClean="0"/>
              <a:t>privecsg-14-0007-00-ecsg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privecsg/documents" TargetMode="External"/><Relationship Id="rId2" Type="http://schemas.openxmlformats.org/officeDocument/2006/relationships/hyperlink" Target="http://www.ieee802.org/PrivRecsg/" TargetMode="External"/><Relationship Id="rId1" Type="http://schemas.openxmlformats.org/officeDocument/2006/relationships/slideLayout" Target="../slideLayouts/slideLayout2.xml"/><Relationship Id="rId4" Type="http://schemas.openxmlformats.org/officeDocument/2006/relationships/hyperlink" Target="http://tools.ietf.org/html/rfc697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Study Group</a:t>
            </a: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Update to 802 WGs @ Sept Interim meetings</a:t>
            </a: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smtClean="0">
                <a:latin typeface="Calibri" panose="020F0502020204030204" pitchFamily="34" charset="0"/>
              </a:rPr>
              <a:t>2014-09-08</a:t>
            </a:r>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a:t>
            </a:r>
            <a:r>
              <a:rPr lang="en-US" sz="2800" dirty="0" err="1" smtClean="0">
                <a:latin typeface="Calibri" panose="020F0502020204030204" pitchFamily="34" charset="0"/>
              </a:rPr>
              <a:t>InterDigital</a:t>
            </a:r>
            <a:r>
              <a:rPr lang="en-US" sz="2800" dirty="0" smtClean="0">
                <a:latin typeface="Calibri" panose="020F0502020204030204" pitchFamily="34" charset="0"/>
              </a:rPr>
              <a:t>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Next Steps</a:t>
            </a:r>
            <a:endParaRPr lang="en-US" dirty="0">
              <a:latin typeface="Calibri" panose="020F0502020204030204" pitchFamily="34" charset="0"/>
            </a:endParaRPr>
          </a:p>
        </p:txBody>
      </p:sp>
      <p:sp>
        <p:nvSpPr>
          <p:cNvPr id="3" name="Content Placeholder 2"/>
          <p:cNvSpPr>
            <a:spLocks noGrp="1"/>
          </p:cNvSpPr>
          <p:nvPr>
            <p:ph idx="1"/>
          </p:nvPr>
        </p:nvSpPr>
        <p:spPr>
          <a:xfrm>
            <a:off x="304800" y="1341437"/>
            <a:ext cx="8382000" cy="4754563"/>
          </a:xfrm>
        </p:spPr>
        <p:txBody>
          <a:bodyPr>
            <a:noAutofit/>
          </a:bodyPr>
          <a:lstStyle/>
          <a:p>
            <a:r>
              <a:rPr lang="en-US" sz="2800" dirty="0" err="1" smtClean="0">
                <a:latin typeface="Calibri" panose="020F0502020204030204" pitchFamily="34" charset="0"/>
              </a:rPr>
              <a:t>Priv</a:t>
            </a:r>
            <a:r>
              <a:rPr lang="en-US" sz="2800" dirty="0" smtClean="0">
                <a:latin typeface="Calibri" panose="020F0502020204030204" pitchFamily="34" charset="0"/>
              </a:rPr>
              <a:t> Rec EC SG </a:t>
            </a:r>
            <a:r>
              <a:rPr lang="en-US" sz="2800" dirty="0">
                <a:latin typeface="Calibri" panose="020F0502020204030204" pitchFamily="34" charset="0"/>
              </a:rPr>
              <a:t>presentation </a:t>
            </a:r>
            <a:r>
              <a:rPr lang="en-US" sz="2800" dirty="0" smtClean="0">
                <a:latin typeface="Calibri" panose="020F0502020204030204" pitchFamily="34" charset="0"/>
              </a:rPr>
              <a:t>to 802.1/802.3 WGs Interim meeting in Ottawa, Canada – Sept 9 and 10</a:t>
            </a:r>
          </a:p>
          <a:p>
            <a:pPr lvl="2"/>
            <a:endParaRPr lang="en-US" sz="2000" dirty="0" smtClean="0">
              <a:latin typeface="Calibri" panose="020F0502020204030204" pitchFamily="34" charset="0"/>
            </a:endParaRPr>
          </a:p>
          <a:p>
            <a:r>
              <a:rPr lang="en-US" sz="2800" dirty="0" err="1" smtClean="0">
                <a:latin typeface="Calibri" panose="020F0502020204030204" pitchFamily="34" charset="0"/>
              </a:rPr>
              <a:t>Priv</a:t>
            </a:r>
            <a:r>
              <a:rPr lang="en-US" sz="2800" dirty="0" smtClean="0">
                <a:latin typeface="Calibri" panose="020F0502020204030204" pitchFamily="34" charset="0"/>
              </a:rPr>
              <a:t> Rec EC SG presentation to IEEE 802 Wireless WGs (802.11, 802.15, etc.) meeting in Athens, Greece – week of September 15</a:t>
            </a:r>
          </a:p>
          <a:p>
            <a:pPr lvl="2"/>
            <a:endParaRPr lang="en-US" sz="2000" dirty="0" smtClean="0">
              <a:latin typeface="Calibri" panose="020F0502020204030204" pitchFamily="34" charset="0"/>
            </a:endParaRPr>
          </a:p>
          <a:p>
            <a:r>
              <a:rPr lang="en-US" sz="2800" dirty="0" smtClean="0">
                <a:latin typeface="Calibri" panose="020F0502020204030204" pitchFamily="34" charset="0"/>
              </a:rPr>
              <a:t>Continue call for proposals to discuss technical topics</a:t>
            </a:r>
          </a:p>
          <a:p>
            <a:pPr lvl="2"/>
            <a:endParaRPr lang="en-US" sz="2000" dirty="0" smtClean="0">
              <a:latin typeface="Calibri" panose="020F0502020204030204" pitchFamily="34" charset="0"/>
            </a:endParaRPr>
          </a:p>
          <a:p>
            <a:r>
              <a:rPr lang="en-US" sz="2800" dirty="0" smtClean="0">
                <a:latin typeface="Calibri" panose="020F0502020204030204" pitchFamily="34" charset="0"/>
              </a:rPr>
              <a:t>Discuss the need and scope of a recommended practices document applicable to IEEE 802 protocols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Upcoming EC SG meetings</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382000" cy="4754563"/>
          </a:xfrm>
        </p:spPr>
        <p:txBody>
          <a:bodyPr>
            <a:noAutofit/>
          </a:bodyPr>
          <a:lstStyle/>
          <a:p>
            <a:r>
              <a:rPr lang="en-US" sz="3000" dirty="0" smtClean="0">
                <a:latin typeface="Calibri" panose="020F0502020204030204" pitchFamily="34" charset="0"/>
              </a:rPr>
              <a:t>1 </a:t>
            </a:r>
            <a:r>
              <a:rPr lang="en-US" sz="3000" dirty="0">
                <a:latin typeface="Calibri" panose="020F0502020204030204" pitchFamily="34" charset="0"/>
              </a:rPr>
              <a:t>October 2014 (10:00 AM ET), Teleconference</a:t>
            </a:r>
          </a:p>
          <a:p>
            <a:r>
              <a:rPr lang="en-US" sz="3000" dirty="0">
                <a:latin typeface="Calibri" panose="020F0502020204030204" pitchFamily="34" charset="0"/>
              </a:rPr>
              <a:t>22 October 2014 (10:00 AM ET), Teleconference</a:t>
            </a:r>
          </a:p>
          <a:p>
            <a:r>
              <a:rPr lang="en-US" sz="3000" dirty="0">
                <a:latin typeface="Calibri" panose="020F0502020204030204" pitchFamily="34" charset="0"/>
              </a:rPr>
              <a:t>November 2-7, 2014, IEEE 802 Plenary meeting in San Antonio, TX, USA</a:t>
            </a:r>
          </a:p>
          <a:p>
            <a:r>
              <a:rPr lang="en-US" sz="3000" dirty="0">
                <a:latin typeface="Calibri" panose="020F0502020204030204" pitchFamily="34" charset="0"/>
              </a:rPr>
              <a:t>(other teleconferences TBD - if SG is renewed)</a:t>
            </a:r>
          </a:p>
          <a:p>
            <a:r>
              <a:rPr lang="en-US" sz="3000" dirty="0" smtClean="0">
                <a:latin typeface="Calibri" panose="020F0502020204030204" pitchFamily="34" charset="0"/>
              </a:rPr>
              <a:t>(March </a:t>
            </a:r>
            <a:r>
              <a:rPr lang="en-US" sz="3000" dirty="0">
                <a:latin typeface="Calibri" panose="020F0502020204030204" pitchFamily="34" charset="0"/>
              </a:rPr>
              <a:t>8-13, 2015, IEEE 802 Plenary meeting in Berlin, Germany </a:t>
            </a:r>
            <a:r>
              <a:rPr lang="en-US" sz="3000" dirty="0" smtClean="0">
                <a:latin typeface="Calibri" panose="020F0502020204030204" pitchFamily="34" charset="0"/>
              </a:rPr>
              <a:t>- </a:t>
            </a:r>
            <a:r>
              <a:rPr lang="en-US" sz="3000" dirty="0">
                <a:latin typeface="Calibri" panose="020F0502020204030204" pitchFamily="34" charset="0"/>
              </a:rPr>
              <a:t>if SG is renewed</a:t>
            </a:r>
            <a:r>
              <a:rPr lang="en-US" sz="3000" dirty="0" smtClean="0">
                <a:latin typeface="Calibri" panose="020F0502020204030204" pitchFamily="34" charset="0"/>
              </a:rPr>
              <a:t>)</a:t>
            </a: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Resources</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382000" cy="4754563"/>
          </a:xfrm>
        </p:spPr>
        <p:txBody>
          <a:bodyPr>
            <a:noAutofit/>
          </a:bodyPr>
          <a:lstStyle/>
          <a:p>
            <a:r>
              <a:rPr lang="en-US" sz="3000" dirty="0" smtClean="0">
                <a:latin typeface="Calibri" panose="020F0502020204030204" pitchFamily="34" charset="0"/>
              </a:rPr>
              <a:t>EC SG Web Page</a:t>
            </a:r>
          </a:p>
          <a:p>
            <a:pPr lvl="1"/>
            <a:r>
              <a:rPr lang="en-US" sz="2600" dirty="0">
                <a:latin typeface="Calibri" panose="020F0502020204030204" pitchFamily="34" charset="0"/>
                <a:hlinkClick r:id="rId2"/>
              </a:rPr>
              <a:t>http://www.ieee802.org/PrivRecsg</a:t>
            </a:r>
            <a:r>
              <a:rPr lang="en-US" sz="2600" dirty="0" smtClean="0">
                <a:latin typeface="Calibri" panose="020F0502020204030204" pitchFamily="34" charset="0"/>
                <a:hlinkClick r:id="rId2"/>
              </a:rPr>
              <a:t>/</a:t>
            </a:r>
            <a:r>
              <a:rPr lang="en-US" sz="2600" dirty="0" smtClean="0">
                <a:latin typeface="Calibri" panose="020F0502020204030204" pitchFamily="34" charset="0"/>
              </a:rPr>
              <a:t> </a:t>
            </a:r>
          </a:p>
          <a:p>
            <a:r>
              <a:rPr lang="en-US" sz="3000" dirty="0" smtClean="0">
                <a:latin typeface="Calibri" panose="020F0502020204030204" pitchFamily="34" charset="0"/>
              </a:rPr>
              <a:t>Mailing list (reflector)</a:t>
            </a:r>
          </a:p>
          <a:p>
            <a:pPr lvl="1"/>
            <a:r>
              <a:rPr lang="en-US" sz="2400" i="1" dirty="0" smtClean="0"/>
              <a:t>stds-802-privacy@listserv.ieee.org </a:t>
            </a:r>
            <a:endParaRPr lang="en-US" sz="2600" dirty="0" smtClean="0">
              <a:latin typeface="Calibri" panose="020F0502020204030204" pitchFamily="34" charset="0"/>
            </a:endParaRPr>
          </a:p>
          <a:p>
            <a:r>
              <a:rPr lang="en-US" sz="3000" dirty="0" smtClean="0">
                <a:latin typeface="Calibri" panose="020F0502020204030204" pitchFamily="34" charset="0"/>
              </a:rPr>
              <a:t>Mentor (document repository)</a:t>
            </a:r>
          </a:p>
          <a:p>
            <a:pPr lvl="1"/>
            <a:r>
              <a:rPr lang="en-US" sz="2600" dirty="0">
                <a:latin typeface="Calibri" panose="020F0502020204030204" pitchFamily="34" charset="0"/>
                <a:hlinkClick r:id="rId3"/>
              </a:rPr>
              <a:t>https://</a:t>
            </a:r>
            <a:r>
              <a:rPr lang="en-US" sz="2600" dirty="0" smtClean="0">
                <a:latin typeface="Calibri" panose="020F0502020204030204" pitchFamily="34" charset="0"/>
                <a:hlinkClick r:id="rId3"/>
              </a:rPr>
              <a:t>mentor.ieee.org/privecsg/documents</a:t>
            </a:r>
            <a:r>
              <a:rPr lang="en-US" sz="2600" dirty="0" smtClean="0">
                <a:latin typeface="Calibri" panose="020F0502020204030204" pitchFamily="34" charset="0"/>
              </a:rPr>
              <a:t> </a:t>
            </a:r>
          </a:p>
          <a:p>
            <a:r>
              <a:rPr lang="en-US" sz="3000" dirty="0" smtClean="0">
                <a:latin typeface="Calibri" panose="020F0502020204030204" pitchFamily="34" charset="0"/>
              </a:rPr>
              <a:t>RFC 6973</a:t>
            </a:r>
          </a:p>
          <a:p>
            <a:pPr lvl="1"/>
            <a:r>
              <a:rPr lang="en-US" sz="2600" dirty="0">
                <a:latin typeface="Calibri" panose="020F0502020204030204" pitchFamily="34" charset="0"/>
                <a:hlinkClick r:id="rId4"/>
              </a:rPr>
              <a:t>http://</a:t>
            </a:r>
            <a:r>
              <a:rPr lang="en-US" sz="2600" dirty="0" smtClean="0">
                <a:latin typeface="Calibri" panose="020F0502020204030204" pitchFamily="34" charset="0"/>
                <a:hlinkClick r:id="rId4"/>
              </a:rPr>
              <a:t>tools.ietf.org/html/rfc6973</a:t>
            </a:r>
            <a:r>
              <a:rPr lang="en-US" sz="2600" dirty="0" smtClean="0">
                <a:latin typeface="Calibri" panose="020F0502020204030204" pitchFamily="34" charset="0"/>
              </a:rPr>
              <a:t> </a:t>
            </a:r>
          </a:p>
        </p:txBody>
      </p:sp>
    </p:spTree>
    <p:extLst>
      <p:ext uri="{BB962C8B-B14F-4D97-AF65-F5344CB8AC3E}">
        <p14:creationId xmlns:p14="http://schemas.microsoft.com/office/powerpoint/2010/main" val="43872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Agenda</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lnSpcReduction="10000"/>
          </a:bodyPr>
          <a:lstStyle/>
          <a:p>
            <a:r>
              <a:rPr lang="en-US" dirty="0" smtClean="0">
                <a:latin typeface="Calibri" panose="020F0502020204030204" pitchFamily="34" charset="0"/>
              </a:rPr>
              <a:t>EC SG Background</a:t>
            </a:r>
          </a:p>
          <a:p>
            <a:pPr lvl="1"/>
            <a:r>
              <a:rPr lang="en-US" dirty="0" smtClean="0">
                <a:latin typeface="Calibri" panose="020F0502020204030204" pitchFamily="34" charset="0"/>
              </a:rPr>
              <a:t>Tutorial Summary</a:t>
            </a:r>
          </a:p>
          <a:p>
            <a:pPr lvl="1"/>
            <a:r>
              <a:rPr lang="en-US" dirty="0" smtClean="0">
                <a:latin typeface="Calibri" panose="020F0502020204030204" pitchFamily="34" charset="0"/>
              </a:rPr>
              <a:t>Group’s background and scope</a:t>
            </a:r>
          </a:p>
          <a:p>
            <a:pPr lvl="1"/>
            <a:r>
              <a:rPr lang="en-US" dirty="0" smtClean="0">
                <a:latin typeface="Calibri" panose="020F0502020204030204" pitchFamily="34" charset="0"/>
              </a:rPr>
              <a:t>Call for proposals</a:t>
            </a:r>
          </a:p>
          <a:p>
            <a:pPr lvl="1"/>
            <a:r>
              <a:rPr lang="en-US" dirty="0" smtClean="0">
                <a:latin typeface="Calibri" panose="020F0502020204030204" pitchFamily="34" charset="0"/>
              </a:rPr>
              <a:t>Progress – </a:t>
            </a:r>
            <a:r>
              <a:rPr lang="en-US" dirty="0" err="1" smtClean="0">
                <a:latin typeface="Calibri" panose="020F0502020204030204" pitchFamily="34" charset="0"/>
              </a:rPr>
              <a:t>conf</a:t>
            </a:r>
            <a:r>
              <a:rPr lang="en-US" dirty="0" smtClean="0">
                <a:latin typeface="Calibri" panose="020F0502020204030204" pitchFamily="34" charset="0"/>
              </a:rPr>
              <a:t> call, attendees, list, </a:t>
            </a:r>
            <a:r>
              <a:rPr lang="en-US" dirty="0" err="1" smtClean="0">
                <a:latin typeface="Calibri" panose="020F0502020204030204" pitchFamily="34" charset="0"/>
              </a:rPr>
              <a:t>etc</a:t>
            </a:r>
            <a:endParaRPr lang="en-US" dirty="0" smtClean="0">
              <a:latin typeface="Calibri" panose="020F0502020204030204" pitchFamily="34" charset="0"/>
            </a:endParaRPr>
          </a:p>
          <a:p>
            <a:pPr lvl="1"/>
            <a:r>
              <a:rPr lang="en-US" dirty="0" smtClean="0">
                <a:latin typeface="Calibri" panose="020F0502020204030204" pitchFamily="34" charset="0"/>
              </a:rPr>
              <a:t>Trial history, details and plans</a:t>
            </a:r>
          </a:p>
          <a:p>
            <a:pPr lvl="1"/>
            <a:r>
              <a:rPr lang="en-US" dirty="0" smtClean="0">
                <a:latin typeface="Calibri" panose="020F0502020204030204" pitchFamily="34" charset="0"/>
              </a:rPr>
              <a:t>Timeline</a:t>
            </a:r>
          </a:p>
          <a:p>
            <a:pPr lvl="1"/>
            <a:r>
              <a:rPr lang="en-US" dirty="0" smtClean="0">
                <a:latin typeface="Calibri" panose="020F0502020204030204" pitchFamily="34" charset="0"/>
              </a:rPr>
              <a:t>Resources</a:t>
            </a:r>
          </a:p>
          <a:p>
            <a:pPr lvl="1"/>
            <a:r>
              <a:rPr lang="en-US" dirty="0" smtClean="0">
                <a:latin typeface="Calibri" panose="020F0502020204030204" pitchFamily="34" charset="0"/>
              </a:rPr>
              <a:t>Q&amp;A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Internet Privacy Tutorial</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r>
              <a:rPr lang="en-US" sz="2800" dirty="0" smtClean="0">
                <a:latin typeface="Calibri" panose="020F0502020204030204" pitchFamily="34" charset="0"/>
                <a:cs typeface="Arial"/>
              </a:rPr>
              <a:t>IEEE 802 Plenary Meeting</a:t>
            </a:r>
          </a:p>
          <a:p>
            <a:pPr lvl="1" eaLnBrk="1" hangingPunct="1"/>
            <a:r>
              <a:rPr lang="en-US" sz="2400" dirty="0" smtClean="0">
                <a:latin typeface="Calibri" panose="020F0502020204030204" pitchFamily="34" charset="0"/>
                <a:cs typeface="Arial"/>
              </a:rPr>
              <a:t>San Diego, </a:t>
            </a:r>
            <a:r>
              <a:rPr lang="en-US" sz="2400" dirty="0" smtClean="0">
                <a:latin typeface="Calibri" panose="020F0502020204030204" pitchFamily="34" charset="0"/>
              </a:rPr>
              <a:t>July </a:t>
            </a:r>
            <a:r>
              <a:rPr lang="en-US" sz="2400" dirty="0">
                <a:latin typeface="Calibri" panose="020F0502020204030204" pitchFamily="34" charset="0"/>
              </a:rPr>
              <a:t>14</a:t>
            </a:r>
            <a:r>
              <a:rPr lang="en-US" sz="2400" baseline="30000" dirty="0">
                <a:latin typeface="Calibri" panose="020F0502020204030204" pitchFamily="34" charset="0"/>
              </a:rPr>
              <a:t>th</a:t>
            </a:r>
            <a:r>
              <a:rPr lang="en-US" sz="2400" dirty="0">
                <a:latin typeface="Calibri" panose="020F0502020204030204" pitchFamily="34" charset="0"/>
              </a:rPr>
              <a:t> </a:t>
            </a:r>
            <a:r>
              <a:rPr lang="en-US" sz="2400" dirty="0" smtClean="0">
                <a:latin typeface="Calibri" panose="020F0502020204030204" pitchFamily="34" charset="0"/>
              </a:rPr>
              <a:t>2014</a:t>
            </a:r>
            <a:endParaRPr lang="en-US" sz="2400" dirty="0" smtClean="0">
              <a:latin typeface="Calibri" panose="020F0502020204030204" pitchFamily="34" charset="0"/>
              <a:cs typeface="Arial"/>
            </a:endParaRPr>
          </a:p>
          <a:p>
            <a:pPr eaLnBrk="1" hangingPunct="1"/>
            <a:r>
              <a:rPr lang="en-US" sz="2800" dirty="0" smtClean="0">
                <a:latin typeface="Calibri" panose="020F0502020204030204" pitchFamily="34" charset="0"/>
              </a:rPr>
              <a:t>Title</a:t>
            </a:r>
            <a:r>
              <a:rPr lang="en-US" sz="2800" dirty="0">
                <a:latin typeface="Calibri" panose="020F0502020204030204" pitchFamily="34" charset="0"/>
              </a:rPr>
              <a:t>: </a:t>
            </a:r>
            <a:r>
              <a:rPr lang="en-US" sz="2800" dirty="0" smtClean="0">
                <a:latin typeface="Calibri" panose="020F0502020204030204" pitchFamily="34" charset="0"/>
              </a:rPr>
              <a:t> </a:t>
            </a:r>
          </a:p>
          <a:p>
            <a:pPr lvl="1" eaLnBrk="1" hangingPunct="1"/>
            <a:r>
              <a:rPr lang="en-US" sz="2400" dirty="0" smtClean="0">
                <a:latin typeface="Calibri" panose="020F0502020204030204" pitchFamily="34" charset="0"/>
                <a:ea typeface="Arial Italic" charset="0"/>
                <a:cs typeface="Arial"/>
                <a:sym typeface="Arial Italic" charset="0"/>
              </a:rPr>
              <a:t>Pervasive Surveillance of the Internet – Designing </a:t>
            </a:r>
            <a:r>
              <a:rPr lang="en-US" sz="2400" dirty="0">
                <a:latin typeface="Calibri" panose="020F0502020204030204" pitchFamily="34" charset="0"/>
                <a:ea typeface="Arial Italic" charset="0"/>
                <a:cs typeface="Arial"/>
                <a:sym typeface="Arial Italic" charset="0"/>
              </a:rPr>
              <a:t>Privacy into Internet </a:t>
            </a:r>
            <a:r>
              <a:rPr lang="en-US" sz="2400" dirty="0" smtClean="0">
                <a:latin typeface="Calibri" panose="020F0502020204030204" pitchFamily="34" charset="0"/>
                <a:ea typeface="Arial Italic" charset="0"/>
                <a:cs typeface="Arial"/>
                <a:sym typeface="Arial Italic" charset="0"/>
              </a:rPr>
              <a:t>Protocols</a:t>
            </a:r>
          </a:p>
          <a:p>
            <a:pPr eaLnBrk="1" hangingPunct="1"/>
            <a:r>
              <a:rPr lang="en-US" sz="2800" dirty="0" smtClean="0">
                <a:latin typeface="Calibri" panose="020F0502020204030204" pitchFamily="34" charset="0"/>
                <a:cs typeface="Arial"/>
                <a:sym typeface="Arial Italic" charset="0"/>
              </a:rPr>
              <a:t>Speakers</a:t>
            </a:r>
            <a:endParaRPr lang="en-US" sz="2800" dirty="0">
              <a:latin typeface="Calibri" panose="020F0502020204030204" pitchFamily="34" charset="0"/>
              <a:cs typeface="Arial"/>
              <a:sym typeface="Arial Italic" charset="0"/>
            </a:endParaRPr>
          </a:p>
          <a:p>
            <a:pPr marL="971550" lvl="1" indent="-457200" eaLnBrk="1" hangingPunct="1"/>
            <a:r>
              <a:rPr lang="en-US" sz="2400" dirty="0">
                <a:latin typeface="Calibri" panose="020F0502020204030204" pitchFamily="34" charset="0"/>
              </a:rPr>
              <a:t>Ted Hardie (IETF IAB)</a:t>
            </a:r>
          </a:p>
          <a:p>
            <a:pPr marL="971550" lvl="1" indent="-457200" eaLnBrk="1" hangingPunct="1"/>
            <a:r>
              <a:rPr lang="en-US" sz="2400" dirty="0">
                <a:latin typeface="Calibri" panose="020F0502020204030204" pitchFamily="34" charset="0"/>
              </a:rPr>
              <a:t>Alissa Cooper (</a:t>
            </a:r>
            <a:r>
              <a:rPr lang="en-US" sz="2400" dirty="0" smtClean="0">
                <a:latin typeface="Calibri" panose="020F0502020204030204" pitchFamily="34" charset="0"/>
              </a:rPr>
              <a:t>Cisco Systems)</a:t>
            </a:r>
            <a:endParaRPr lang="en-US" sz="2400" dirty="0">
              <a:latin typeface="Calibri" panose="020F0502020204030204" pitchFamily="34" charset="0"/>
            </a:endParaRPr>
          </a:p>
          <a:p>
            <a:pPr marL="971550" lvl="1" indent="-457200" eaLnBrk="1" hangingPunct="1"/>
            <a:r>
              <a:rPr lang="en-US" sz="2400" dirty="0">
                <a:latin typeface="Calibri" panose="020F0502020204030204" pitchFamily="34" charset="0"/>
              </a:rPr>
              <a:t>Lily Chen (NIST)</a:t>
            </a:r>
          </a:p>
          <a:p>
            <a:pPr marL="971550" lvl="1" indent="-457200" eaLnBrk="1" hangingPunct="1"/>
            <a:r>
              <a:rPr lang="en-US" sz="2400" dirty="0">
                <a:latin typeface="Calibri" panose="020F0502020204030204" pitchFamily="34" charset="0"/>
              </a:rPr>
              <a:t>Piers O’Hanlon (Oxford Internet Institute)</a:t>
            </a:r>
          </a:p>
          <a:p>
            <a:pPr marL="971550" lvl="1" indent="-457200" eaLnBrk="1" hangingPunct="1"/>
            <a:r>
              <a:rPr lang="en-US" sz="2400" dirty="0">
                <a:latin typeface="Calibri" panose="020F0502020204030204" pitchFamily="34" charset="0"/>
              </a:rPr>
              <a:t>Juan Carlos Zuniga (</a:t>
            </a:r>
            <a:r>
              <a:rPr lang="en-US" sz="2400" dirty="0" err="1" smtClean="0">
                <a:latin typeface="Calibri" panose="020F0502020204030204" pitchFamily="34" charset="0"/>
              </a:rPr>
              <a:t>InterDigital</a:t>
            </a:r>
            <a:r>
              <a:rPr lang="en-US" sz="2400" dirty="0" smtClean="0">
                <a:latin typeface="Calibri" panose="020F0502020204030204" pitchFamily="34" charset="0"/>
              </a:rPr>
              <a:t> Labs)</a:t>
            </a: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49438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Internet Privacy Tutorial - Summary</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074737"/>
            <a:ext cx="8686800" cy="5588000"/>
          </a:xfrm>
        </p:spPr>
        <p:txBody>
          <a:bodyPr/>
          <a:lstStyle/>
          <a:p>
            <a:pPr lvl="2" eaLnBrk="1" hangingPunct="1"/>
            <a:endParaRPr lang="en-US" sz="1600" dirty="0" smtClean="0">
              <a:latin typeface="Calibri" panose="020F0502020204030204" pitchFamily="34" charset="0"/>
            </a:endParaRPr>
          </a:p>
          <a:p>
            <a:pPr eaLnBrk="1" hangingPunct="1"/>
            <a:r>
              <a:rPr lang="en-US" sz="2400" dirty="0" smtClean="0">
                <a:latin typeface="Calibri" panose="020F0502020204030204" pitchFamily="34" charset="0"/>
              </a:rPr>
              <a:t>The Tutorial provided an update on the recent concerns about Internet privacy, the actions that IETF is taking, and the guidelines that are being followed when developing new specifications (e.g. RFC 6973)</a:t>
            </a:r>
          </a:p>
          <a:p>
            <a:pPr lvl="1" eaLnBrk="1" hangingPunct="1"/>
            <a:endParaRPr lang="en-US" sz="2000" dirty="0" smtClean="0">
              <a:latin typeface="Calibri" panose="020F0502020204030204" pitchFamily="34" charset="0"/>
            </a:endParaRPr>
          </a:p>
          <a:p>
            <a:pPr eaLnBrk="1" hangingPunct="1"/>
            <a:r>
              <a:rPr lang="en-US" sz="2400" dirty="0" smtClean="0">
                <a:latin typeface="Calibri" panose="020F0502020204030204" pitchFamily="34" charset="0"/>
              </a:rPr>
              <a:t>Highlighted Privacy concerns applicable specifically to Link Layer technologies, and provided suggestions on how IEEE 802 can help addressing them</a:t>
            </a:r>
          </a:p>
          <a:p>
            <a:pPr lvl="1" eaLnBrk="1" hangingPunct="1"/>
            <a:endParaRPr lang="en-US" sz="2000" dirty="0" smtClean="0">
              <a:latin typeface="Calibri" panose="020F0502020204030204" pitchFamily="34" charset="0"/>
            </a:endParaRPr>
          </a:p>
          <a:p>
            <a:pPr eaLnBrk="1" hangingPunct="1"/>
            <a:r>
              <a:rPr lang="en-US" sz="2400" dirty="0" smtClean="0">
                <a:latin typeface="Calibri" panose="020F0502020204030204" pitchFamily="34" charset="0"/>
              </a:rPr>
              <a:t>The idea of developing an </a:t>
            </a:r>
            <a:r>
              <a:rPr lang="en-US" sz="2400" dirty="0">
                <a:latin typeface="Calibri" panose="020F0502020204030204" pitchFamily="34" charset="0"/>
              </a:rPr>
              <a:t>IEEE 802 </a:t>
            </a:r>
            <a:r>
              <a:rPr lang="en-US" sz="2400" dirty="0" smtClean="0">
                <a:latin typeface="Calibri" panose="020F0502020204030204" pitchFamily="34" charset="0"/>
              </a:rPr>
              <a:t>recommended practices document, similar to the one produced by IETF (RFC 6973) was suggested and supported by several IEEE 802 members from different WGs</a:t>
            </a:r>
          </a:p>
          <a:p>
            <a:pPr lvl="1" eaLnBrk="1" hangingPunct="1"/>
            <a:endParaRPr lang="en-US" sz="2400" dirty="0" smtClean="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229427142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IEEE 802 EC Privacy SG – Background </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143000"/>
            <a:ext cx="8229600" cy="5562600"/>
          </a:xfrm>
        </p:spPr>
        <p:txBody>
          <a:bodyPr/>
          <a:lstStyle/>
          <a:p>
            <a:pPr eaLnBrk="1" hangingPunct="1"/>
            <a:r>
              <a:rPr lang="en-US" sz="2800" dirty="0" smtClean="0">
                <a:latin typeface="Calibri" panose="020F0502020204030204" pitchFamily="34" charset="0"/>
              </a:rPr>
              <a:t>Creation </a:t>
            </a:r>
            <a:r>
              <a:rPr lang="en-US" sz="2800" dirty="0">
                <a:latin typeface="Calibri" panose="020F0502020204030204" pitchFamily="34" charset="0"/>
              </a:rPr>
              <a:t>of an Executive Committee Study Group on Privacy </a:t>
            </a:r>
            <a:r>
              <a:rPr lang="en-US" sz="2800" dirty="0" smtClean="0">
                <a:latin typeface="Calibri" panose="020F0502020204030204" pitchFamily="34" charset="0"/>
              </a:rPr>
              <a:t>Recommendations (2014-07-18)</a:t>
            </a:r>
            <a:endParaRPr lang="en-US" sz="2800" dirty="0">
              <a:latin typeface="Calibri" panose="020F0502020204030204" pitchFamily="34" charset="0"/>
            </a:endParaRPr>
          </a:p>
          <a:p>
            <a:pPr lvl="1" eaLnBrk="1" hangingPunct="1"/>
            <a:r>
              <a:rPr lang="en-US" sz="2400" dirty="0" smtClean="0">
                <a:latin typeface="Calibri" panose="020F0502020204030204" pitchFamily="34" charset="0"/>
              </a:rPr>
              <a:t>Juan </a:t>
            </a:r>
            <a:r>
              <a:rPr lang="en-US" sz="2400" dirty="0">
                <a:latin typeface="Calibri" panose="020F0502020204030204" pitchFamily="34" charset="0"/>
              </a:rPr>
              <a:t>Carlos Zuniga appointed as Chair of </a:t>
            </a:r>
            <a:r>
              <a:rPr lang="en-US" sz="2400" dirty="0" smtClean="0">
                <a:latin typeface="Calibri" panose="020F0502020204030204" pitchFamily="34" charset="0"/>
              </a:rPr>
              <a:t>SG</a:t>
            </a:r>
          </a:p>
          <a:p>
            <a:pPr lvl="1" eaLnBrk="1" hangingPunct="1"/>
            <a:endParaRPr lang="en-US" sz="2400" dirty="0">
              <a:latin typeface="Calibri" panose="020F0502020204030204" pitchFamily="34" charset="0"/>
            </a:endParaRPr>
          </a:p>
          <a:p>
            <a:pPr eaLnBrk="1" hangingPunct="1"/>
            <a:r>
              <a:rPr lang="en-US" sz="2800" dirty="0">
                <a:latin typeface="Calibri" panose="020F0502020204030204" pitchFamily="34" charset="0"/>
              </a:rPr>
              <a:t>Chartered to run until November 2014 with an expectation of renewal through March 2015</a:t>
            </a:r>
          </a:p>
          <a:p>
            <a:pPr lvl="1" eaLnBrk="1" hangingPunct="1"/>
            <a:r>
              <a:rPr lang="en-US" sz="2400" dirty="0">
                <a:latin typeface="Calibri" panose="020F0502020204030204" pitchFamily="34" charset="0"/>
              </a:rPr>
              <a:t>Next IEEE 802 Plenary meeting in November 2014 –        San Antonio, </a:t>
            </a:r>
            <a:r>
              <a:rPr lang="en-US" sz="2400" dirty="0" smtClean="0">
                <a:latin typeface="Calibri" panose="020F0502020204030204" pitchFamily="34" charset="0"/>
              </a:rPr>
              <a:t>TX</a:t>
            </a:r>
          </a:p>
          <a:p>
            <a:pPr lvl="1" eaLnBrk="1" hangingPunct="1"/>
            <a:endParaRPr lang="en-US" sz="2400" dirty="0">
              <a:latin typeface="Calibri" panose="020F0502020204030204" pitchFamily="34" charset="0"/>
            </a:endParaRPr>
          </a:p>
          <a:p>
            <a:pPr eaLnBrk="1" hangingPunct="1"/>
            <a:r>
              <a:rPr lang="en-US" sz="2800" dirty="0" smtClean="0">
                <a:latin typeface="Calibri" panose="020F0502020204030204" pitchFamily="34" charset="0"/>
              </a:rPr>
              <a:t>Advancing work </a:t>
            </a:r>
            <a:r>
              <a:rPr lang="en-US" sz="2800" dirty="0">
                <a:latin typeface="Calibri" panose="020F0502020204030204" pitchFamily="34" charset="0"/>
              </a:rPr>
              <a:t>with teleconferences and email discussions</a:t>
            </a:r>
          </a:p>
          <a:p>
            <a:pPr lvl="4" eaLnBrk="1" hangingPunct="1"/>
            <a:endParaRPr lang="en-US" sz="1600" dirty="0">
              <a:latin typeface="Calibri" panose="020F0502020204030204" pitchFamily="34" charset="0"/>
            </a:endParaRPr>
          </a:p>
          <a:p>
            <a:pPr lvl="5" eaLnBrk="1" hangingPunct="1"/>
            <a:endParaRPr lang="en-US" sz="2400" dirty="0">
              <a:latin typeface="Calibri" panose="020F0502020204030204" pitchFamily="34" charset="0"/>
            </a:endParaRPr>
          </a:p>
          <a:p>
            <a:pPr lvl="4" eaLnBrk="1" hangingPunct="1"/>
            <a:endParaRPr lang="en-US" sz="1600" dirty="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44241368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IEEE 802 EC Privacy SG – Scope </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143000"/>
            <a:ext cx="8229600" cy="5562600"/>
          </a:xfrm>
        </p:spPr>
        <p:txBody>
          <a:bodyPr/>
          <a:lstStyle/>
          <a:p>
            <a:pPr marL="0" indent="0" algn="just" eaLnBrk="1" hangingPunct="1">
              <a:buNone/>
            </a:pPr>
            <a:endParaRPr lang="en-US" sz="2800" i="1" dirty="0" smtClean="0">
              <a:latin typeface="Calibri" panose="020F0502020204030204" pitchFamily="34" charset="0"/>
            </a:endParaRPr>
          </a:p>
          <a:p>
            <a:pPr marL="0" indent="0" algn="just" eaLnBrk="1" hangingPunct="1">
              <a:buNone/>
            </a:pPr>
            <a:r>
              <a:rPr lang="en-US" sz="2800" i="1" dirty="0" smtClean="0">
                <a:latin typeface="Calibri" panose="020F0502020204030204" pitchFamily="34" charset="0"/>
              </a:rPr>
              <a:t>The </a:t>
            </a:r>
            <a:r>
              <a:rPr lang="en-US" sz="2800" i="1" dirty="0">
                <a:latin typeface="Calibri" panose="020F0502020204030204" pitchFamily="34" charset="0"/>
              </a:rPr>
              <a:t>IEEE 802 Executive Committee (EC) Privacy Recommendation SG will study privacy issues related to IEEE 802 technologies and consider the need for a recommended practice applicable to IEEE 802 protocols. If such a need is identified, the SG will determine whether the IEEE 802 criteria for standards development (CSD) support the initiation of a project and, if so, it will prepare a PAR for consideration by the IEEE 802 Executive Committee.</a:t>
            </a:r>
            <a:endParaRPr lang="en-US" sz="1600" i="1" dirty="0" smtClean="0">
              <a:latin typeface="Calibri" panose="020F0502020204030204" pitchFamily="34" charset="0"/>
            </a:endParaRPr>
          </a:p>
          <a:p>
            <a:pPr marL="2000250" lvl="5" indent="0" algn="just" eaLnBrk="1" hangingPunct="1">
              <a:buNone/>
            </a:pPr>
            <a:endParaRPr lang="en-US" sz="2400" i="1" dirty="0">
              <a:latin typeface="Calibri" panose="020F0502020204030204" pitchFamily="34" charset="0"/>
            </a:endParaRPr>
          </a:p>
          <a:p>
            <a:pPr marL="1543050" lvl="4" indent="0" algn="just" eaLnBrk="1" hangingPunct="1">
              <a:buNone/>
            </a:pPr>
            <a:endParaRPr lang="en-US" sz="1600" i="1" dirty="0">
              <a:latin typeface="Calibri" panose="020F0502020204030204" pitchFamily="34" charset="0"/>
            </a:endParaRPr>
          </a:p>
          <a:p>
            <a:pPr algn="just"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182846438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427038"/>
            <a:ext cx="8229600" cy="1173162"/>
          </a:xfrm>
        </p:spPr>
        <p:txBody>
          <a:bodyPr/>
          <a:lstStyle/>
          <a:p>
            <a:pPr eaLnBrk="1" hangingPunct="1"/>
            <a:r>
              <a:rPr lang="en-US" dirty="0" smtClean="0">
                <a:latin typeface="Calibri" panose="020F0502020204030204" pitchFamily="34" charset="0"/>
              </a:rPr>
              <a:t>Call for Contributions </a:t>
            </a:r>
            <a:br>
              <a:rPr lang="en-US" dirty="0" smtClean="0">
                <a:latin typeface="Calibri" panose="020F0502020204030204" pitchFamily="34" charset="0"/>
              </a:rPr>
            </a:b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800" dirty="0" smtClean="0">
                <a:latin typeface="Calibri" panose="020F0502020204030204" pitchFamily="34" charset="0"/>
              </a:rPr>
              <a:t>Current topics being considered by SG include:</a:t>
            </a:r>
          </a:p>
          <a:p>
            <a:pPr lvl="4" eaLnBrk="1" hangingPunct="1"/>
            <a:endParaRPr lang="en-US" sz="1800" dirty="0" smtClean="0">
              <a:latin typeface="Calibri" panose="020F0502020204030204" pitchFamily="34" charset="0"/>
            </a:endParaRPr>
          </a:p>
          <a:p>
            <a:pPr lvl="1" eaLnBrk="1" hangingPunct="1">
              <a:buNone/>
            </a:pPr>
            <a:r>
              <a:rPr lang="en-US" sz="2400" dirty="0" smtClean="0">
                <a:latin typeface="Calibri" panose="020F0502020204030204" pitchFamily="34" charset="0"/>
              </a:rPr>
              <a:t>(1) </a:t>
            </a:r>
            <a:r>
              <a:rPr lang="en-US" sz="2400" dirty="0">
                <a:latin typeface="Calibri" panose="020F0502020204030204" pitchFamily="34" charset="0"/>
              </a:rPr>
              <a:t>Privacy Issues at Link Layer</a:t>
            </a:r>
          </a:p>
          <a:p>
            <a:pPr lvl="1" eaLnBrk="1" hangingPunct="1">
              <a:buNone/>
            </a:pPr>
            <a:r>
              <a:rPr lang="en-US" sz="2400" dirty="0" smtClean="0">
                <a:latin typeface="Calibri" panose="020F0502020204030204" pitchFamily="34" charset="0"/>
              </a:rPr>
              <a:t>(2) Threat </a:t>
            </a:r>
            <a:r>
              <a:rPr lang="en-US" sz="2400" dirty="0">
                <a:latin typeface="Calibri" panose="020F0502020204030204" pitchFamily="34" charset="0"/>
              </a:rPr>
              <a:t>Model for Privacy at Link Layer</a:t>
            </a:r>
          </a:p>
          <a:p>
            <a:pPr lvl="1" eaLnBrk="1" hangingPunct="1">
              <a:buNone/>
            </a:pPr>
            <a:r>
              <a:rPr lang="en-US" sz="2400" dirty="0" smtClean="0">
                <a:latin typeface="Calibri" panose="020F0502020204030204" pitchFamily="34" charset="0"/>
              </a:rPr>
              <a:t>(3) Proposals </a:t>
            </a:r>
            <a:r>
              <a:rPr lang="en-US" sz="2400" dirty="0">
                <a:latin typeface="Calibri" panose="020F0502020204030204" pitchFamily="34" charset="0"/>
              </a:rPr>
              <a:t>regarding functionalities in IEEE 802 protocols to improve Privacy</a:t>
            </a:r>
          </a:p>
          <a:p>
            <a:pPr lvl="1" eaLnBrk="1" hangingPunct="1">
              <a:buNone/>
            </a:pPr>
            <a:r>
              <a:rPr lang="en-US" sz="2400" dirty="0" smtClean="0">
                <a:latin typeface="Calibri" panose="020F0502020204030204" pitchFamily="34" charset="0"/>
              </a:rPr>
              <a:t>(4) Proposals </a:t>
            </a:r>
            <a:r>
              <a:rPr lang="en-US" sz="2400" dirty="0">
                <a:latin typeface="Calibri" panose="020F0502020204030204" pitchFamily="34" charset="0"/>
              </a:rPr>
              <a:t>regarding measuring levels of Privacy on Internet </a:t>
            </a:r>
            <a:r>
              <a:rPr lang="en-US" sz="2400" dirty="0" smtClean="0">
                <a:latin typeface="Calibri" panose="020F0502020204030204" pitchFamily="34" charset="0"/>
              </a:rPr>
              <a:t>protocols</a:t>
            </a:r>
            <a:endParaRPr lang="en-US" sz="2400" dirty="0">
              <a:latin typeface="Calibri" panose="020F0502020204030204" pitchFamily="34" charset="0"/>
            </a:endParaRPr>
          </a:p>
          <a:p>
            <a:pPr lvl="1" eaLnBrk="1" hangingPunct="1">
              <a:buNone/>
            </a:pPr>
            <a:r>
              <a:rPr lang="en-US" sz="2400" dirty="0" smtClean="0">
                <a:latin typeface="Calibri" panose="020F0502020204030204" pitchFamily="34" charset="0"/>
              </a:rPr>
              <a:t>(5) Implications of MAC address changes</a:t>
            </a:r>
          </a:p>
          <a:p>
            <a:pPr lvl="1" eaLnBrk="1" hangingPunct="1">
              <a:buNone/>
            </a:pPr>
            <a:r>
              <a:rPr lang="en-US" sz="2400" dirty="0" smtClean="0">
                <a:latin typeface="Calibri" panose="020F0502020204030204" pitchFamily="34" charset="0"/>
              </a:rPr>
              <a:t>(6) Other…</a:t>
            </a:r>
            <a:endParaRPr lang="en-US" sz="2400" dirty="0">
              <a:latin typeface="Calibri" panose="020F0502020204030204" pitchFamily="34" charset="0"/>
            </a:endParaRPr>
          </a:p>
        </p:txBody>
      </p:sp>
    </p:spTree>
    <p:extLst>
      <p:ext uri="{BB962C8B-B14F-4D97-AF65-F5344CB8AC3E}">
        <p14:creationId xmlns:p14="http://schemas.microsoft.com/office/powerpoint/2010/main" val="379332440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8</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Trial on IETF and IEEE meetings</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800" dirty="0">
                <a:latin typeface="Calibri" panose="020F0502020204030204" pitchFamily="34" charset="0"/>
              </a:rPr>
              <a:t>Suggestion to perform an opt-in trial on IETF and IEEE meetings networks to assess performance and implications of </a:t>
            </a:r>
            <a:r>
              <a:rPr lang="en-US" sz="2800" dirty="0" smtClean="0">
                <a:latin typeface="Calibri" panose="020F0502020204030204" pitchFamily="34" charset="0"/>
              </a:rPr>
              <a:t>user’s MAC </a:t>
            </a:r>
            <a:r>
              <a:rPr lang="en-US" sz="2800" dirty="0">
                <a:latin typeface="Calibri" panose="020F0502020204030204" pitchFamily="34" charset="0"/>
              </a:rPr>
              <a:t>address randomization</a:t>
            </a:r>
          </a:p>
          <a:p>
            <a:pPr lvl="1" eaLnBrk="1" hangingPunct="1"/>
            <a:endParaRPr lang="en-US" sz="2400" dirty="0" smtClean="0">
              <a:latin typeface="Calibri" panose="020F0502020204030204" pitchFamily="34" charset="0"/>
            </a:endParaRPr>
          </a:p>
          <a:p>
            <a:pPr lvl="1" eaLnBrk="1" hangingPunct="1"/>
            <a:r>
              <a:rPr lang="en-US" dirty="0" smtClean="0">
                <a:latin typeface="Calibri" panose="020F0502020204030204" pitchFamily="34" charset="0"/>
              </a:rPr>
              <a:t>Similar </a:t>
            </a:r>
            <a:r>
              <a:rPr lang="en-US" dirty="0">
                <a:latin typeface="Calibri" panose="020F0502020204030204" pitchFamily="34" charset="0"/>
              </a:rPr>
              <a:t>to </a:t>
            </a:r>
            <a:r>
              <a:rPr lang="en-US" dirty="0" smtClean="0">
                <a:latin typeface="Calibri" panose="020F0502020204030204" pitchFamily="34" charset="0"/>
              </a:rPr>
              <a:t>“ietf-v6ONLY” SSID</a:t>
            </a:r>
          </a:p>
          <a:p>
            <a:pPr lvl="4" eaLnBrk="1" hangingPunct="1"/>
            <a:endParaRPr lang="en-US" dirty="0">
              <a:latin typeface="Calibri" panose="020F0502020204030204" pitchFamily="34" charset="0"/>
            </a:endParaRPr>
          </a:p>
          <a:p>
            <a:pPr lvl="1" eaLnBrk="1" hangingPunct="1"/>
            <a:r>
              <a:rPr lang="en-US" dirty="0" smtClean="0">
                <a:latin typeface="Calibri" panose="020F0502020204030204" pitchFamily="34" charset="0"/>
              </a:rPr>
              <a:t>Should assess </a:t>
            </a:r>
            <a:r>
              <a:rPr lang="en-US" dirty="0">
                <a:latin typeface="Calibri" panose="020F0502020204030204" pitchFamily="34" charset="0"/>
              </a:rPr>
              <a:t>implications on collisions, DHCP/ND states, router/bridge tables, etc</a:t>
            </a:r>
            <a:r>
              <a:rPr lang="en-US" dirty="0" smtClean="0">
                <a:latin typeface="Calibri" panose="020F0502020204030204" pitchFamily="34" charset="0"/>
              </a:rPr>
              <a:t>.</a:t>
            </a:r>
          </a:p>
          <a:p>
            <a:pPr lvl="5" eaLnBrk="1" hangingPunct="1"/>
            <a:endParaRPr lang="en-US" dirty="0" smtClean="0">
              <a:latin typeface="Calibri" panose="020F0502020204030204" pitchFamily="34" charset="0"/>
            </a:endParaRPr>
          </a:p>
          <a:p>
            <a:pPr lvl="1" eaLnBrk="1" hangingPunct="1"/>
            <a:r>
              <a:rPr lang="en-US" dirty="0" smtClean="0">
                <a:latin typeface="Calibri" panose="020F0502020204030204" pitchFamily="34" charset="0"/>
              </a:rPr>
              <a:t>Details to be worked out…</a:t>
            </a:r>
            <a:endParaRPr lang="en-US" dirty="0">
              <a:latin typeface="Calibri" panose="020F0502020204030204" pitchFamily="34" charset="0"/>
            </a:endParaRPr>
          </a:p>
          <a:p>
            <a:pPr eaLnBrk="1" hangingPunct="1"/>
            <a:endParaRPr lang="en-US" sz="3600" dirty="0">
              <a:latin typeface="Calibri" panose="020F0502020204030204" pitchFamily="34" charset="0"/>
            </a:endParaRPr>
          </a:p>
        </p:txBody>
      </p:sp>
    </p:spTree>
    <p:extLst>
      <p:ext uri="{BB962C8B-B14F-4D97-AF65-F5344CB8AC3E}">
        <p14:creationId xmlns:p14="http://schemas.microsoft.com/office/powerpoint/2010/main" val="386286247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Technical Presentations</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i="1" dirty="0" smtClean="0">
                <a:latin typeface="Calibri" panose="020F0502020204030204" pitchFamily="34" charset="0"/>
              </a:rPr>
              <a:t>Bluetooth </a:t>
            </a:r>
            <a:r>
              <a:rPr lang="en-US" i="1" dirty="0">
                <a:latin typeface="Calibri" panose="020F0502020204030204" pitchFamily="34" charset="0"/>
              </a:rPr>
              <a:t>LE/Smart/v4 </a:t>
            </a:r>
            <a:r>
              <a:rPr lang="en-US" i="1" dirty="0" smtClean="0">
                <a:latin typeface="Calibri" panose="020F0502020204030204" pitchFamily="34" charset="0"/>
              </a:rPr>
              <a:t>Privacy</a:t>
            </a:r>
          </a:p>
          <a:p>
            <a:r>
              <a:rPr lang="en-US" i="1" dirty="0" smtClean="0">
                <a:latin typeface="Calibri" panose="020F0502020204030204" pitchFamily="34" charset="0"/>
              </a:rPr>
              <a:t>Piers O’Hanlon, Oxford Internet Institute, University of Oxford</a:t>
            </a:r>
          </a:p>
          <a:p>
            <a:pPr lvl="1"/>
            <a:r>
              <a:rPr lang="en-US" i="1" dirty="0" smtClean="0">
                <a:latin typeface="Calibri" panose="020F0502020204030204" pitchFamily="34" charset="0"/>
              </a:rPr>
              <a:t>Static </a:t>
            </a:r>
            <a:r>
              <a:rPr lang="en-US" i="1" dirty="0">
                <a:latin typeface="Calibri" panose="020F0502020204030204" pitchFamily="34" charset="0"/>
              </a:rPr>
              <a:t>random addresses</a:t>
            </a:r>
          </a:p>
          <a:p>
            <a:pPr lvl="2"/>
            <a:r>
              <a:rPr lang="en-US" i="1" dirty="0" err="1">
                <a:latin typeface="Calibri" panose="020F0502020204030204" pitchFamily="34" charset="0"/>
              </a:rPr>
              <a:t>Initialised</a:t>
            </a:r>
            <a:r>
              <a:rPr lang="en-US" i="1" dirty="0">
                <a:latin typeface="Calibri" panose="020F0502020204030204" pitchFamily="34" charset="0"/>
              </a:rPr>
              <a:t> at power on</a:t>
            </a:r>
          </a:p>
          <a:p>
            <a:pPr lvl="1"/>
            <a:r>
              <a:rPr lang="en-US" i="1" dirty="0">
                <a:latin typeface="Calibri" panose="020F0502020204030204" pitchFamily="34" charset="0"/>
              </a:rPr>
              <a:t>Private random addresses</a:t>
            </a:r>
          </a:p>
          <a:p>
            <a:pPr lvl="2"/>
            <a:r>
              <a:rPr lang="en-US" i="1" dirty="0">
                <a:latin typeface="Calibri" panose="020F0502020204030204" pitchFamily="34" charset="0"/>
              </a:rPr>
              <a:t>Non-Resolvable</a:t>
            </a:r>
          </a:p>
          <a:p>
            <a:pPr lvl="2"/>
            <a:r>
              <a:rPr lang="en-US" i="1" dirty="0">
                <a:latin typeface="Calibri" panose="020F0502020204030204" pitchFamily="34" charset="0"/>
              </a:rPr>
              <a:t>Resolvable using a shared secret key</a:t>
            </a:r>
          </a:p>
          <a:p>
            <a:pPr lvl="1"/>
            <a:endParaRPr lang="en-US" i="1" dirty="0">
              <a:latin typeface="Calibri" panose="020F0502020204030204" pitchFamily="34" charset="0"/>
            </a:endParaRPr>
          </a:p>
          <a:p>
            <a:pPr lvl="1"/>
            <a:endParaRPr lang="en-US" i="1"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2299</TotalTime>
  <Words>670</Words>
  <Application>Microsoft Office PowerPoint</Application>
  <PresentationFormat>On-screen Show (4:3)</PresentationFormat>
  <Paragraphs>94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Template</vt:lpstr>
      <vt:lpstr>IEEE 802 EC Privacy Recommendation Study Group Update to 802 WGs @ Sept Interim meetings</vt:lpstr>
      <vt:lpstr>Agenda</vt:lpstr>
      <vt:lpstr>IEEE 802 Internet Privacy Tutorial</vt:lpstr>
      <vt:lpstr>IEEE 802 Internet Privacy Tutorial - Summary</vt:lpstr>
      <vt:lpstr>IEEE 802 EC Privacy SG – Background </vt:lpstr>
      <vt:lpstr>IEEE 802 EC Privacy SG – Scope </vt:lpstr>
      <vt:lpstr>Call for Contributions  </vt:lpstr>
      <vt:lpstr>Trial on IETF and IEEE meetings</vt:lpstr>
      <vt:lpstr>Technical Presentations</vt:lpstr>
      <vt:lpstr>Next Steps</vt:lpstr>
      <vt:lpstr>Upcoming EC SG meetings</vt:lpstr>
      <vt:lpstr>Resources</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183</cp:revision>
  <cp:lastPrinted>1998-02-10T13:28:06Z</cp:lastPrinted>
  <dcterms:created xsi:type="dcterms:W3CDTF">2011-12-30T17:06:23Z</dcterms:created>
  <dcterms:modified xsi:type="dcterms:W3CDTF">2014-09-08T14:33:59Z</dcterms:modified>
</cp:coreProperties>
</file>