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4" r:id="rId2"/>
    <p:sldId id="263" r:id="rId3"/>
    <p:sldId id="269" r:id="rId4"/>
    <p:sldId id="267" r:id="rId5"/>
    <p:sldId id="271" r:id="rId6"/>
    <p:sldId id="270" r:id="rId7"/>
    <p:sldId id="272" r:id="rId8"/>
    <p:sldId id="273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1" autoAdjust="0"/>
    <p:restoredTop sz="99233" autoAdjust="0"/>
  </p:normalViewPr>
  <p:slideViewPr>
    <p:cSldViewPr>
      <p:cViewPr varScale="1">
        <p:scale>
          <a:sx n="61" d="100"/>
          <a:sy n="61" d="100"/>
        </p:scale>
        <p:origin x="-396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76673" y="76200"/>
            <a:ext cx="21387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privecsg-14-0012-00-0000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IPR/copyrightpolicy.html" TargetMode="External"/><Relationship Id="rId2" Type="http://schemas.openxmlformats.org/officeDocument/2006/relationships/hyperlink" Target="mailto:pbarber@broadbandmobiletech.com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standards.ieee.org/guides/opman/sect6.html" TargetMode="External"/><Relationship Id="rId4" Type="http://schemas.openxmlformats.org/officeDocument/2006/relationships/hyperlink" Target="http://standards.ieee.org/guides/bylaws/sect6-7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regauth/bopid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15261"/>
              </p:ext>
            </p:extLst>
          </p:nvPr>
        </p:nvGraphicFramePr>
        <p:xfrm>
          <a:off x="533400" y="483090"/>
          <a:ext cx="8077201" cy="34396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2056015"/>
                <a:gridCol w="190915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Overview of Privacy in 802.16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</a:t>
                      </a:r>
                      <a:r>
                        <a:rPr lang="en-US" sz="1200" dirty="0" smtClean="0"/>
                        <a:t>2014-10-08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Phillip Barber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Broadband Mobile Tech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2"/>
                        </a:rPr>
                        <a:t>pbarber@broadbandmobiletech.com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 EC Privacy Recommendation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>
                <a:latin typeface="+mn-lt"/>
              </a:rPr>
              <a:t>This document provides an overview of Privacy methods in 802.16 standards.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Privacy in 802.16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Privacy features introduced as part of IEEE 802.16m-2011 </a:t>
            </a:r>
            <a:r>
              <a:rPr lang="en-US" sz="2800" dirty="0" smtClean="0"/>
              <a:t>amendment</a:t>
            </a:r>
          </a:p>
          <a:p>
            <a:r>
              <a:rPr lang="en-US" sz="2800" dirty="0" smtClean="0"/>
              <a:t>Later </a:t>
            </a:r>
            <a:r>
              <a:rPr lang="en-US" sz="2800" dirty="0"/>
              <a:t>re-published as the standalone standard IEEE 802.16.1-2012, the ‘</a:t>
            </a:r>
            <a:r>
              <a:rPr lang="en-US" sz="2800" dirty="0" err="1"/>
              <a:t>WirelessMAN</a:t>
            </a:r>
            <a:r>
              <a:rPr lang="en-US" sz="2800" dirty="0"/>
              <a:t>-Advanced Air Interface’ [1</a:t>
            </a:r>
            <a:r>
              <a:rPr lang="en-US" sz="2800" dirty="0" smtClean="0"/>
              <a:t>].</a:t>
            </a:r>
          </a:p>
          <a:p>
            <a:r>
              <a:rPr lang="en-US" sz="2800" dirty="0" smtClean="0"/>
              <a:t>The </a:t>
            </a:r>
            <a:r>
              <a:rPr lang="en-US" sz="2800" dirty="0"/>
              <a:t>Privacy features applied only to Advanced Mobile Stations and Advanced Base Stations; were not backwards compatible.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 of 802.16.1 Privacy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sz="2800" dirty="0"/>
              <a:t>Privacy achieved through near total replacement of the use of MAC Address (MAC-48/EUI-48) as the AMS identifier in AMS-ABS </a:t>
            </a:r>
            <a:r>
              <a:rPr lang="en-US" sz="2800" dirty="0" smtClean="0"/>
              <a:t>communications</a:t>
            </a:r>
          </a:p>
          <a:p>
            <a:pPr lvl="1"/>
            <a:r>
              <a:rPr lang="en-US" sz="2400" dirty="0" smtClean="0"/>
              <a:t>in </a:t>
            </a:r>
            <a:r>
              <a:rPr lang="en-US" sz="2400" dirty="0"/>
              <a:t>both data plane and management/control plane</a:t>
            </a:r>
            <a:r>
              <a:rPr lang="en-US" sz="2400" dirty="0" smtClean="0"/>
              <a:t>.</a:t>
            </a:r>
          </a:p>
          <a:p>
            <a:r>
              <a:rPr lang="en-US" sz="2800" dirty="0" smtClean="0"/>
              <a:t>Replaced </a:t>
            </a:r>
            <a:r>
              <a:rPr lang="en-US" sz="2800" dirty="0"/>
              <a:t>with a transitory, 12-bit Station Identifier (STID) on </a:t>
            </a:r>
            <a:r>
              <a:rPr lang="en-US" sz="2800" dirty="0" smtClean="0"/>
              <a:t>AMS</a:t>
            </a:r>
          </a:p>
          <a:p>
            <a:pPr lvl="1"/>
            <a:r>
              <a:rPr lang="en-US" sz="2400" dirty="0"/>
              <a:t>STID assigned from a managed number pool by the ABS.</a:t>
            </a:r>
            <a:endParaRPr lang="en-US" sz="2400" dirty="0" smtClean="0"/>
          </a:p>
          <a:p>
            <a:r>
              <a:rPr lang="en-US" sz="2800" dirty="0" smtClean="0"/>
              <a:t>Replaced </a:t>
            </a:r>
            <a:r>
              <a:rPr lang="en-US" sz="2800" dirty="0"/>
              <a:t>with ABSID </a:t>
            </a:r>
            <a:r>
              <a:rPr lang="en-US" sz="2400" dirty="0"/>
              <a:t>(24-bit 802.16 Operator ID + 24-bit operator </a:t>
            </a:r>
            <a:r>
              <a:rPr lang="en-US" sz="2400" dirty="0" smtClean="0"/>
              <a:t>programmable </a:t>
            </a:r>
            <a:r>
              <a:rPr lang="en-US" sz="2400" dirty="0"/>
              <a:t>number</a:t>
            </a:r>
            <a:r>
              <a:rPr lang="en-US" sz="2400" dirty="0" smtClean="0"/>
              <a:t>)</a:t>
            </a:r>
            <a:r>
              <a:rPr lang="en-US" sz="2800" dirty="0" smtClean="0"/>
              <a:t> on ABS</a:t>
            </a:r>
          </a:p>
          <a:p>
            <a:pPr lvl="1"/>
            <a:r>
              <a:rPr lang="en-US" sz="2400" dirty="0" smtClean="0"/>
              <a:t> </a:t>
            </a:r>
            <a:r>
              <a:rPr lang="en-US" sz="2400" dirty="0" smtClean="0">
                <a:hlinkClick r:id="rId2"/>
              </a:rPr>
              <a:t>802.16 </a:t>
            </a:r>
            <a:r>
              <a:rPr lang="en-US" sz="2400" dirty="0">
                <a:hlinkClick r:id="rId2"/>
              </a:rPr>
              <a:t>Operator ID</a:t>
            </a:r>
            <a:r>
              <a:rPr lang="en-US" sz="2400" dirty="0"/>
              <a:t> a managed number space administered by the IEEE RAC.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86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STID in 802.16.1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dirty="0" smtClean="0"/>
              <a:t>For </a:t>
            </a:r>
            <a:r>
              <a:rPr lang="en-US" dirty="0"/>
              <a:t>both data plane and management/control plane, </a:t>
            </a:r>
            <a:r>
              <a:rPr lang="en-US" dirty="0" smtClean="0"/>
              <a:t>STID to </a:t>
            </a:r>
            <a:r>
              <a:rPr lang="en-US" dirty="0"/>
              <a:t>uniquely identify the </a:t>
            </a:r>
            <a:r>
              <a:rPr lang="en-US" dirty="0" smtClean="0"/>
              <a:t>AMS in AMS-ABS communications</a:t>
            </a:r>
          </a:p>
          <a:p>
            <a:pPr lvl="1"/>
            <a:r>
              <a:rPr lang="en-US" b="1" u="sng" dirty="0" smtClean="0"/>
              <a:t>Identifier </a:t>
            </a:r>
            <a:r>
              <a:rPr lang="en-US" b="1" u="sng" dirty="0"/>
              <a:t>has relevance only within the 802.16.1 communications link AMS-ABS.</a:t>
            </a:r>
            <a:endParaRPr lang="en-US" sz="2400" b="1" u="sng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8588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802.16.1 Privacy Process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sz="2800" dirty="0" smtClean="0"/>
              <a:t>MAC-48/EUI-48 still present in two messages in initial network entry process</a:t>
            </a:r>
          </a:p>
          <a:p>
            <a:pPr lvl="1"/>
            <a:r>
              <a:rPr lang="en-US" sz="2000" dirty="0" smtClean="0"/>
              <a:t>Provides MAC-48/EUI-48 to network during INE for various purposes</a:t>
            </a:r>
          </a:p>
          <a:p>
            <a:pPr lvl="1"/>
            <a:r>
              <a:rPr lang="en-US" sz="2000" dirty="0" smtClean="0"/>
              <a:t>For increased privacy MAC Address may be ciphered in first message</a:t>
            </a:r>
          </a:p>
          <a:p>
            <a:pPr lvl="1"/>
            <a:r>
              <a:rPr lang="en-US" sz="2000" dirty="0" smtClean="0"/>
              <a:t>Second message is encrypted so MAC Address instance is obfuscated</a:t>
            </a:r>
          </a:p>
          <a:p>
            <a:r>
              <a:rPr lang="en-US" sz="2800" dirty="0" smtClean="0"/>
              <a:t>STID installed during INE</a:t>
            </a:r>
          </a:p>
          <a:p>
            <a:pPr lvl="1"/>
            <a:r>
              <a:rPr lang="en-US" sz="2000" dirty="0" smtClean="0"/>
              <a:t>Messages that install STID and index/relate STID to MAC Address are encrypted</a:t>
            </a:r>
            <a:endParaRPr lang="en-US" sz="20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5971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802.16.1 Privacy Process </a:t>
            </a:r>
            <a:r>
              <a:rPr lang="en-US" sz="2400" dirty="0" smtClean="0"/>
              <a:t>(continued)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sz="2800" dirty="0" smtClean="0"/>
              <a:t>On data plane MAC Address, IP Address or other identifiers may appear in the higher layer SDU</a:t>
            </a:r>
          </a:p>
          <a:p>
            <a:r>
              <a:rPr lang="en-US" sz="2800" dirty="0" smtClean="0"/>
              <a:t>802.16.1 addresses this by</a:t>
            </a:r>
          </a:p>
          <a:p>
            <a:pPr lvl="1"/>
            <a:r>
              <a:rPr lang="en-US" sz="2400" dirty="0" smtClean="0"/>
              <a:t>Supporting encryption of MAC data SDUs;</a:t>
            </a:r>
          </a:p>
          <a:p>
            <a:pPr lvl="1"/>
            <a:r>
              <a:rPr lang="en-US" sz="2400" dirty="0" smtClean="0"/>
              <a:t>Supporting Payload Header Suppression (PHS) and Robust Header Compression (</a:t>
            </a:r>
            <a:r>
              <a:rPr lang="en-US" sz="2400" dirty="0" err="1" smtClean="0"/>
              <a:t>RoHC</a:t>
            </a:r>
            <a:r>
              <a:rPr lang="en-US" sz="2400" dirty="0" smtClean="0"/>
              <a:t>)</a:t>
            </a:r>
            <a:endParaRPr lang="en-US" sz="24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6089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sz="2800" dirty="0" smtClean="0"/>
              <a:t>Overall </a:t>
            </a:r>
            <a:r>
              <a:rPr lang="en-US" sz="2800" dirty="0"/>
              <a:t>it is the combination of management/control plane and data plane techniques that provide the method of 802.16.1 privacy </a:t>
            </a:r>
            <a:r>
              <a:rPr lang="en-US" sz="2800" dirty="0" smtClean="0"/>
              <a:t>protection.</a:t>
            </a:r>
          </a:p>
          <a:p>
            <a:r>
              <a:rPr lang="en-US" sz="2800" dirty="0" smtClean="0"/>
              <a:t>The </a:t>
            </a:r>
            <a:r>
              <a:rPr lang="en-US" sz="2800" dirty="0"/>
              <a:t>use of transitory, randomly assigned temporary addresses, the suppression of identifiers embedded in the data stream, and ciphering and integrity protection provide a combination of methods to improve privacy protection in 802.16.1 systems.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8761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519113" indent="-519113">
              <a:buNone/>
            </a:pPr>
            <a:r>
              <a:rPr lang="en-US" sz="2400" dirty="0"/>
              <a:t>[1] IEEE 802.16.1</a:t>
            </a:r>
            <a:r>
              <a:rPr lang="en-US" sz="2400" baseline="30000" dirty="0"/>
              <a:t>TM</a:t>
            </a:r>
            <a:r>
              <a:rPr lang="en-US" sz="2400" dirty="0"/>
              <a:t>-2012, IEEE Standard for </a:t>
            </a:r>
            <a:r>
              <a:rPr lang="en-US" sz="2400" dirty="0" err="1"/>
              <a:t>WirelessMAN</a:t>
            </a:r>
            <a:r>
              <a:rPr lang="en-US" sz="2400" dirty="0"/>
              <a:t>-Advanced Air Interface for Broadband Wireless Access Systems, September 2012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968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-14-0033-00-ecsg-omniran-pptx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omniran-14-0033-00-ecsg-omniran-pptx-template</Template>
  <TotalTime>64</TotalTime>
  <Words>503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omniran-14-0033-00-ecsg-omniran-pptx-template</vt:lpstr>
      <vt:lpstr>PowerPoint Presentation</vt:lpstr>
      <vt:lpstr>History of Privacy in 802.16</vt:lpstr>
      <vt:lpstr>Basics of 802.16.1 Privacy</vt:lpstr>
      <vt:lpstr>STID in 802.16.1</vt:lpstr>
      <vt:lpstr>802.16.1 Privacy Process</vt:lpstr>
      <vt:lpstr>802.16.1 Privacy Process (continued)</vt:lpstr>
      <vt:lpstr>Conclusions</vt:lpstr>
      <vt:lpstr>References</vt:lpstr>
    </vt:vector>
  </TitlesOfParts>
  <Company>InterDigital Communications,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Zuniga, Juan Carlos</dc:creator>
  <cp:lastModifiedBy>Phillip Barber</cp:lastModifiedBy>
  <cp:revision>14</cp:revision>
  <cp:lastPrinted>1998-02-10T13:28:06Z</cp:lastPrinted>
  <dcterms:created xsi:type="dcterms:W3CDTF">2014-08-29T18:55:47Z</dcterms:created>
  <dcterms:modified xsi:type="dcterms:W3CDTF">2014-10-09T00:07:00Z</dcterms:modified>
</cp:coreProperties>
</file>