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75" r:id="rId4"/>
    <p:sldId id="276" r:id="rId5"/>
    <p:sldId id="277" r:id="rId6"/>
    <p:sldId id="278" r:id="rId7"/>
    <p:sldId id="271" r:id="rId8"/>
    <p:sldId id="266" r:id="rId9"/>
    <p:sldId id="283" r:id="rId10"/>
    <p:sldId id="281" r:id="rId11"/>
    <p:sldId id="298" r:id="rId12"/>
    <p:sldId id="296" r:id="rId13"/>
    <p:sldId id="297" r:id="rId14"/>
    <p:sldId id="293" r:id="rId15"/>
    <p:sldId id="282" r:id="rId16"/>
    <p:sldId id="285" r:id="rId17"/>
    <p:sldId id="29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2" d="100"/>
          <a:sy n="72" d="100"/>
        </p:scale>
        <p:origin x="372" y="7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privecsg-14-0013-00-ecsg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privecsg/dcn/14/privecsg-14-0012-00-0000-overview-of-privacy-in-802-16.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61d3208478cccc183f302938816dadc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yrcplus.com/cnums.asp?bwebid=8369444&amp;ppc=542167&amp;num=1&amp;num2=1719-867-1571" TargetMode="External"/><Relationship Id="rId4" Type="http://schemas.openxmlformats.org/officeDocument/2006/relationships/hyperlink" Target="https://premconf.webex.com/premconf/j.php?MTID=m69eeefb6a5dcb21539c0919c591c073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October 22</a:t>
            </a:r>
            <a:r>
              <a:rPr lang="en-US" baseline="30000" dirty="0" smtClean="0">
                <a:latin typeface="Calibri" panose="020F0502020204030204" pitchFamily="34" charset="0"/>
              </a:rPr>
              <a:t>nd</a:t>
            </a:r>
            <a:r>
              <a:rPr lang="en-US" dirty="0" smtClean="0">
                <a:latin typeface="Calibri" panose="020F0502020204030204" pitchFamily="34" charset="0"/>
              </a:rPr>
              <a:t>, 2014,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2014-10-22</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802c PAR</a:t>
            </a:r>
          </a:p>
          <a:p>
            <a:pPr lvl="2"/>
            <a:r>
              <a:rPr lang="en-US" dirty="0">
                <a:latin typeface="Calibri" panose="020F0502020204030204" pitchFamily="34" charset="0"/>
              </a:rPr>
              <a:t>IETF MAC address randomization trial status – wiki page</a:t>
            </a:r>
          </a:p>
          <a:p>
            <a:pPr lvl="2"/>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Local space MAC address usage </a:t>
            </a:r>
          </a:p>
          <a:p>
            <a:pPr lvl="1" eaLnBrk="1" hangingPunct="1"/>
            <a:r>
              <a:rPr lang="en-US" sz="2400" dirty="0" smtClean="0">
                <a:latin typeface="Calibri" panose="020F0502020204030204" pitchFamily="34" charset="0"/>
                <a:cs typeface="Arial"/>
              </a:rPr>
              <a:t>Claiming </a:t>
            </a:r>
            <a:r>
              <a:rPr lang="en-US" sz="2400" dirty="0">
                <a:latin typeface="Calibri" panose="020F0502020204030204" pitchFamily="34" charset="0"/>
                <a:cs typeface="Arial"/>
              </a:rPr>
              <a:t>protocol without a </a:t>
            </a:r>
            <a:r>
              <a:rPr lang="en-US" sz="2400" dirty="0" smtClean="0">
                <a:latin typeface="Calibri" panose="020F0502020204030204" pitchFamily="34" charset="0"/>
                <a:cs typeface="Arial"/>
              </a:rPr>
              <a:t>server</a:t>
            </a:r>
          </a:p>
          <a:p>
            <a:pPr lvl="2" eaLnBrk="1" hangingPunct="1"/>
            <a:r>
              <a:rPr lang="en-US" sz="2000" dirty="0" smtClean="0">
                <a:latin typeface="Calibri" panose="020F0502020204030204" pitchFamily="34" charset="0"/>
                <a:cs typeface="Arial"/>
              </a:rPr>
              <a:t>Client generates a proposed address and initiates a claim, waits for response and uses address if no conflict detected</a:t>
            </a:r>
          </a:p>
          <a:p>
            <a:pPr lvl="1" eaLnBrk="1" hangingPunct="1"/>
            <a:r>
              <a:rPr lang="en-US" sz="2400" dirty="0" smtClean="0">
                <a:latin typeface="Calibri" panose="020F0502020204030204" pitchFamily="34" charset="0"/>
                <a:cs typeface="Arial"/>
              </a:rPr>
              <a:t>Proposed </a:t>
            </a:r>
            <a:r>
              <a:rPr lang="en-US" sz="2400" dirty="0">
                <a:latin typeface="Calibri" panose="020F0502020204030204" pitchFamily="34" charset="0"/>
                <a:cs typeface="Arial"/>
              </a:rPr>
              <a:t>address might have a set value for the first </a:t>
            </a:r>
            <a:r>
              <a:rPr lang="en-US" sz="2400" dirty="0" smtClean="0">
                <a:latin typeface="Calibri" panose="020F0502020204030204" pitchFamily="34" charset="0"/>
                <a:cs typeface="Arial"/>
              </a:rPr>
              <a:t>X bits and a randomly </a:t>
            </a:r>
            <a:r>
              <a:rPr lang="en-US" sz="2400" dirty="0">
                <a:latin typeface="Calibri" panose="020F0502020204030204" pitchFamily="34" charset="0"/>
                <a:cs typeface="Arial"/>
              </a:rPr>
              <a:t>generated value for the </a:t>
            </a:r>
            <a:r>
              <a:rPr lang="en-US" sz="2400" dirty="0" smtClean="0">
                <a:latin typeface="Calibri" panose="020F0502020204030204" pitchFamily="34" charset="0"/>
                <a:cs typeface="Arial"/>
              </a:rPr>
              <a:t>remaining [48-X</a:t>
            </a:r>
            <a:r>
              <a:rPr lang="en-US" sz="2400" dirty="0">
                <a:latin typeface="Calibri" panose="020F0502020204030204" pitchFamily="34" charset="0"/>
                <a:cs typeface="Arial"/>
              </a:rPr>
              <a:t>]</a:t>
            </a:r>
            <a:endParaRPr lang="en-US" sz="2400" dirty="0" smtClean="0">
              <a:latin typeface="Calibri" panose="020F0502020204030204" pitchFamily="34" charset="0"/>
              <a:cs typeface="Arial"/>
            </a:endParaRPr>
          </a:p>
          <a:p>
            <a:pPr eaLnBrk="1" hangingPunct="1"/>
            <a:endParaRPr lang="en-US" sz="2800" dirty="0" smtClean="0">
              <a:latin typeface="Calibri" panose="020F0502020204030204" pitchFamily="34" charset="0"/>
              <a:cs typeface="Arial"/>
            </a:endParaRPr>
          </a:p>
          <a:p>
            <a:pPr eaLnBrk="1" hangingPunct="1"/>
            <a:r>
              <a:rPr lang="en-US" sz="2800" dirty="0" smtClean="0">
                <a:latin typeface="Calibri" panose="020F0502020204030204" pitchFamily="34" charset="0"/>
                <a:cs typeface="Arial"/>
              </a:rPr>
              <a:t>EC SG Privacy considerations</a:t>
            </a:r>
            <a:endParaRPr lang="en-US" sz="2800" dirty="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Is there a minimum number of bits required for a </a:t>
            </a:r>
            <a:r>
              <a:rPr lang="en-US" sz="2400" dirty="0" err="1" smtClean="0">
                <a:latin typeface="Calibri" panose="020F0502020204030204" pitchFamily="34" charset="0"/>
                <a:cs typeface="Arial"/>
              </a:rPr>
              <a:t>WiFi</a:t>
            </a:r>
            <a:r>
              <a:rPr lang="en-US" sz="2400" dirty="0" smtClean="0">
                <a:latin typeface="Calibri" panose="020F0502020204030204" pitchFamily="34" charset="0"/>
                <a:cs typeface="Arial"/>
              </a:rPr>
              <a:t> deployment with random MAC addresses?</a:t>
            </a:r>
          </a:p>
          <a:p>
            <a:pPr lvl="1" eaLnBrk="1" hangingPunct="1"/>
            <a:r>
              <a:rPr lang="en-US" sz="2400" dirty="0" smtClean="0">
                <a:latin typeface="Calibri" panose="020F0502020204030204" pitchFamily="34" charset="0"/>
                <a:cs typeface="Arial"/>
              </a:rPr>
              <a:t>Do we need to consider co-existence scenarios, e.g. with </a:t>
            </a:r>
            <a:r>
              <a:rPr lang="en-US" sz="2400" dirty="0" err="1" smtClean="0">
                <a:latin typeface="Calibri" panose="020F0502020204030204" pitchFamily="34" charset="0"/>
                <a:cs typeface="Arial"/>
              </a:rPr>
              <a:t>IoT</a:t>
            </a:r>
            <a:r>
              <a:rPr lang="en-US" sz="2400" dirty="0" smtClean="0">
                <a:latin typeface="Calibri" panose="020F0502020204030204" pitchFamily="34" charset="0"/>
                <a:cs typeface="Arial"/>
              </a:rPr>
              <a:t>?</a:t>
            </a:r>
          </a:p>
          <a:p>
            <a:pPr lvl="1" eaLnBrk="1" hangingPunct="1"/>
            <a:r>
              <a:rPr lang="en-US" sz="2400" dirty="0" smtClean="0">
                <a:latin typeface="Calibri" panose="020F0502020204030204" pitchFamily="34" charset="0"/>
                <a:cs typeface="Arial"/>
              </a:rPr>
              <a:t>Does the group want to submit PAR comments (potentially late for EC’s deadline)?</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12</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r>
              <a:rPr lang="en-US" sz="1600" dirty="0"/>
              <a:t>Trial setup @ IETF Venue</a:t>
            </a:r>
          </a:p>
          <a:p>
            <a:pPr lvl="1"/>
            <a:r>
              <a:rPr lang="en-US" sz="1400" dirty="0" smtClean="0"/>
              <a:t>Different </a:t>
            </a:r>
            <a:r>
              <a:rPr lang="en-US" sz="1400" dirty="0"/>
              <a:t>SSID (e.g. </a:t>
            </a:r>
            <a:r>
              <a:rPr lang="en-US" sz="1400" dirty="0" err="1"/>
              <a:t>ietf_Trial_RandMACadd</a:t>
            </a:r>
            <a:r>
              <a:rPr lang="en-US" sz="1400" dirty="0"/>
              <a:t>), </a:t>
            </a:r>
            <a:r>
              <a:rPr lang="en-US" sz="1400" dirty="0" smtClean="0"/>
              <a:t>to be advertised</a:t>
            </a:r>
            <a:endParaRPr lang="en-US" sz="1400" dirty="0"/>
          </a:p>
          <a:p>
            <a:pPr lvl="1"/>
            <a:r>
              <a:rPr lang="en-US" sz="1400" dirty="0"/>
              <a:t>Separate VLAN, DHCP, Switching and AAA infrastructure</a:t>
            </a:r>
          </a:p>
          <a:p>
            <a:pPr lvl="1"/>
            <a:r>
              <a:rPr lang="en-US" sz="1400" dirty="0" smtClean="0"/>
              <a:t>Use only 2.4 </a:t>
            </a:r>
            <a:r>
              <a:rPr lang="en-US" sz="1400" dirty="0"/>
              <a:t>GHz infrastructure (</a:t>
            </a:r>
            <a:r>
              <a:rPr lang="en-US" sz="1400" dirty="0" smtClean="0"/>
              <a:t>b/g/n)</a:t>
            </a:r>
            <a:endParaRPr lang="en-US" sz="1400" dirty="0"/>
          </a:p>
          <a:p>
            <a:pPr lvl="1"/>
            <a:r>
              <a:rPr lang="en-US" sz="1400" dirty="0"/>
              <a:t>Different credentials needed to join this network</a:t>
            </a:r>
          </a:p>
          <a:p>
            <a:pPr lvl="0"/>
            <a:r>
              <a:rPr lang="en-US" sz="1600" dirty="0"/>
              <a:t>Credentials and Wiki</a:t>
            </a:r>
          </a:p>
          <a:p>
            <a:pPr lvl="1"/>
            <a:r>
              <a:rPr lang="en-US" sz="1400" dirty="0"/>
              <a:t>Sign-in page (to keep track of # people, # devices, types of clients, etc.)</a:t>
            </a:r>
          </a:p>
          <a:p>
            <a:pPr lvl="1"/>
            <a:r>
              <a:rPr lang="en-US" sz="1400" dirty="0" smtClean="0"/>
              <a:t>Require participants to use </a:t>
            </a:r>
            <a:r>
              <a:rPr lang="en-US" sz="1400" dirty="0"/>
              <a:t>specific </a:t>
            </a:r>
            <a:r>
              <a:rPr lang="en-US" sz="1400" dirty="0" err="1"/>
              <a:t>MACadd</a:t>
            </a:r>
            <a:r>
              <a:rPr lang="en-US" sz="1400" dirty="0"/>
              <a:t> tools and setup a DHCP client name/ID per user </a:t>
            </a:r>
            <a:r>
              <a:rPr lang="en-US" sz="1400" dirty="0" smtClean="0"/>
              <a:t>– to debug </a:t>
            </a:r>
            <a:r>
              <a:rPr lang="en-US" sz="1400" dirty="0"/>
              <a:t>and find out </a:t>
            </a:r>
            <a:r>
              <a:rPr lang="en-US" sz="1400" dirty="0" smtClean="0"/>
              <a:t>potential issues</a:t>
            </a:r>
            <a:endParaRPr lang="en-US" sz="1400" dirty="0"/>
          </a:p>
          <a:p>
            <a:pPr lvl="0"/>
            <a:r>
              <a:rPr lang="en-US" sz="1600" dirty="0"/>
              <a:t>Client</a:t>
            </a:r>
          </a:p>
          <a:p>
            <a:pPr lvl="1"/>
            <a:r>
              <a:rPr lang="en-US" sz="1400" dirty="0" smtClean="0"/>
              <a:t>Should </a:t>
            </a:r>
            <a:r>
              <a:rPr lang="en-US" sz="1400" dirty="0"/>
              <a:t>follow expected 802.1 rules for MAC address generation</a:t>
            </a:r>
          </a:p>
          <a:p>
            <a:pPr lvl="1"/>
            <a:r>
              <a:rPr lang="en-US" sz="1400" dirty="0" smtClean="0"/>
              <a:t>Should </a:t>
            </a:r>
            <a:r>
              <a:rPr lang="en-US" sz="1400" dirty="0"/>
              <a:t>keep track of MAC addresses being used – could help in case of collision or other issues</a:t>
            </a:r>
          </a:p>
          <a:p>
            <a:pPr lvl="1"/>
            <a:r>
              <a:rPr lang="en-US" sz="1400" dirty="0"/>
              <a:t>Should </a:t>
            </a:r>
            <a:r>
              <a:rPr lang="en-US" sz="1400" dirty="0" smtClean="0"/>
              <a:t>setup </a:t>
            </a:r>
            <a:r>
              <a:rPr lang="en-US" sz="1400" dirty="0"/>
              <a:t>DHCP client name</a:t>
            </a:r>
          </a:p>
          <a:p>
            <a:pPr lvl="0"/>
            <a:r>
              <a:rPr lang="en-US" sz="1600" dirty="0" smtClean="0"/>
              <a:t>DHCP </a:t>
            </a:r>
            <a:r>
              <a:rPr lang="en-US" sz="1600" dirty="0"/>
              <a:t>server</a:t>
            </a:r>
          </a:p>
          <a:p>
            <a:pPr lvl="1"/>
            <a:r>
              <a:rPr lang="en-US" sz="1400" dirty="0"/>
              <a:t>Very small lease time for this VLAN</a:t>
            </a:r>
          </a:p>
          <a:p>
            <a:pPr lvl="1"/>
            <a:r>
              <a:rPr lang="en-US" sz="1400" dirty="0"/>
              <a:t>(Later </a:t>
            </a:r>
            <a:r>
              <a:rPr lang="en-US" sz="1400" dirty="0" smtClean="0"/>
              <a:t>on, </a:t>
            </a:r>
            <a:r>
              <a:rPr lang="en-US" sz="1400" dirty="0"/>
              <a:t>a special rule could be added for MACs with local bit set)</a:t>
            </a:r>
          </a:p>
          <a:p>
            <a:pPr eaLnBrk="1" hangingPunct="1"/>
            <a:endParaRPr lang="en-US" sz="18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13</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Protocol Implications of MAC address changes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574800"/>
            <a:ext cx="8229600" cy="4521200"/>
          </a:xfrm>
        </p:spPr>
        <p:txBody>
          <a:bodyPr/>
          <a:lstStyle/>
          <a:p>
            <a:pPr lvl="0"/>
            <a:r>
              <a:rPr lang="en-US" sz="2400" dirty="0"/>
              <a:t>Statistics to be collected</a:t>
            </a:r>
          </a:p>
          <a:p>
            <a:pPr lvl="1"/>
            <a:r>
              <a:rPr lang="en-US" sz="2000" dirty="0" smtClean="0"/>
              <a:t>Network</a:t>
            </a:r>
          </a:p>
          <a:p>
            <a:pPr lvl="2"/>
            <a:r>
              <a:rPr lang="en-US" sz="1800" dirty="0" smtClean="0"/>
              <a:t># </a:t>
            </a:r>
            <a:r>
              <a:rPr lang="en-US" sz="1800" dirty="0"/>
              <a:t>associations in this SSID</a:t>
            </a:r>
          </a:p>
          <a:p>
            <a:pPr lvl="2"/>
            <a:r>
              <a:rPr lang="en-US" sz="1800" dirty="0"/>
              <a:t>DHCP logs (MAC, DHCP client ID, time/date)</a:t>
            </a:r>
          </a:p>
          <a:p>
            <a:pPr lvl="2"/>
            <a:r>
              <a:rPr lang="en-US" sz="1800" dirty="0"/>
              <a:t>DHCP pool </a:t>
            </a:r>
            <a:r>
              <a:rPr lang="en-US" sz="1800" dirty="0" smtClean="0"/>
              <a:t>size in time</a:t>
            </a:r>
            <a:endParaRPr lang="en-US" sz="1800" dirty="0"/>
          </a:p>
          <a:p>
            <a:pPr lvl="2"/>
            <a:r>
              <a:rPr lang="en-US" sz="1800" dirty="0"/>
              <a:t>Switch table </a:t>
            </a:r>
            <a:r>
              <a:rPr lang="en-US" sz="1800" dirty="0" smtClean="0"/>
              <a:t>size in time</a:t>
            </a:r>
            <a:endParaRPr lang="en-US" sz="1800" dirty="0"/>
          </a:p>
          <a:p>
            <a:pPr lvl="2"/>
            <a:r>
              <a:rPr lang="en-US" sz="1800" dirty="0"/>
              <a:t>AAA </a:t>
            </a:r>
            <a:r>
              <a:rPr lang="en-US" sz="1800" dirty="0" smtClean="0"/>
              <a:t>logs</a:t>
            </a:r>
          </a:p>
          <a:p>
            <a:pPr lvl="1"/>
            <a:r>
              <a:rPr lang="en-US" sz="2400" dirty="0" smtClean="0"/>
              <a:t>Client</a:t>
            </a:r>
          </a:p>
          <a:p>
            <a:pPr lvl="2"/>
            <a:r>
              <a:rPr lang="en-US" sz="2000" dirty="0" smtClean="0"/>
              <a:t>MAC address usage log</a:t>
            </a:r>
          </a:p>
          <a:p>
            <a:pPr lvl="2"/>
            <a:r>
              <a:rPr lang="en-US" sz="2000" dirty="0" smtClean="0"/>
              <a:t>DHCP client name/ID</a:t>
            </a:r>
          </a:p>
          <a:p>
            <a:pPr lvl="1"/>
            <a:r>
              <a:rPr lang="en-US" sz="2400" dirty="0" smtClean="0"/>
              <a:t>Others?</a:t>
            </a:r>
            <a:endParaRPr lang="en-US" sz="2400" dirty="0"/>
          </a:p>
          <a:p>
            <a:pPr lvl="2"/>
            <a:endParaRPr lang="en-US" sz="1800" dirty="0" smtClean="0"/>
          </a:p>
          <a:p>
            <a:pPr lvl="2"/>
            <a:endParaRPr lang="en-US" sz="1800" dirty="0"/>
          </a:p>
          <a:p>
            <a:pPr lvl="1" eaLnBrk="1" hangingPunct="1"/>
            <a:endParaRPr lang="en-US" sz="20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658490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14</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MAC address trial - client requirements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Wiki page to register participating users</a:t>
            </a:r>
          </a:p>
          <a:p>
            <a:pPr eaLnBrk="1" hangingPunct="1"/>
            <a:r>
              <a:rPr lang="en-US" sz="2800" dirty="0" smtClean="0">
                <a:latin typeface="Calibri" panose="020F0502020204030204" pitchFamily="34" charset="0"/>
              </a:rPr>
              <a:t>Define a set of supplicant clients which can:</a:t>
            </a:r>
          </a:p>
          <a:p>
            <a:pPr lvl="1" eaLnBrk="1" hangingPunct="1"/>
            <a:r>
              <a:rPr lang="en-US" sz="2400" dirty="0" smtClean="0">
                <a:latin typeface="Calibri" panose="020F0502020204030204" pitchFamily="34" charset="0"/>
              </a:rPr>
              <a:t>Generate a MAC address within the local domain, with the unicast bit set</a:t>
            </a:r>
          </a:p>
          <a:p>
            <a:pPr lvl="1" eaLnBrk="1" hangingPunct="1"/>
            <a:r>
              <a:rPr lang="en-US" sz="2400" dirty="0" smtClean="0">
                <a:latin typeface="Calibri" panose="020F0502020204030204" pitchFamily="34" charset="0"/>
              </a:rPr>
              <a:t>Keep a log of used MAC addresses (association/probe?)</a:t>
            </a:r>
          </a:p>
          <a:p>
            <a:pPr eaLnBrk="1" hangingPunct="1"/>
            <a:r>
              <a:rPr lang="en-US" sz="2800" dirty="0" smtClean="0">
                <a:latin typeface="Calibri" panose="020F0502020204030204" pitchFamily="34" charset="0"/>
              </a:rPr>
              <a:t>Ask users to setup DHCP client name/ID and register it in the Wiki page  </a:t>
            </a:r>
          </a:p>
          <a:p>
            <a:pPr eaLnBrk="1" hangingPunct="1"/>
            <a:endParaRPr lang="en-US" sz="2800" dirty="0" smtClean="0">
              <a:latin typeface="Calibri" panose="020F0502020204030204" pitchFamily="34" charset="0"/>
            </a:endParaRPr>
          </a:p>
          <a:p>
            <a:pPr marL="457200" lvl="1" indent="0" eaLnBrk="1" hangingPunct="1">
              <a:buNone/>
            </a:pPr>
            <a:endParaRPr lang="en-US" sz="20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a:latin typeface="Calibri" panose="020F0502020204030204" pitchFamily="34" charset="0"/>
              </a:rPr>
              <a:t>Phillip Barber (Broadband </a:t>
            </a:r>
            <a:r>
              <a:rPr lang="en-US" i="1">
                <a:latin typeface="Calibri" panose="020F0502020204030204" pitchFamily="34" charset="0"/>
              </a:rPr>
              <a:t>Mobile </a:t>
            </a:r>
            <a:r>
              <a:rPr lang="en-US" i="1" smtClean="0">
                <a:latin typeface="Calibri" panose="020F0502020204030204" pitchFamily="34" charset="0"/>
              </a:rPr>
              <a:t>Tech)</a:t>
            </a:r>
          </a:p>
          <a:p>
            <a:pPr lvl="2"/>
            <a:r>
              <a:rPr lang="en-US" i="1" smtClean="0">
                <a:latin typeface="Calibri" panose="020F0502020204030204" pitchFamily="34" charset="0"/>
              </a:rPr>
              <a:t>Overview </a:t>
            </a:r>
            <a:r>
              <a:rPr lang="en-US" i="1" dirty="0" smtClean="0">
                <a:latin typeface="Calibri" panose="020F0502020204030204" pitchFamily="34" charset="0"/>
              </a:rPr>
              <a:t>of Privacy in IEEE 802.16</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mentor.ieee.org/privecsg/dcn/14/privecsg-14-0012-00-0000-overview-of-privacy-in-802-16.pptx</a:t>
            </a:r>
            <a:r>
              <a:rPr lang="en-US" i="1" dirty="0" smtClean="0">
                <a:latin typeface="Calibri" panose="020F0502020204030204" pitchFamily="34"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Next steps</a:t>
            </a:r>
          </a:p>
          <a:p>
            <a:pPr lvl="1"/>
            <a:r>
              <a:rPr lang="en-US" sz="2400" dirty="0" smtClean="0">
                <a:latin typeface="Calibri" panose="020F0502020204030204" pitchFamily="34" charset="0"/>
              </a:rPr>
              <a:t>Prepare report to the 802 Executive Committee and consider developing a PAR 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a:t>
            </a:r>
          </a:p>
          <a:p>
            <a:pPr lvl="1"/>
            <a:r>
              <a:rPr lang="en-US" sz="2400" dirty="0" smtClean="0">
                <a:latin typeface="Calibri" panose="020F0502020204030204" pitchFamily="34" charset="0"/>
              </a:rPr>
              <a:t>November </a:t>
            </a:r>
            <a:r>
              <a:rPr lang="en-US" sz="2400" dirty="0">
                <a:latin typeface="Calibri" panose="020F0502020204030204" pitchFamily="34" charset="0"/>
              </a:rPr>
              <a:t>2-7, 2014, IEEE 802 Plenary meeting in San Antonio, TX, </a:t>
            </a:r>
            <a:r>
              <a:rPr lang="en-US" sz="2400" dirty="0" smtClean="0">
                <a:latin typeface="Calibri" panose="020F0502020204030204" pitchFamily="34" charset="0"/>
              </a:rPr>
              <a:t>USA</a:t>
            </a:r>
          </a:p>
          <a:p>
            <a:pPr lvl="2"/>
            <a:r>
              <a:rPr lang="en-US" sz="2000" dirty="0" smtClean="0">
                <a:latin typeface="Calibri" panose="020F0502020204030204" pitchFamily="34" charset="0"/>
              </a:rPr>
              <a:t>(Potential 802c PAR discussion on Monday evening, 21:30)</a:t>
            </a:r>
          </a:p>
          <a:p>
            <a:pPr lvl="2"/>
            <a:r>
              <a:rPr lang="en-US" sz="2000" dirty="0" smtClean="0">
                <a:latin typeface="Calibri" panose="020F0502020204030204" pitchFamily="34" charset="0"/>
              </a:rPr>
              <a:t>Privacy EC SG – 2 Eve slots: Tuesday and Thursday, 19:30-21:30</a:t>
            </a:r>
          </a:p>
          <a:p>
            <a:pPr lvl="2"/>
            <a:r>
              <a:rPr lang="en-US" sz="2000" dirty="0" smtClean="0">
                <a:latin typeface="Calibri" panose="020F0502020204030204" pitchFamily="34" charset="0"/>
              </a:rPr>
              <a:t>802 EC plenary – Report SG’s update and request EC for renewal</a:t>
            </a:r>
          </a:p>
          <a:p>
            <a:pPr lvl="1"/>
            <a:r>
              <a:rPr lang="en-US" sz="2400" dirty="0" smtClean="0">
                <a:latin typeface="Calibri" panose="020F0502020204030204" pitchFamily="34" charset="0"/>
              </a:rPr>
              <a:t>(</a:t>
            </a:r>
            <a:r>
              <a:rPr lang="en-US" sz="2400" dirty="0">
                <a:latin typeface="Calibri" panose="020F0502020204030204" pitchFamily="34" charset="0"/>
              </a:rPr>
              <a:t>other teleconferences TBD - if SG is renewed)</a:t>
            </a:r>
          </a:p>
          <a:p>
            <a:pPr lvl="1"/>
            <a:r>
              <a:rPr lang="en-US" sz="2400" dirty="0" smtClean="0">
                <a:latin typeface="Calibri" panose="020F0502020204030204" pitchFamily="34" charset="0"/>
              </a:rPr>
              <a:t>(March </a:t>
            </a:r>
            <a:r>
              <a:rPr lang="en-US" sz="2400" dirty="0">
                <a:latin typeface="Calibri" panose="020F0502020204030204" pitchFamily="34" charset="0"/>
              </a:rPr>
              <a:t>8-13, 2015, IEEE 802 Plenary meeting in Berlin, Germany </a:t>
            </a:r>
            <a:r>
              <a:rPr lang="en-US" sz="2400" dirty="0" smtClean="0">
                <a:latin typeface="Calibri" panose="020F0502020204030204" pitchFamily="34" charset="0"/>
              </a:rPr>
              <a:t>- </a:t>
            </a:r>
            <a:r>
              <a:rPr lang="en-US" sz="2400" dirty="0">
                <a:latin typeface="Calibri" panose="020F0502020204030204" pitchFamily="34" charset="0"/>
              </a:rPr>
              <a:t>if SG is renewed</a:t>
            </a:r>
            <a:r>
              <a:rPr lang="en-US" sz="2400" dirty="0" smtClean="0">
                <a:latin typeface="Calibri" panose="020F0502020204030204" pitchFamily="34" charset="0"/>
              </a:rPr>
              <a:t>)</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6106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October 22</a:t>
            </a:r>
            <a:r>
              <a:rPr lang="en-US" sz="1800" baseline="30000" dirty="0" smtClean="0">
                <a:latin typeface="Calibri" panose="020F0502020204030204" pitchFamily="34" charset="0"/>
              </a:rPr>
              <a:t>nd</a:t>
            </a:r>
            <a:r>
              <a:rPr lang="en-US" sz="1800" dirty="0" smtClean="0">
                <a:latin typeface="Calibri" panose="020F0502020204030204" pitchFamily="34" charset="0"/>
              </a:rPr>
              <a:t>, 2014,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747 352 557 </a:t>
            </a:r>
          </a:p>
          <a:p>
            <a:pPr lvl="1"/>
            <a:r>
              <a:rPr lang="en-US" sz="1600" dirty="0">
                <a:latin typeface="Calibri" panose="020F0502020204030204" pitchFamily="34" charset="0"/>
              </a:rPr>
              <a:t>Meeting Password: </a:t>
            </a:r>
            <a:r>
              <a:rPr lang="en-US" sz="1600" dirty="0" err="1">
                <a:latin typeface="Calibri" panose="020F0502020204030204" pitchFamily="34" charset="0"/>
              </a:rPr>
              <a:t>privecsg</a:t>
            </a:r>
            <a:r>
              <a:rPr lang="en-US" sz="1600" dirty="0">
                <a:latin typeface="Calibri" panose="020F0502020204030204" pitchFamily="34" charset="0"/>
              </a:rPr>
              <a:t> </a:t>
            </a:r>
          </a:p>
          <a:p>
            <a:pPr lvl="1"/>
            <a:r>
              <a:rPr lang="en-US" sz="1600" dirty="0" smtClean="0">
                <a:latin typeface="Calibri" panose="020F0502020204030204" pitchFamily="34" charset="0"/>
              </a:rPr>
              <a:t>To join this meeting (also from mobile devices):</a:t>
            </a:r>
          </a:p>
          <a:p>
            <a:pPr marL="800100" lvl="2" indent="0">
              <a:buNone/>
            </a:pPr>
            <a:r>
              <a:rPr lang="en-US" sz="1400" dirty="0" smtClean="0">
                <a:latin typeface="Calibri" panose="020F0502020204030204" pitchFamily="34" charset="0"/>
              </a:rPr>
              <a:t>1</a:t>
            </a:r>
            <a:r>
              <a:rPr lang="en-US" sz="1400" dirty="0">
                <a:latin typeface="Calibri" panose="020F0502020204030204" pitchFamily="34" charset="0"/>
              </a:rPr>
              <a:t>. Go to </a:t>
            </a:r>
            <a:r>
              <a:rPr lang="en-US" sz="1400" dirty="0">
                <a:latin typeface="Calibri" panose="020F0502020204030204" pitchFamily="34" charset="0"/>
                <a:hlinkClick r:id="rId3"/>
              </a:rPr>
              <a:t>https://</a:t>
            </a:r>
            <a:r>
              <a:rPr lang="en-US" sz="1400" dirty="0" smtClean="0">
                <a:latin typeface="Calibri" panose="020F0502020204030204" pitchFamily="34" charset="0"/>
                <a:hlinkClick r:id="rId3"/>
              </a:rPr>
              <a:t>premconf.webex.com/premconf/j.php?MTID=m61d3208478cccc183f302938816dadc2</a:t>
            </a:r>
            <a:r>
              <a:rPr lang="en-US" sz="1400" dirty="0" smtClean="0">
                <a:latin typeface="Calibri" panose="020F0502020204030204" pitchFamily="34" charset="0"/>
              </a:rPr>
              <a:t> </a:t>
            </a:r>
          </a:p>
          <a:p>
            <a:pPr marL="800100" lvl="2" indent="0">
              <a:buNone/>
            </a:pPr>
            <a:r>
              <a:rPr lang="en-US" sz="1400" dirty="0" smtClean="0">
                <a:latin typeface="Calibri" panose="020F0502020204030204" pitchFamily="34" charset="0"/>
              </a:rPr>
              <a:t>2</a:t>
            </a:r>
            <a:r>
              <a:rPr lang="en-US" sz="1400" dirty="0">
                <a:latin typeface="Calibri" panose="020F0502020204030204" pitchFamily="34" charset="0"/>
              </a:rPr>
              <a:t>. If requested, enter your name and email address. </a:t>
            </a:r>
          </a:p>
          <a:p>
            <a:pPr marL="800100" lvl="2" indent="0">
              <a:buNone/>
            </a:pPr>
            <a:r>
              <a:rPr lang="en-US" sz="1400" dirty="0">
                <a:latin typeface="Calibri" panose="020F0502020204030204" pitchFamily="34" charset="0"/>
              </a:rPr>
              <a:t>3. If a password is required, enter the meeting password: </a:t>
            </a:r>
            <a:r>
              <a:rPr lang="en-US" sz="1400" dirty="0" err="1">
                <a:latin typeface="Calibri" panose="020F0502020204030204" pitchFamily="34" charset="0"/>
              </a:rPr>
              <a:t>privecsg</a:t>
            </a:r>
            <a:r>
              <a:rPr lang="en-US" sz="1400" dirty="0">
                <a:latin typeface="Calibri" panose="020F0502020204030204" pitchFamily="34" charset="0"/>
              </a:rPr>
              <a:t> </a:t>
            </a:r>
          </a:p>
          <a:p>
            <a:pPr marL="800100" lvl="2" indent="0">
              <a:buNone/>
            </a:pPr>
            <a:r>
              <a:rPr lang="en-US" sz="1400" dirty="0">
                <a:latin typeface="Calibri" panose="020F0502020204030204" pitchFamily="34" charset="0"/>
              </a:rPr>
              <a:t>4. Click "Join". </a:t>
            </a:r>
          </a:p>
          <a:p>
            <a:pPr marL="800100" lvl="2" indent="0">
              <a:buNone/>
            </a:pPr>
            <a:r>
              <a:rPr lang="en-US" sz="1400" dirty="0">
                <a:latin typeface="Calibri" panose="020F0502020204030204" pitchFamily="34" charset="0"/>
              </a:rPr>
              <a:t>5. Follow the instructions that appear on your screen. </a:t>
            </a:r>
            <a:endParaRPr lang="en-US" sz="1600" dirty="0">
              <a:latin typeface="Calibri" panose="020F0502020204030204" pitchFamily="34" charset="0"/>
            </a:endParaRPr>
          </a:p>
          <a:p>
            <a:pPr lvl="1"/>
            <a:r>
              <a:rPr lang="en-US" sz="1600" dirty="0">
                <a:latin typeface="Calibri" panose="020F0502020204030204" pitchFamily="34" charset="0"/>
              </a:rPr>
              <a:t>To view in other time zones or languages, please click the link: </a:t>
            </a:r>
          </a:p>
          <a:p>
            <a:pPr lvl="1"/>
            <a:r>
              <a:rPr lang="en-US" sz="1600" dirty="0">
                <a:latin typeface="Calibri" panose="020F0502020204030204" pitchFamily="34" charset="0"/>
                <a:hlinkClick r:id="rId4"/>
              </a:rPr>
              <a:t>https://</a:t>
            </a:r>
            <a:r>
              <a:rPr lang="en-US" sz="1600" dirty="0" smtClean="0">
                <a:latin typeface="Calibri" panose="020F0502020204030204" pitchFamily="34" charset="0"/>
                <a:hlinkClick r:id="rId4"/>
              </a:rPr>
              <a:t>premconf.webex.com/premconf/j.php?MTID=m69eeefb6a5dcb21539c0919c591c073f</a:t>
            </a:r>
            <a:r>
              <a:rPr lang="en-US" sz="1600" dirty="0" smtClean="0">
                <a:latin typeface="Calibri" panose="020F0502020204030204" pitchFamily="34" charset="0"/>
              </a:rPr>
              <a:t> </a:t>
            </a:r>
            <a:endParaRPr lang="en-US" sz="800" dirty="0">
              <a:latin typeface="Calibri" panose="020F0502020204030204" pitchFamily="34" charset="0"/>
            </a:endParaRPr>
          </a:p>
          <a:p>
            <a:r>
              <a:rPr lang="en-US" sz="1800" dirty="0" smtClean="0">
                <a:latin typeface="Calibri" panose="020F0502020204030204" pitchFamily="34" charset="0"/>
              </a:rPr>
              <a:t>Teleconference information</a:t>
            </a:r>
            <a:endParaRPr lang="en-US" sz="1800" dirty="0">
              <a:latin typeface="Calibri" panose="020F0502020204030204" pitchFamily="34" charset="0"/>
            </a:endParaRPr>
          </a:p>
          <a:p>
            <a:pPr lvl="1"/>
            <a:r>
              <a:rPr lang="en-US" sz="1600" dirty="0" smtClean="0">
                <a:latin typeface="Calibri" panose="020F0502020204030204" pitchFamily="34" charset="0"/>
              </a:rPr>
              <a:t>Show </a:t>
            </a:r>
            <a:r>
              <a:rPr lang="en-US" sz="1600" dirty="0">
                <a:latin typeface="Calibri" panose="020F0502020204030204" pitchFamily="34" charset="0"/>
              </a:rPr>
              <a:t>global numbers: </a:t>
            </a:r>
            <a:r>
              <a:rPr lang="en-US" sz="1600" dirty="0">
                <a:latin typeface="Calibri" panose="020F0502020204030204" pitchFamily="34" charset="0"/>
                <a:hlinkClick r:id="rId5"/>
              </a:rPr>
              <a:t>https://</a:t>
            </a:r>
            <a:r>
              <a:rPr lang="en-US" sz="1600" dirty="0" smtClean="0">
                <a:latin typeface="Calibri" panose="020F0502020204030204" pitchFamily="34" charset="0"/>
                <a:hlinkClick r:id="rId5"/>
              </a:rPr>
              <a:t>www.myrcplus.com/cnums.asp?bwebid=8369444&amp;ppc=542167&amp;num=1&amp;num2=1719-867-1571</a:t>
            </a:r>
            <a:r>
              <a:rPr lang="en-US" sz="1600" dirty="0" smtClean="0">
                <a:latin typeface="Calibri" panose="020F0502020204030204" pitchFamily="34" charset="0"/>
              </a:rPr>
              <a:t>  </a:t>
            </a:r>
            <a:endParaRPr lang="en-US" sz="1600" dirty="0">
              <a:latin typeface="Calibri" panose="020F0502020204030204" pitchFamily="34" charset="0"/>
            </a:endParaRPr>
          </a:p>
          <a:p>
            <a:pPr lvl="1"/>
            <a:r>
              <a:rPr lang="en-US" sz="1600" dirty="0">
                <a:latin typeface="Calibri" panose="020F0502020204030204" pitchFamily="34" charset="0"/>
              </a:rPr>
              <a:t>Attendee 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802c PAR</a:t>
            </a:r>
            <a:endParaRPr lang="en-US" sz="1800" dirty="0">
              <a:latin typeface="Calibri" panose="020F0502020204030204" pitchFamily="34" charset="0"/>
            </a:endParaRPr>
          </a:p>
          <a:p>
            <a:pPr lvl="1"/>
            <a:r>
              <a:rPr lang="en-US" sz="1800" dirty="0" smtClean="0">
                <a:latin typeface="Calibri" panose="020F0502020204030204" pitchFamily="34" charset="0"/>
              </a:rPr>
              <a:t>IETF MAC address randomization trial status – wiki page</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b="1" dirty="0">
                <a:latin typeface="Calibri" panose="020F0502020204030204" pitchFamily="34" charset="0"/>
              </a:rPr>
              <a:t>Threat Model for Privacy at Link </a:t>
            </a:r>
            <a:r>
              <a:rPr lang="en-US" sz="1600" b="1" dirty="0" smtClean="0">
                <a:latin typeface="Calibri" panose="020F0502020204030204" pitchFamily="34" charset="0"/>
              </a:rPr>
              <a:t>Layer </a:t>
            </a:r>
            <a:endParaRPr lang="en-US" sz="1600" b="1"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b="1" dirty="0" smtClean="0">
                <a:latin typeface="Calibri" panose="020F0502020204030204" pitchFamily="34" charset="0"/>
              </a:rPr>
              <a:t>Proposals </a:t>
            </a:r>
            <a:r>
              <a:rPr lang="en-US" sz="1600" b="1"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874</TotalTime>
  <Words>1438</Words>
  <Application>Microsoft Office PowerPoint</Application>
  <PresentationFormat>On-screen Show (4:3)</PresentationFormat>
  <Paragraphs>218</Paragraphs>
  <Slides>17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Calibri</vt:lpstr>
      <vt:lpstr>Helvetica</vt:lpstr>
      <vt:lpstr>Times</vt:lpstr>
      <vt:lpstr>Times New Roman</vt:lpstr>
      <vt:lpstr>Template</vt:lpstr>
      <vt:lpstr>IEEE 802 EC Privacy Recommendation Study Group October 22nd, 2014, Conference Call</vt:lpstr>
      <vt:lpstr>Conference Call Details </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802c PAR</vt:lpstr>
      <vt:lpstr>Trial at IETF meeting</vt:lpstr>
      <vt:lpstr>Protocol Implications of MAC address changes</vt:lpstr>
      <vt:lpstr>MAC address trial - client requirements</vt:lpstr>
      <vt:lpstr>Business#3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209</cp:revision>
  <cp:lastPrinted>1998-02-10T13:28:06Z</cp:lastPrinted>
  <dcterms:created xsi:type="dcterms:W3CDTF">2011-12-30T17:06:23Z</dcterms:created>
  <dcterms:modified xsi:type="dcterms:W3CDTF">2014-10-21T19:40:16Z</dcterms:modified>
</cp:coreProperties>
</file>