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handoutMasterIdLst>
    <p:handoutMasterId r:id="rId23"/>
  </p:handoutMasterIdLst>
  <p:sldIdLst>
    <p:sldId id="262" r:id="rId2"/>
    <p:sldId id="275" r:id="rId3"/>
    <p:sldId id="276" r:id="rId4"/>
    <p:sldId id="277" r:id="rId5"/>
    <p:sldId id="278" r:id="rId6"/>
    <p:sldId id="271" r:id="rId7"/>
    <p:sldId id="299" r:id="rId8"/>
    <p:sldId id="266" r:id="rId9"/>
    <p:sldId id="283" r:id="rId10"/>
    <p:sldId id="281" r:id="rId11"/>
    <p:sldId id="298" r:id="rId12"/>
    <p:sldId id="300" r:id="rId13"/>
    <p:sldId id="282" r:id="rId14"/>
    <p:sldId id="302" r:id="rId15"/>
    <p:sldId id="296" r:id="rId16"/>
    <p:sldId id="297" r:id="rId17"/>
    <p:sldId id="293" r:id="rId18"/>
    <p:sldId id="301" r:id="rId19"/>
    <p:sldId id="285" r:id="rId20"/>
    <p:sldId id="295"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336" autoAdjust="0"/>
    <p:restoredTop sz="99290" autoAdjust="0"/>
  </p:normalViewPr>
  <p:slideViewPr>
    <p:cSldViewPr>
      <p:cViewPr varScale="1">
        <p:scale>
          <a:sx n="74" d="100"/>
          <a:sy n="74" d="100"/>
        </p:scale>
        <p:origin x="1398" y="72"/>
      </p:cViewPr>
      <p:guideLst>
        <p:guide orient="horz" pos="2160"/>
        <p:guide pos="2880"/>
      </p:guideLst>
    </p:cSldViewPr>
  </p:slideViewPr>
  <p:outlineViewPr>
    <p:cViewPr>
      <p:scale>
        <a:sx n="33" d="100"/>
        <a:sy n="33" d="100"/>
      </p:scale>
      <p:origin x="0" y="23652"/>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5</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4126187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6</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31485559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9304738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815145" y="76200"/>
            <a:ext cx="2100255" cy="307777"/>
          </a:xfrm>
          <a:prstGeom prst="rect">
            <a:avLst/>
          </a:prstGeom>
        </p:spPr>
        <p:txBody>
          <a:bodyPr wrap="none">
            <a:spAutoFit/>
          </a:bodyPr>
          <a:lstStyle/>
          <a:p>
            <a:pPr algn="r"/>
            <a:r>
              <a:rPr lang="en-US" sz="1400" b="1" dirty="0" smtClean="0"/>
              <a:t>privecsg-14-0021-00-ecsg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1/files/public/docs2014/new-addresses-thaler-local-address-csd-v01.pdf" TargetMode="External"/><Relationship Id="rId2" Type="http://schemas.openxmlformats.org/officeDocument/2006/relationships/hyperlink" Target="http://www.ieee802.org/1/files/public/docs2014/new-addresses-thaler-local-address-par-v01.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privecsg/dcn/14/privecsg-14-0019-00-0000-separation-of-access-and-core-partitioning-in-the-local-space.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privecsg/dcn/14/privecsg-14-0014-00-0000-802-privacy-threat-model.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54175"/>
            <a:ext cx="7772400" cy="1470025"/>
          </a:xfrm>
        </p:spPr>
        <p:txBody>
          <a:bodyPr/>
          <a:lstStyle/>
          <a:p>
            <a:r>
              <a:rPr lang="en-US" dirty="0" smtClean="0">
                <a:latin typeface="Calibri" panose="020F0502020204030204" pitchFamily="34" charset="0"/>
              </a:rPr>
              <a:t>IEEE 802 EC Privacy Recommendation SG</a:t>
            </a:r>
            <a:br>
              <a:rPr lang="en-US" dirty="0" smtClean="0">
                <a:latin typeface="Calibri" panose="020F0502020204030204" pitchFamily="34" charset="0"/>
              </a:rPr>
            </a:br>
            <a:r>
              <a:rPr lang="en-US" dirty="0">
                <a:latin typeface="Calibri" panose="020F0502020204030204" pitchFamily="34" charset="0"/>
              </a:rPr>
              <a:t/>
            </a:r>
            <a:br>
              <a:rPr lang="en-US" dirty="0">
                <a:latin typeface="Calibri" panose="020F0502020204030204" pitchFamily="34" charset="0"/>
              </a:rPr>
            </a:br>
            <a:r>
              <a:rPr lang="en-US" dirty="0" smtClean="0">
                <a:latin typeface="Calibri" panose="020F0502020204030204" pitchFamily="34" charset="0"/>
              </a:rPr>
              <a:t>802 Plenary Meeting</a:t>
            </a:r>
            <a:br>
              <a:rPr lang="en-US" dirty="0" smtClean="0">
                <a:latin typeface="Calibri" panose="020F0502020204030204" pitchFamily="34" charset="0"/>
              </a:rPr>
            </a:br>
            <a:r>
              <a:rPr lang="en-US" dirty="0" smtClean="0">
                <a:latin typeface="Calibri" panose="020F0502020204030204" pitchFamily="34" charset="0"/>
              </a:rPr>
              <a:t>November 3-7, 2014</a:t>
            </a:r>
            <a:br>
              <a:rPr lang="en-US" dirty="0" smtClean="0">
                <a:latin typeface="Calibri" panose="020F0502020204030204" pitchFamily="34" charset="0"/>
              </a:rPr>
            </a:br>
            <a:endParaRPr lang="en-US" dirty="0">
              <a:latin typeface="Calibri" panose="020F0502020204030204" pitchFamily="34" charset="0"/>
            </a:endParaRPr>
          </a:p>
        </p:txBody>
      </p:sp>
      <p:sp>
        <p:nvSpPr>
          <p:cNvPr id="3" name="Subtitle 2"/>
          <p:cNvSpPr>
            <a:spLocks noGrp="1"/>
          </p:cNvSpPr>
          <p:nvPr>
            <p:ph type="subTitle" idx="1"/>
          </p:nvPr>
        </p:nvSpPr>
        <p:spPr>
          <a:xfrm>
            <a:off x="990600" y="3886200"/>
            <a:ext cx="7239000" cy="1752600"/>
          </a:xfrm>
        </p:spPr>
        <p:txBody>
          <a:bodyPr/>
          <a:lstStyle/>
          <a:p>
            <a:r>
              <a:rPr lang="en-US" sz="2800" dirty="0">
                <a:latin typeface="Calibri" panose="020F0502020204030204" pitchFamily="34" charset="0"/>
              </a:rPr>
              <a:t/>
            </a:r>
            <a:br>
              <a:rPr lang="en-US" sz="2800" dirty="0">
                <a:latin typeface="Calibri" panose="020F0502020204030204" pitchFamily="34" charset="0"/>
              </a:rPr>
            </a:br>
            <a:r>
              <a:rPr lang="en-US" sz="2800" dirty="0" smtClean="0">
                <a:latin typeface="Calibri" panose="020F0502020204030204" pitchFamily="34" charset="0"/>
              </a:rPr>
              <a:t>Juan Carlos Zuniga, InterDigital Labs</a:t>
            </a:r>
            <a:endParaRPr lang="en-US" sz="2800" dirty="0">
              <a:latin typeface="Calibri" panose="020F0502020204030204" pitchFamily="34" charset="0"/>
            </a:endParaRPr>
          </a:p>
          <a:p>
            <a:r>
              <a:rPr lang="en-US" sz="2800" dirty="0" smtClean="0">
                <a:latin typeface="Calibri" panose="020F0502020204030204" pitchFamily="34" charset="0"/>
              </a:rPr>
              <a:t>(EC SG Chair</a:t>
            </a:r>
            <a:r>
              <a:rPr lang="en-US" sz="2800" dirty="0">
                <a:latin typeface="Calibri" panose="020F0502020204030204" pitchFamily="34" charset="0"/>
              </a:rPr>
              <a:t>)</a:t>
            </a:r>
          </a:p>
          <a:p>
            <a:endParaRPr lang="en-US" sz="28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Business#2</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Agenda bashing</a:t>
            </a:r>
          </a:p>
          <a:p>
            <a:pPr lvl="1"/>
            <a:r>
              <a:rPr lang="en-US" dirty="0" smtClean="0">
                <a:latin typeface="Calibri" panose="020F0502020204030204" pitchFamily="34" charset="0"/>
              </a:rPr>
              <a:t> </a:t>
            </a:r>
          </a:p>
          <a:p>
            <a:r>
              <a:rPr lang="en-US" dirty="0" smtClean="0">
                <a:latin typeface="Calibri" panose="020F0502020204030204" pitchFamily="34" charset="0"/>
              </a:rPr>
              <a:t>Approval of minutes</a:t>
            </a:r>
          </a:p>
          <a:p>
            <a:pPr lvl="1"/>
            <a:r>
              <a:rPr lang="en-US" dirty="0" smtClean="0">
                <a:latin typeface="Calibri" panose="020F0502020204030204" pitchFamily="34" charset="0"/>
              </a:rPr>
              <a:t> </a:t>
            </a:r>
          </a:p>
          <a:p>
            <a:r>
              <a:rPr lang="en-US" dirty="0" smtClean="0">
                <a:latin typeface="Calibri" panose="020F0502020204030204" pitchFamily="34" charset="0"/>
              </a:rPr>
              <a:t>Reports</a:t>
            </a:r>
          </a:p>
          <a:p>
            <a:pPr lvl="1"/>
            <a:r>
              <a:rPr lang="en-US" dirty="0" smtClean="0">
                <a:latin typeface="Calibri" panose="020F0502020204030204" pitchFamily="34" charset="0"/>
              </a:rPr>
              <a:t>Group’s updates</a:t>
            </a:r>
          </a:p>
          <a:p>
            <a:pPr lvl="2"/>
            <a:r>
              <a:rPr lang="en-US" dirty="0">
                <a:latin typeface="Calibri" panose="020F0502020204030204" pitchFamily="34" charset="0"/>
              </a:rPr>
              <a:t>802c PAR u</a:t>
            </a:r>
            <a:r>
              <a:rPr lang="en-US" dirty="0" smtClean="0">
                <a:latin typeface="Calibri" panose="020F0502020204030204" pitchFamily="34" charset="0"/>
              </a:rPr>
              <a:t>pdate </a:t>
            </a:r>
            <a:r>
              <a:rPr lang="en-US" dirty="0">
                <a:latin typeface="Calibri" panose="020F0502020204030204" pitchFamily="34" charset="0"/>
              </a:rPr>
              <a:t>/ </a:t>
            </a:r>
            <a:r>
              <a:rPr lang="en-US" dirty="0" smtClean="0">
                <a:latin typeface="Calibri" panose="020F0502020204030204" pitchFamily="34" charset="0"/>
              </a:rPr>
              <a:t>comments </a:t>
            </a:r>
            <a:r>
              <a:rPr lang="en-US" dirty="0">
                <a:latin typeface="Calibri" panose="020F0502020204030204" pitchFamily="34" charset="0"/>
              </a:rPr>
              <a:t>to be submitted</a:t>
            </a:r>
          </a:p>
          <a:p>
            <a:pPr lvl="2"/>
            <a:r>
              <a:rPr lang="en-US" dirty="0">
                <a:latin typeface="Calibri" panose="020F0502020204030204" pitchFamily="34" charset="0"/>
              </a:rPr>
              <a:t>EC Closing Report</a:t>
            </a:r>
          </a:p>
          <a:p>
            <a:pPr lvl="2"/>
            <a:endParaRPr lang="en-US" dirty="0" smtClean="0">
              <a:latin typeface="Calibri" panose="020F0502020204030204" pitchFamily="34" charset="0"/>
            </a:endParaRPr>
          </a:p>
          <a:p>
            <a:pPr lvl="2">
              <a:buNone/>
            </a:pPr>
            <a:endParaRPr lang="en-US"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802c PAR</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228600" y="1201737"/>
            <a:ext cx="8686800" cy="5588000"/>
          </a:xfrm>
        </p:spPr>
        <p:txBody>
          <a:bodyPr/>
          <a:lstStyle/>
          <a:p>
            <a:pPr eaLnBrk="1" hangingPunct="1"/>
            <a:r>
              <a:rPr lang="en-US" sz="2800" dirty="0">
                <a:latin typeface="Calibri" panose="020F0502020204030204" pitchFamily="34" charset="0"/>
                <a:cs typeface="Arial"/>
              </a:rPr>
              <a:t>Amendment to IEEE Standard </a:t>
            </a:r>
            <a:r>
              <a:rPr lang="en-US" sz="2800" dirty="0" smtClean="0">
                <a:latin typeface="Calibri" panose="020F0502020204030204" pitchFamily="34" charset="0"/>
                <a:cs typeface="Arial"/>
              </a:rPr>
              <a:t>802-2014</a:t>
            </a:r>
          </a:p>
          <a:p>
            <a:pPr eaLnBrk="1" hangingPunct="1"/>
            <a:r>
              <a:rPr lang="en-US" sz="2800" dirty="0" smtClean="0">
                <a:latin typeface="Calibri" panose="020F0502020204030204" pitchFamily="34" charset="0"/>
                <a:cs typeface="Arial"/>
              </a:rPr>
              <a:t>Local </a:t>
            </a:r>
            <a:r>
              <a:rPr lang="en-US" sz="2800" dirty="0">
                <a:latin typeface="Calibri" panose="020F0502020204030204" pitchFamily="34" charset="0"/>
                <a:cs typeface="Arial"/>
              </a:rPr>
              <a:t>address space usage </a:t>
            </a:r>
            <a:r>
              <a:rPr lang="en-US" sz="2800" dirty="0" smtClean="0">
                <a:latin typeface="Calibri" panose="020F0502020204030204" pitchFamily="34" charset="0"/>
                <a:cs typeface="Arial"/>
              </a:rPr>
              <a:t>recommendations and rules</a:t>
            </a:r>
          </a:p>
          <a:p>
            <a:pPr eaLnBrk="1" hangingPunct="1"/>
            <a:endParaRPr lang="en-US" sz="1800" dirty="0" smtClean="0">
              <a:latin typeface="Calibri" panose="020F0502020204030204" pitchFamily="34" charset="0"/>
              <a:cs typeface="Arial"/>
            </a:endParaRPr>
          </a:p>
          <a:p>
            <a:pPr eaLnBrk="1" hangingPunct="1"/>
            <a:r>
              <a:rPr lang="en-US" sz="2800" dirty="0" smtClean="0">
                <a:latin typeface="Calibri" panose="020F0502020204030204" pitchFamily="34" charset="0"/>
                <a:cs typeface="Arial"/>
              </a:rPr>
              <a:t>PAR</a:t>
            </a:r>
            <a:r>
              <a:rPr lang="en-US" sz="2800" dirty="0">
                <a:latin typeface="Calibri" panose="020F0502020204030204" pitchFamily="34" charset="0"/>
                <a:cs typeface="Arial"/>
              </a:rPr>
              <a:t>: </a:t>
            </a:r>
            <a:r>
              <a:rPr lang="en-US" sz="2400" dirty="0">
                <a:latin typeface="Calibri" panose="020F0502020204030204" pitchFamily="34" charset="0"/>
                <a:cs typeface="Arial"/>
                <a:hlinkClick r:id="rId2"/>
              </a:rPr>
              <a:t>http://</a:t>
            </a:r>
            <a:r>
              <a:rPr lang="en-US" sz="2400" dirty="0" smtClean="0">
                <a:latin typeface="Calibri" panose="020F0502020204030204" pitchFamily="34" charset="0"/>
                <a:cs typeface="Arial"/>
                <a:hlinkClick r:id="rId2"/>
              </a:rPr>
              <a:t>www.ieee802.org/1/files/public/docs2014/new-addresses-thaler-local-address-par-v01.pdf</a:t>
            </a:r>
            <a:r>
              <a:rPr lang="en-US" sz="2400" dirty="0" smtClean="0">
                <a:latin typeface="Calibri" panose="020F0502020204030204" pitchFamily="34" charset="0"/>
                <a:cs typeface="Arial"/>
              </a:rPr>
              <a:t> </a:t>
            </a:r>
          </a:p>
          <a:p>
            <a:pPr eaLnBrk="1" hangingPunct="1"/>
            <a:endParaRPr lang="en-US" sz="1600" dirty="0" smtClean="0">
              <a:latin typeface="Calibri" panose="020F0502020204030204" pitchFamily="34" charset="0"/>
              <a:cs typeface="Arial"/>
            </a:endParaRPr>
          </a:p>
          <a:p>
            <a:pPr eaLnBrk="1" hangingPunct="1"/>
            <a:r>
              <a:rPr lang="en-US" sz="2800" dirty="0">
                <a:latin typeface="Calibri" panose="020F0502020204030204" pitchFamily="34" charset="0"/>
                <a:cs typeface="Arial"/>
              </a:rPr>
              <a:t>CSD: </a:t>
            </a:r>
            <a:r>
              <a:rPr lang="en-US" sz="2400" dirty="0">
                <a:latin typeface="Calibri" panose="020F0502020204030204" pitchFamily="34" charset="0"/>
                <a:cs typeface="Arial"/>
                <a:hlinkClick r:id="rId3"/>
              </a:rPr>
              <a:t>http://</a:t>
            </a:r>
            <a:r>
              <a:rPr lang="en-US" sz="2400" dirty="0" smtClean="0">
                <a:latin typeface="Calibri" panose="020F0502020204030204" pitchFamily="34" charset="0"/>
                <a:cs typeface="Arial"/>
                <a:hlinkClick r:id="rId3"/>
              </a:rPr>
              <a:t>www.ieee802.org/1/files/public/docs2014/new-addresses-thaler-local-address-csd-v01.pdf</a:t>
            </a:r>
            <a:endParaRPr lang="en-US" sz="2400" dirty="0" smtClean="0">
              <a:latin typeface="Calibri" panose="020F0502020204030204" pitchFamily="34" charset="0"/>
              <a:cs typeface="Arial"/>
            </a:endParaRPr>
          </a:p>
          <a:p>
            <a:pPr lvl="3" eaLnBrk="1" hangingPunct="1"/>
            <a:endParaRPr lang="en-US" sz="1600" dirty="0" smtClean="0">
              <a:latin typeface="Calibri" panose="020F0502020204030204" pitchFamily="34" charset="0"/>
              <a:cs typeface="Arial"/>
            </a:endParaRPr>
          </a:p>
        </p:txBody>
      </p:sp>
    </p:spTree>
    <p:extLst>
      <p:ext uri="{BB962C8B-B14F-4D97-AF65-F5344CB8AC3E}">
        <p14:creationId xmlns:p14="http://schemas.microsoft.com/office/powerpoint/2010/main" val="2319433898"/>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1"/>
          <p:cNvSpPr>
            <a:spLocks noGrp="1" noChangeArrowheads="1"/>
          </p:cNvSpPr>
          <p:nvPr>
            <p:ph type="title"/>
          </p:nvPr>
        </p:nvSpPr>
        <p:spPr>
          <a:xfrm>
            <a:off x="457200" y="252412"/>
            <a:ext cx="8229600" cy="1127125"/>
          </a:xfrm>
        </p:spPr>
        <p:txBody>
          <a:bodyPr/>
          <a:lstStyle/>
          <a:p>
            <a:pPr eaLnBrk="1" hangingPunct="1"/>
            <a:r>
              <a:rPr lang="en-US" dirty="0" smtClean="0">
                <a:latin typeface="Calibri" panose="020F0502020204030204" pitchFamily="34" charset="0"/>
              </a:rPr>
              <a:t>IEEE 802 EC Closing Report</a:t>
            </a:r>
            <a:endParaRPr lang="en-US" dirty="0">
              <a:latin typeface="Calibri" panose="020F0502020204030204" pitchFamily="34" charset="0"/>
            </a:endParaRPr>
          </a:p>
        </p:txBody>
      </p:sp>
      <p:sp>
        <p:nvSpPr>
          <p:cNvPr id="24580" name="Rectangle 2"/>
          <p:cNvSpPr>
            <a:spLocks noGrp="1" noChangeArrowheads="1"/>
          </p:cNvSpPr>
          <p:nvPr>
            <p:ph type="body" idx="1"/>
          </p:nvPr>
        </p:nvSpPr>
        <p:spPr>
          <a:xfrm>
            <a:off x="457200" y="1201737"/>
            <a:ext cx="8077200" cy="5588000"/>
          </a:xfrm>
        </p:spPr>
        <p:txBody>
          <a:bodyPr/>
          <a:lstStyle/>
          <a:p>
            <a:pPr eaLnBrk="1" hangingPunct="1"/>
            <a:r>
              <a:rPr lang="en-US" sz="2800" dirty="0" smtClean="0">
                <a:latin typeface="Calibri" panose="020F0502020204030204" pitchFamily="34" charset="0"/>
                <a:cs typeface="Arial"/>
              </a:rPr>
              <a:t>Report from IEEE EC Privacy Recommendation SG to 802 Executive Committee </a:t>
            </a:r>
          </a:p>
        </p:txBody>
      </p:sp>
    </p:spTree>
    <p:extLst>
      <p:ext uri="{BB962C8B-B14F-4D97-AF65-F5344CB8AC3E}">
        <p14:creationId xmlns:p14="http://schemas.microsoft.com/office/powerpoint/2010/main" val="158729136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Business#3.1</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p>
          <a:p>
            <a:pPr lvl="1"/>
            <a:r>
              <a:rPr lang="en-US" i="1" dirty="0" smtClean="0">
                <a:latin typeface="Calibri" panose="020F0502020204030204" pitchFamily="34" charset="0"/>
              </a:rPr>
              <a:t>Roger Marks (EthAirNet Associates)</a:t>
            </a:r>
          </a:p>
          <a:p>
            <a:pPr lvl="2"/>
            <a:r>
              <a:rPr lang="en-US" i="1" dirty="0">
                <a:latin typeface="Calibri" panose="020F0502020204030204" pitchFamily="34" charset="0"/>
              </a:rPr>
              <a:t>Separation of Access and Core Partitioning in the Local </a:t>
            </a:r>
            <a:r>
              <a:rPr lang="en-US" i="1" dirty="0" smtClean="0">
                <a:latin typeface="Calibri" panose="020F0502020204030204" pitchFamily="34" charset="0"/>
              </a:rPr>
              <a:t>Space</a:t>
            </a:r>
          </a:p>
          <a:p>
            <a:pPr lvl="2"/>
            <a:r>
              <a:rPr lang="en-US" i="1" dirty="0">
                <a:latin typeface="Calibri" panose="020F0502020204030204" pitchFamily="34" charset="0"/>
                <a:hlinkClick r:id="rId2"/>
              </a:rPr>
              <a:t>https://</a:t>
            </a:r>
            <a:r>
              <a:rPr lang="en-US" i="1" dirty="0" smtClean="0">
                <a:latin typeface="Calibri" panose="020F0502020204030204" pitchFamily="34" charset="0"/>
                <a:hlinkClick r:id="rId2"/>
              </a:rPr>
              <a:t>mentor.ieee.org/privecsg/dcn/14/privecsg-14-0019-00-0000-separation-of-access-and-core-partitioning-in-the-local-space.pdf</a:t>
            </a:r>
            <a:endParaRPr lang="en-US" i="1" dirty="0" smtClean="0">
              <a:latin typeface="Calibri" panose="020F0502020204030204" pitchFamily="34" charset="0"/>
            </a:endParaRPr>
          </a:p>
          <a:p>
            <a:pPr lvl="2"/>
            <a:endParaRPr lang="en-US" i="1"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Business#3.2</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p>
          <a:p>
            <a:pPr lvl="1"/>
            <a:r>
              <a:rPr lang="en-US" i="1" dirty="0" smtClean="0">
                <a:latin typeface="Calibri" panose="020F0502020204030204" pitchFamily="34" charset="0"/>
              </a:rPr>
              <a:t>Juan Carlos Zuniga (InterDigital Labs)</a:t>
            </a:r>
          </a:p>
          <a:p>
            <a:pPr lvl="2"/>
            <a:r>
              <a:rPr lang="en-US" i="1" dirty="0" smtClean="0">
                <a:latin typeface="Calibri" panose="020F0502020204030204" pitchFamily="34" charset="0"/>
              </a:rPr>
              <a:t>MAC Randomization Trial @ IETF 91</a:t>
            </a:r>
          </a:p>
          <a:p>
            <a:pPr lvl="2"/>
            <a:r>
              <a:rPr lang="en-US" i="1" dirty="0" smtClean="0">
                <a:latin typeface="Calibri" panose="020F0502020204030204" pitchFamily="34" charset="0"/>
              </a:rPr>
              <a:t>Nov 9-14, Honolulu, HI, USA</a:t>
            </a:r>
          </a:p>
          <a:p>
            <a:pPr lvl="2"/>
            <a:endParaRPr lang="en-US" i="1" dirty="0" smtClean="0">
              <a:latin typeface="Calibri" panose="020F0502020204030204" pitchFamily="34" charset="0"/>
            </a:endParaRPr>
          </a:p>
        </p:txBody>
      </p:sp>
    </p:spTree>
    <p:extLst>
      <p:ext uri="{BB962C8B-B14F-4D97-AF65-F5344CB8AC3E}">
        <p14:creationId xmlns:p14="http://schemas.microsoft.com/office/powerpoint/2010/main" val="168393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15</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Trial at IETF meeting</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lvl="0"/>
            <a:r>
              <a:rPr lang="en-US" sz="2000" dirty="0"/>
              <a:t>Trial setup @ </a:t>
            </a:r>
            <a:r>
              <a:rPr lang="en-US" sz="2000" dirty="0" smtClean="0"/>
              <a:t>IETF 91 Venue</a:t>
            </a:r>
          </a:p>
          <a:p>
            <a:pPr lvl="1"/>
            <a:r>
              <a:rPr lang="en-US" sz="1800" dirty="0" smtClean="0"/>
              <a:t>Different SSID (e.g. </a:t>
            </a:r>
            <a:r>
              <a:rPr lang="en-US" sz="1800" dirty="0" err="1" smtClean="0"/>
              <a:t>ietf_PrivRandMAC</a:t>
            </a:r>
            <a:r>
              <a:rPr lang="en-US" sz="1800" dirty="0" smtClean="0"/>
              <a:t>)</a:t>
            </a:r>
          </a:p>
          <a:p>
            <a:pPr lvl="1"/>
            <a:r>
              <a:rPr lang="en-US" sz="1800" dirty="0" smtClean="0"/>
              <a:t>Separate </a:t>
            </a:r>
            <a:r>
              <a:rPr lang="en-US" sz="1800" dirty="0"/>
              <a:t>VLAN, DHCP, Switching and AAA infrastructure</a:t>
            </a:r>
          </a:p>
          <a:p>
            <a:pPr lvl="1"/>
            <a:r>
              <a:rPr lang="en-US" sz="1800" dirty="0" smtClean="0"/>
              <a:t>Will use only 2.4 </a:t>
            </a:r>
            <a:r>
              <a:rPr lang="en-US" sz="1800" dirty="0"/>
              <a:t>GHz infrastructure (</a:t>
            </a:r>
            <a:r>
              <a:rPr lang="en-US" sz="1800" dirty="0" smtClean="0"/>
              <a:t>b/g/n)</a:t>
            </a:r>
            <a:endParaRPr lang="en-US" sz="1800" dirty="0"/>
          </a:p>
          <a:p>
            <a:pPr lvl="1"/>
            <a:r>
              <a:rPr lang="en-US" sz="1800" dirty="0"/>
              <a:t>Different credentials </a:t>
            </a:r>
            <a:r>
              <a:rPr lang="en-US" sz="1800" dirty="0" smtClean="0"/>
              <a:t>will be needed </a:t>
            </a:r>
            <a:r>
              <a:rPr lang="en-US" sz="1800" dirty="0"/>
              <a:t>to join this </a:t>
            </a:r>
            <a:r>
              <a:rPr lang="en-US" sz="1800" dirty="0" smtClean="0"/>
              <a:t>network</a:t>
            </a:r>
          </a:p>
          <a:p>
            <a:pPr lvl="1"/>
            <a:endParaRPr lang="en-US" sz="1800" dirty="0"/>
          </a:p>
          <a:p>
            <a:pPr lvl="0"/>
            <a:r>
              <a:rPr lang="en-US" sz="2000" dirty="0" smtClean="0"/>
              <a:t>Wiki page and instructions for participants</a:t>
            </a:r>
            <a:endParaRPr lang="en-US" sz="2000" dirty="0"/>
          </a:p>
          <a:p>
            <a:pPr lvl="1"/>
            <a:r>
              <a:rPr lang="en-US" sz="1800" dirty="0" smtClean="0"/>
              <a:t>Private email requested to announce participation</a:t>
            </a:r>
            <a:endParaRPr lang="en-US" sz="1800" dirty="0"/>
          </a:p>
          <a:p>
            <a:pPr lvl="1"/>
            <a:r>
              <a:rPr lang="en-US" sz="1800" dirty="0"/>
              <a:t>IETF91 wiki page with </a:t>
            </a:r>
            <a:r>
              <a:rPr lang="en-US" sz="1800" dirty="0" smtClean="0"/>
              <a:t>instructions about how to use </a:t>
            </a:r>
            <a:r>
              <a:rPr lang="en-US" sz="1800" dirty="0"/>
              <a:t>specific </a:t>
            </a:r>
            <a:r>
              <a:rPr lang="en-US" sz="1800" dirty="0" smtClean="0"/>
              <a:t>MAC address randomization tools </a:t>
            </a:r>
          </a:p>
          <a:p>
            <a:pPr lvl="1"/>
            <a:r>
              <a:rPr lang="en-US" sz="1800" dirty="0" smtClean="0"/>
              <a:t>Ideally should </a:t>
            </a:r>
            <a:r>
              <a:rPr lang="en-US" sz="1800" dirty="0"/>
              <a:t>keep track of MAC addresses being used – could help in case of collision or other issues</a:t>
            </a:r>
          </a:p>
          <a:p>
            <a:pPr lvl="1"/>
            <a:r>
              <a:rPr lang="en-US" sz="1800" dirty="0"/>
              <a:t>Should </a:t>
            </a:r>
            <a:r>
              <a:rPr lang="en-US" sz="1800" dirty="0" smtClean="0"/>
              <a:t>setup </a:t>
            </a:r>
            <a:r>
              <a:rPr lang="en-US" sz="1800" dirty="0"/>
              <a:t>DHCP client name/ID per </a:t>
            </a:r>
            <a:r>
              <a:rPr lang="en-US" sz="1800" dirty="0" smtClean="0"/>
              <a:t>user</a:t>
            </a:r>
            <a:r>
              <a:rPr lang="en-US" sz="1800" dirty="0"/>
              <a:t>– to debug and find out potential </a:t>
            </a:r>
            <a:r>
              <a:rPr lang="en-US" sz="1800" dirty="0" smtClean="0"/>
              <a:t>issues</a:t>
            </a:r>
            <a:endParaRPr lang="en-US" sz="1800" dirty="0"/>
          </a:p>
          <a:p>
            <a:pPr eaLnBrk="1" hangingPunct="1"/>
            <a:endParaRPr lang="en-US" sz="2400" dirty="0">
              <a:latin typeface="Calibri" panose="020F0502020204030204" pitchFamily="34" charset="0"/>
            </a:endParaRPr>
          </a:p>
        </p:txBody>
      </p:sp>
    </p:spTree>
    <p:extLst>
      <p:ext uri="{BB962C8B-B14F-4D97-AF65-F5344CB8AC3E}">
        <p14:creationId xmlns:p14="http://schemas.microsoft.com/office/powerpoint/2010/main" val="2416664005"/>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16</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Protocol Implications of MAC address changes</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574800"/>
            <a:ext cx="8229600" cy="4521200"/>
          </a:xfrm>
        </p:spPr>
        <p:txBody>
          <a:bodyPr/>
          <a:lstStyle/>
          <a:p>
            <a:pPr lvl="0"/>
            <a:r>
              <a:rPr lang="en-US" sz="2400" dirty="0"/>
              <a:t>Statistics to be collected</a:t>
            </a:r>
          </a:p>
          <a:p>
            <a:pPr lvl="1"/>
            <a:r>
              <a:rPr lang="en-US" sz="2400" dirty="0" smtClean="0"/>
              <a:t>Network</a:t>
            </a:r>
          </a:p>
          <a:p>
            <a:pPr lvl="2"/>
            <a:r>
              <a:rPr lang="en-US" sz="2000" dirty="0" smtClean="0"/>
              <a:t># </a:t>
            </a:r>
            <a:r>
              <a:rPr lang="en-US" sz="2000" dirty="0"/>
              <a:t>associations in this SSID</a:t>
            </a:r>
          </a:p>
          <a:p>
            <a:pPr lvl="2"/>
            <a:r>
              <a:rPr lang="en-US" sz="2000" dirty="0"/>
              <a:t>DHCP logs (MAC, DHCP client ID, time/date)</a:t>
            </a:r>
          </a:p>
          <a:p>
            <a:pPr lvl="2"/>
            <a:r>
              <a:rPr lang="en-US" sz="2000" dirty="0"/>
              <a:t>DHCP pool </a:t>
            </a:r>
            <a:r>
              <a:rPr lang="en-US" sz="2000" dirty="0" smtClean="0"/>
              <a:t>size in time</a:t>
            </a:r>
            <a:endParaRPr lang="en-US" sz="2000" dirty="0"/>
          </a:p>
          <a:p>
            <a:pPr lvl="2"/>
            <a:r>
              <a:rPr lang="en-US" sz="2000" dirty="0"/>
              <a:t>Switch table </a:t>
            </a:r>
            <a:r>
              <a:rPr lang="en-US" sz="2000" dirty="0" smtClean="0"/>
              <a:t>size in time</a:t>
            </a:r>
            <a:endParaRPr lang="en-US" sz="2000" dirty="0"/>
          </a:p>
          <a:p>
            <a:pPr lvl="2"/>
            <a:r>
              <a:rPr lang="en-US" sz="2000" dirty="0"/>
              <a:t>AAA </a:t>
            </a:r>
            <a:r>
              <a:rPr lang="en-US" sz="2000" dirty="0" smtClean="0"/>
              <a:t>logs</a:t>
            </a:r>
          </a:p>
          <a:p>
            <a:pPr lvl="1"/>
            <a:r>
              <a:rPr lang="en-US" sz="2400" dirty="0" smtClean="0"/>
              <a:t>Client</a:t>
            </a:r>
          </a:p>
          <a:p>
            <a:pPr lvl="2"/>
            <a:r>
              <a:rPr lang="en-US" sz="2000" dirty="0" smtClean="0"/>
              <a:t>MAC address usage log</a:t>
            </a:r>
          </a:p>
          <a:p>
            <a:pPr lvl="2"/>
            <a:r>
              <a:rPr lang="en-US" sz="2000" dirty="0" smtClean="0"/>
              <a:t>DHCP client name/ID</a:t>
            </a:r>
          </a:p>
          <a:p>
            <a:pPr lvl="1"/>
            <a:r>
              <a:rPr lang="en-US" sz="2400" dirty="0" smtClean="0"/>
              <a:t>Others?</a:t>
            </a:r>
            <a:endParaRPr lang="en-US" sz="2400" dirty="0"/>
          </a:p>
          <a:p>
            <a:pPr lvl="2"/>
            <a:endParaRPr lang="en-US" sz="1800" dirty="0" smtClean="0"/>
          </a:p>
          <a:p>
            <a:pPr lvl="2"/>
            <a:endParaRPr lang="en-US" sz="1800" dirty="0"/>
          </a:p>
          <a:p>
            <a:pPr lvl="1" eaLnBrk="1" hangingPunct="1"/>
            <a:endParaRPr lang="en-US" sz="2000" dirty="0">
              <a:latin typeface="Calibri" panose="020F0502020204030204" pitchFamily="34" charset="0"/>
            </a:endParaRPr>
          </a:p>
          <a:p>
            <a:pPr eaLnBrk="1" hangingPunct="1"/>
            <a:endParaRPr lang="en-US" sz="2800" dirty="0">
              <a:latin typeface="Calibri" panose="020F0502020204030204" pitchFamily="34" charset="0"/>
            </a:endParaRPr>
          </a:p>
        </p:txBody>
      </p:sp>
    </p:spTree>
    <p:extLst>
      <p:ext uri="{BB962C8B-B14F-4D97-AF65-F5344CB8AC3E}">
        <p14:creationId xmlns:p14="http://schemas.microsoft.com/office/powerpoint/2010/main" val="1365849099"/>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227013" y="6634163"/>
            <a:ext cx="230187" cy="215900"/>
          </a:xfrm>
          <a:prstGeom prst="rect">
            <a:avLst/>
          </a:prstGeom>
        </p:spPr>
        <p:txBody>
          <a:bodyPr/>
          <a:lstStyle/>
          <a:p>
            <a:pPr>
              <a:defRPr/>
            </a:pPr>
            <a:fld id="{CB58EAE5-B766-9449-BC36-99B083817799}" type="slidenum">
              <a:rPr lang="en-US" smtClean="0"/>
              <a:pPr>
                <a:defRPr/>
              </a:pPr>
              <a:t>17</a:t>
            </a:fld>
            <a:endParaRPr lang="en-US" dirty="0"/>
          </a:p>
        </p:txBody>
      </p:sp>
      <p:sp>
        <p:nvSpPr>
          <p:cNvPr id="22531" name="Rectangle 1"/>
          <p:cNvSpPr>
            <a:spLocks noGrp="1" noChangeArrowheads="1"/>
          </p:cNvSpPr>
          <p:nvPr>
            <p:ph type="title"/>
          </p:nvPr>
        </p:nvSpPr>
        <p:spPr>
          <a:xfrm>
            <a:off x="457200" y="274638"/>
            <a:ext cx="8229600" cy="1173162"/>
          </a:xfrm>
        </p:spPr>
        <p:txBody>
          <a:bodyPr/>
          <a:lstStyle/>
          <a:p>
            <a:pPr eaLnBrk="1" hangingPunct="1"/>
            <a:r>
              <a:rPr lang="en-US" dirty="0" smtClean="0">
                <a:latin typeface="Calibri" panose="020F0502020204030204" pitchFamily="34" charset="0"/>
              </a:rPr>
              <a:t>MAC address trial - client requirements</a:t>
            </a:r>
            <a:endParaRPr lang="en-US" dirty="0">
              <a:latin typeface="Calibri" panose="020F0502020204030204" pitchFamily="34" charset="0"/>
            </a:endParaRPr>
          </a:p>
        </p:txBody>
      </p:sp>
      <p:sp>
        <p:nvSpPr>
          <p:cNvPr id="22532" name="Rectangle 2"/>
          <p:cNvSpPr>
            <a:spLocks noGrp="1" noChangeArrowheads="1"/>
          </p:cNvSpPr>
          <p:nvPr>
            <p:ph type="body" idx="1"/>
          </p:nvPr>
        </p:nvSpPr>
        <p:spPr>
          <a:xfrm>
            <a:off x="457200" y="1346200"/>
            <a:ext cx="8229600" cy="5511800"/>
          </a:xfrm>
        </p:spPr>
        <p:txBody>
          <a:bodyPr/>
          <a:lstStyle/>
          <a:p>
            <a:pPr eaLnBrk="1" hangingPunct="1"/>
            <a:r>
              <a:rPr lang="en-US" sz="2800" dirty="0" smtClean="0">
                <a:latin typeface="Calibri" panose="020F0502020204030204" pitchFamily="34" charset="0"/>
              </a:rPr>
              <a:t>Wiki page to register participating users</a:t>
            </a:r>
          </a:p>
          <a:p>
            <a:pPr eaLnBrk="1" hangingPunct="1"/>
            <a:r>
              <a:rPr lang="en-US" sz="2800" dirty="0" smtClean="0">
                <a:latin typeface="Calibri" panose="020F0502020204030204" pitchFamily="34" charset="0"/>
              </a:rPr>
              <a:t>Define a set of supplicant clients which can:</a:t>
            </a:r>
          </a:p>
          <a:p>
            <a:pPr lvl="1" eaLnBrk="1" hangingPunct="1"/>
            <a:r>
              <a:rPr lang="en-US" sz="2400" dirty="0" smtClean="0">
                <a:latin typeface="Calibri" panose="020F0502020204030204" pitchFamily="34" charset="0"/>
              </a:rPr>
              <a:t>Generate a MAC address within the local domain, with the unicast bit set</a:t>
            </a:r>
          </a:p>
          <a:p>
            <a:pPr lvl="1" eaLnBrk="1" hangingPunct="1"/>
            <a:r>
              <a:rPr lang="en-US" sz="2400" dirty="0" smtClean="0">
                <a:latin typeface="Calibri" panose="020F0502020204030204" pitchFamily="34" charset="0"/>
              </a:rPr>
              <a:t>Keep a log of used MAC addresses (association/probe?)</a:t>
            </a:r>
          </a:p>
          <a:p>
            <a:pPr eaLnBrk="1" hangingPunct="1"/>
            <a:r>
              <a:rPr lang="en-US" sz="2800" dirty="0" smtClean="0">
                <a:latin typeface="Calibri" panose="020F0502020204030204" pitchFamily="34" charset="0"/>
              </a:rPr>
              <a:t>Ask users to setup DHCP client name/ID and register it in the Wiki page  </a:t>
            </a:r>
          </a:p>
          <a:p>
            <a:pPr eaLnBrk="1" hangingPunct="1"/>
            <a:endParaRPr lang="en-US" sz="2800" dirty="0" smtClean="0">
              <a:latin typeface="Calibri" panose="020F0502020204030204" pitchFamily="34" charset="0"/>
            </a:endParaRPr>
          </a:p>
          <a:p>
            <a:pPr marL="457200" lvl="1" indent="0" eaLnBrk="1" hangingPunct="1">
              <a:buNone/>
            </a:pPr>
            <a:endParaRPr lang="en-US" sz="2000" dirty="0" smtClean="0">
              <a:latin typeface="Calibri" panose="020F0502020204030204" pitchFamily="34" charset="0"/>
            </a:endParaRPr>
          </a:p>
          <a:p>
            <a:pPr lvl="1" eaLnBrk="1" hangingPunct="1"/>
            <a:endParaRPr lang="en-US" sz="2000" dirty="0" smtClean="0">
              <a:latin typeface="Calibri" panose="020F0502020204030204" pitchFamily="34" charset="0"/>
            </a:endParaRPr>
          </a:p>
          <a:p>
            <a:pPr eaLnBrk="1" hangingPunct="1"/>
            <a:endParaRPr lang="en-US" dirty="0">
              <a:latin typeface="Calibri" panose="020F0502020204030204" pitchFamily="34" charset="0"/>
            </a:endParaRPr>
          </a:p>
          <a:p>
            <a:pPr eaLnBrk="1" hangingPunct="1"/>
            <a:endParaRPr lang="en-US" sz="3600" dirty="0">
              <a:latin typeface="Calibri" panose="020F0502020204030204" pitchFamily="34" charset="0"/>
            </a:endParaRPr>
          </a:p>
        </p:txBody>
      </p:sp>
    </p:spTree>
    <p:extLst>
      <p:ext uri="{BB962C8B-B14F-4D97-AF65-F5344CB8AC3E}">
        <p14:creationId xmlns:p14="http://schemas.microsoft.com/office/powerpoint/2010/main" val="386286247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Business#3.3</a:t>
            </a:r>
            <a:endParaRPr lang="en-US" dirty="0">
              <a:latin typeface="Calibri" panose="020F0502020204030204" pitchFamily="34" charset="0"/>
            </a:endParaRPr>
          </a:p>
        </p:txBody>
      </p:sp>
      <p:sp>
        <p:nvSpPr>
          <p:cNvPr id="3" name="Content Placeholder 2"/>
          <p:cNvSpPr>
            <a:spLocks noGrp="1"/>
          </p:cNvSpPr>
          <p:nvPr>
            <p:ph idx="1"/>
          </p:nvPr>
        </p:nvSpPr>
        <p:spPr/>
        <p:txBody>
          <a:bodyPr>
            <a:normAutofit/>
          </a:bodyPr>
          <a:lstStyle/>
          <a:p>
            <a:r>
              <a:rPr lang="en-US" dirty="0" smtClean="0">
                <a:latin typeface="Calibri" panose="020F0502020204030204" pitchFamily="34" charset="0"/>
              </a:rPr>
              <a:t>Technical presentations</a:t>
            </a:r>
          </a:p>
          <a:p>
            <a:pPr lvl="1"/>
            <a:r>
              <a:rPr lang="en-US" i="1" dirty="0" smtClean="0">
                <a:latin typeface="Calibri" panose="020F0502020204030204" pitchFamily="34" charset="0"/>
              </a:rPr>
              <a:t>Juan Carlos Zuniga (InterDigital Labs)</a:t>
            </a:r>
          </a:p>
          <a:p>
            <a:pPr lvl="1"/>
            <a:r>
              <a:rPr lang="en-US" i="1" dirty="0" smtClean="0">
                <a:latin typeface="Calibri" panose="020F0502020204030204" pitchFamily="34" charset="0"/>
              </a:rPr>
              <a:t>Alissa Cooper (Cisco Systems)</a:t>
            </a:r>
          </a:p>
          <a:p>
            <a:pPr lvl="2"/>
            <a:r>
              <a:rPr lang="en-US" i="1" dirty="0" smtClean="0">
                <a:latin typeface="Calibri" panose="020F0502020204030204" pitchFamily="34" charset="0"/>
              </a:rPr>
              <a:t>802 Privacy Threat Model</a:t>
            </a:r>
          </a:p>
          <a:p>
            <a:pPr lvl="2"/>
            <a:r>
              <a:rPr lang="en-US" i="1" dirty="0">
                <a:latin typeface="Calibri" panose="020F0502020204030204" pitchFamily="34" charset="0"/>
                <a:hlinkClick r:id="rId2"/>
              </a:rPr>
              <a:t>https://</a:t>
            </a:r>
            <a:r>
              <a:rPr lang="en-US" i="1" dirty="0" smtClean="0">
                <a:latin typeface="Calibri" panose="020F0502020204030204" pitchFamily="34" charset="0"/>
                <a:hlinkClick r:id="rId2"/>
              </a:rPr>
              <a:t>mentor.ieee.org/privecsg/dcn/14/privecsg-14-0014-00-0000-802-privacy-threat-model.pptx</a:t>
            </a:r>
            <a:endParaRPr lang="en-US" i="1" dirty="0" smtClean="0">
              <a:latin typeface="Calibri" panose="020F0502020204030204" pitchFamily="34" charset="0"/>
            </a:endParaRPr>
          </a:p>
          <a:p>
            <a:pPr lvl="2"/>
            <a:endParaRPr lang="en-US" i="1" dirty="0" smtClean="0">
              <a:latin typeface="Calibri" panose="020F0502020204030204" pitchFamily="34" charset="0"/>
            </a:endParaRPr>
          </a:p>
        </p:txBody>
      </p:sp>
    </p:spTree>
    <p:extLst>
      <p:ext uri="{BB962C8B-B14F-4D97-AF65-F5344CB8AC3E}">
        <p14:creationId xmlns:p14="http://schemas.microsoft.com/office/powerpoint/2010/main" val="13027534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066800"/>
            <a:ext cx="8382000" cy="4754563"/>
          </a:xfrm>
        </p:spPr>
        <p:txBody>
          <a:bodyPr>
            <a:noAutofit/>
          </a:bodyPr>
          <a:lstStyle/>
          <a:p>
            <a:r>
              <a:rPr lang="en-US" sz="2800" dirty="0" smtClean="0">
                <a:latin typeface="Calibri" panose="020F0502020204030204" pitchFamily="34" charset="0"/>
              </a:rPr>
              <a:t>Next steps</a:t>
            </a:r>
          </a:p>
          <a:p>
            <a:pPr lvl="1"/>
            <a:r>
              <a:rPr lang="en-US" sz="2400" dirty="0" smtClean="0">
                <a:latin typeface="Calibri" panose="020F0502020204030204" pitchFamily="34" charset="0"/>
              </a:rPr>
              <a:t>Develop a PAR on recommended privacy practices for IEEE 802 protocols</a:t>
            </a:r>
          </a:p>
          <a:p>
            <a:pPr lvl="1"/>
            <a:r>
              <a:rPr lang="en-US" sz="2400" dirty="0" smtClean="0">
                <a:latin typeface="Calibri" panose="020F0502020204030204" pitchFamily="34" charset="0"/>
              </a:rPr>
              <a:t>Continue call for proposals to discuss technical topics</a:t>
            </a:r>
          </a:p>
          <a:p>
            <a:pPr marL="1257300" lvl="2" indent="-457200" eaLnBrk="1" hangingPunct="1">
              <a:buAutoNum type="arabicParenBoth"/>
            </a:pPr>
            <a:r>
              <a:rPr lang="en-US" sz="2000" dirty="0">
                <a:latin typeface="Calibri" panose="020F0502020204030204" pitchFamily="34" charset="0"/>
              </a:rPr>
              <a:t>Threat Model for Privacy at Link Layer </a:t>
            </a:r>
          </a:p>
          <a:p>
            <a:pPr marL="1257300" lvl="2" indent="-457200" eaLnBrk="1" hangingPunct="1">
              <a:buAutoNum type="arabicParenBoth"/>
            </a:pPr>
            <a:r>
              <a:rPr lang="en-US" sz="2000" dirty="0">
                <a:latin typeface="Calibri" panose="020F0502020204030204" pitchFamily="34" charset="0"/>
              </a:rPr>
              <a:t>Privacy Issues at Link </a:t>
            </a:r>
            <a:r>
              <a:rPr lang="en-US" sz="2000" dirty="0" smtClean="0">
                <a:latin typeface="Calibri" panose="020F0502020204030204" pitchFamily="34" charset="0"/>
              </a:rPr>
              <a:t>Layer</a:t>
            </a:r>
          </a:p>
          <a:p>
            <a:pPr marL="1257300" lvl="2" indent="-457200" eaLnBrk="1" hangingPunct="1">
              <a:buAutoNum type="arabicParenBoth"/>
            </a:pPr>
            <a:r>
              <a:rPr lang="en-US" sz="2000" dirty="0" smtClean="0">
                <a:latin typeface="Calibri" panose="020F0502020204030204" pitchFamily="34" charset="0"/>
              </a:rPr>
              <a:t>Proposals </a:t>
            </a:r>
            <a:r>
              <a:rPr lang="en-US" sz="2000" dirty="0">
                <a:latin typeface="Calibri" panose="020F0502020204030204" pitchFamily="34" charset="0"/>
              </a:rPr>
              <a:t>regarding functionalities in IEEE 802 protocols to improve </a:t>
            </a:r>
            <a:r>
              <a:rPr lang="en-US" sz="2000" dirty="0" smtClean="0">
                <a:latin typeface="Calibri" panose="020F0502020204030204" pitchFamily="34" charset="0"/>
              </a:rPr>
              <a:t>Privacy</a:t>
            </a:r>
          </a:p>
          <a:p>
            <a:pPr marL="1257300" lvl="2" indent="-457200" eaLnBrk="1" hangingPunct="1">
              <a:buAutoNum type="arabicParenBoth"/>
            </a:pPr>
            <a:r>
              <a:rPr lang="en-US" sz="2000" dirty="0" smtClean="0">
                <a:latin typeface="Calibri" panose="020F0502020204030204" pitchFamily="34" charset="0"/>
              </a:rPr>
              <a:t>Proposals </a:t>
            </a:r>
            <a:r>
              <a:rPr lang="en-US" sz="2000" dirty="0">
                <a:latin typeface="Calibri" panose="020F0502020204030204" pitchFamily="34" charset="0"/>
              </a:rPr>
              <a:t>regarding measuring levels of Privacy on Internet </a:t>
            </a:r>
            <a:r>
              <a:rPr lang="en-US" sz="2000" dirty="0" smtClean="0">
                <a:latin typeface="Calibri" panose="020F0502020204030204" pitchFamily="34" charset="0"/>
              </a:rPr>
              <a:t>protocols</a:t>
            </a:r>
          </a:p>
          <a:p>
            <a:pPr marL="1257300" lvl="2" indent="-457200" eaLnBrk="1" hangingPunct="1">
              <a:buAutoNum type="arabicParenBoth"/>
            </a:pPr>
            <a:r>
              <a:rPr lang="en-US" sz="2000" dirty="0" smtClean="0">
                <a:latin typeface="Calibri" panose="020F0502020204030204" pitchFamily="34" charset="0"/>
              </a:rPr>
              <a:t>Implications </a:t>
            </a:r>
            <a:r>
              <a:rPr lang="en-US" sz="2000" dirty="0">
                <a:latin typeface="Calibri" panose="020F0502020204030204" pitchFamily="34" charset="0"/>
              </a:rPr>
              <a:t>of MAC address </a:t>
            </a:r>
            <a:r>
              <a:rPr lang="en-US" sz="2000" dirty="0" smtClean="0">
                <a:latin typeface="Calibri" panose="020F0502020204030204" pitchFamily="34" charset="0"/>
              </a:rPr>
              <a:t>changes</a:t>
            </a:r>
          </a:p>
          <a:p>
            <a:pPr marL="1257300" lvl="2" indent="-457200" eaLnBrk="1" hangingPunct="1">
              <a:buAutoNum type="arabicParenBoth"/>
            </a:pPr>
            <a:r>
              <a:rPr lang="en-US" sz="2000" dirty="0" smtClean="0">
                <a:latin typeface="Calibri" panose="020F0502020204030204" pitchFamily="34" charset="0"/>
              </a:rPr>
              <a:t>Other…</a:t>
            </a:r>
            <a:endParaRPr lang="en-US" sz="20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latin typeface="Calibri" panose="020F0502020204030204" pitchFamily="34" charset="0"/>
              </a:rPr>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latin typeface="Calibri" panose="020F0502020204030204" pitchFamily="34" charset="0"/>
              </a:rPr>
              <a:t>All participants in this meeting have certain obligations under the IEEE-SA Patent Policy. </a:t>
            </a:r>
          </a:p>
          <a:p>
            <a:r>
              <a:rPr lang="en-US" b="1">
                <a:solidFill>
                  <a:srgbClr val="1F497D"/>
                </a:solidFill>
                <a:latin typeface="Calibri" panose="020F0502020204030204" pitchFamily="34" charset="0"/>
              </a:rPr>
              <a:t>Participants [Note: </a:t>
            </a:r>
            <a:r>
              <a:rPr lang="en-GB" b="1">
                <a:solidFill>
                  <a:srgbClr val="1F497D"/>
                </a:solidFill>
                <a:latin typeface="Calibri" panose="020F0502020204030204" pitchFamily="34" charset="0"/>
              </a:rPr>
              <a:t>Quoted text excerpted from IEEE-SA Standards Board Bylaws subclause 6.2</a:t>
            </a:r>
            <a:r>
              <a:rPr lang="en-US" b="1">
                <a:solidFill>
                  <a:srgbClr val="1F497D"/>
                </a:solidFill>
                <a:latin typeface="Calibri" panose="020F0502020204030204" pitchFamily="34" charset="0"/>
              </a:rPr>
              <a:t>]:</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Shall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each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holder of any potential Essential Patent Claims of which they are personally aware</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if the claims are owned or controlled by the participant or the entity the participant is from, employed by, or otherwise represents</a:t>
            </a:r>
          </a:p>
          <a:p>
            <a:pPr lvl="2"/>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Personal awareness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means that the participant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is personally aware that the holder may have a potential Essential Patent Claim,</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even if the participant is not personally aware of the specific patents or patent claims</a:t>
            </a:r>
          </a:p>
          <a:p>
            <a:pPr lvl="1"/>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Should inform the IEEE (or cause the IEEE to be informed)</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of the identity of </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any other holders of such potential Essential Patent Claims</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 (that is, third parties that are not affiliated with the participant, with the participant</a:t>
            </a:r>
            <a:r>
              <a:rPr lang="ja-JP" altLang="en-US" b="1">
                <a:solidFill>
                  <a:srgbClr val="1F497D"/>
                </a:solidFill>
                <a:latin typeface="Calibri" panose="020F0502020204030204" pitchFamily="34" charset="0"/>
              </a:rPr>
              <a:t>’</a:t>
            </a:r>
            <a:r>
              <a:rPr lang="en-US" b="1">
                <a:solidFill>
                  <a:srgbClr val="1F497D"/>
                </a:solidFill>
                <a:latin typeface="Calibri" panose="020F0502020204030204" pitchFamily="34" charset="0"/>
              </a:rPr>
              <a:t>s employer, or with anyone else that the participant is from or otherwise represents)</a:t>
            </a:r>
          </a:p>
          <a:p>
            <a:r>
              <a:rPr lang="en-US" b="1">
                <a:solidFill>
                  <a:srgbClr val="1F497D"/>
                </a:solidFill>
                <a:latin typeface="Calibri" panose="020F0502020204030204" pitchFamily="34" charset="0"/>
              </a:rPr>
              <a:t>The above does not apply if the patent claim is already the subject of an Accepted Letter of Assurance that applies to the proposed standard(s) under consideration by this group</a:t>
            </a:r>
          </a:p>
          <a:p>
            <a:r>
              <a:rPr lang="en-US" b="1">
                <a:solidFill>
                  <a:srgbClr val="1F497D"/>
                </a:solidFill>
                <a:latin typeface="Calibri" panose="020F0502020204030204" pitchFamily="34" charset="0"/>
              </a:rPr>
              <a:t>Early identification of holders of potential Essential Patent Claims is strongly encouraged</a:t>
            </a:r>
          </a:p>
          <a:p>
            <a:r>
              <a:rPr lang="en-US" b="1">
                <a:solidFill>
                  <a:srgbClr val="1F497D"/>
                </a:solidFill>
                <a:latin typeface="Calibri" panose="020F0502020204030204" pitchFamily="34" charset="0"/>
              </a:rPr>
              <a:t>No duty to perform a patent search</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Business#4</a:t>
            </a:r>
            <a:endParaRPr lang="en-US" dirty="0">
              <a:latin typeface="Calibri" panose="020F0502020204030204" pitchFamily="34" charset="0"/>
            </a:endParaRPr>
          </a:p>
        </p:txBody>
      </p:sp>
      <p:sp>
        <p:nvSpPr>
          <p:cNvPr id="3" name="Content Placeholder 2"/>
          <p:cNvSpPr>
            <a:spLocks noGrp="1"/>
          </p:cNvSpPr>
          <p:nvPr>
            <p:ph idx="1"/>
          </p:nvPr>
        </p:nvSpPr>
        <p:spPr>
          <a:xfrm>
            <a:off x="304800" y="1417637"/>
            <a:ext cx="8382000" cy="4754563"/>
          </a:xfrm>
        </p:spPr>
        <p:txBody>
          <a:bodyPr>
            <a:noAutofit/>
          </a:bodyPr>
          <a:lstStyle/>
          <a:p>
            <a:r>
              <a:rPr lang="en-US" sz="2800" dirty="0" smtClean="0">
                <a:latin typeface="Calibri" panose="020F0502020204030204" pitchFamily="34" charset="0"/>
              </a:rPr>
              <a:t>Upcoming meetings (if SG is renewed)</a:t>
            </a:r>
          </a:p>
          <a:p>
            <a:pPr lvl="1"/>
            <a:r>
              <a:rPr lang="en-US" sz="2400" dirty="0" smtClean="0">
                <a:latin typeface="Calibri" panose="020F0502020204030204" pitchFamily="34" charset="0"/>
              </a:rPr>
              <a:t>Teleconferences </a:t>
            </a:r>
          </a:p>
          <a:p>
            <a:pPr lvl="2"/>
            <a:r>
              <a:rPr lang="en-US" sz="2000" dirty="0" smtClean="0">
                <a:latin typeface="Calibri" panose="020F0502020204030204" pitchFamily="34" charset="0"/>
              </a:rPr>
              <a:t>10 December 2014</a:t>
            </a:r>
            <a:r>
              <a:rPr lang="en-US" sz="2000" dirty="0">
                <a:latin typeface="Calibri" panose="020F0502020204030204" pitchFamily="34" charset="0"/>
              </a:rPr>
              <a:t>, (10:00 AM ET)</a:t>
            </a:r>
            <a:endParaRPr lang="en-US" sz="2000" dirty="0" smtClean="0">
              <a:latin typeface="Calibri" panose="020F0502020204030204" pitchFamily="34" charset="0"/>
            </a:endParaRPr>
          </a:p>
          <a:p>
            <a:pPr lvl="2"/>
            <a:r>
              <a:rPr lang="en-US" sz="2000" dirty="0" smtClean="0">
                <a:latin typeface="Calibri" panose="020F0502020204030204" pitchFamily="34" charset="0"/>
              </a:rPr>
              <a:t>7 January 2015, </a:t>
            </a:r>
            <a:r>
              <a:rPr lang="en-US" sz="2000" dirty="0">
                <a:latin typeface="Calibri" panose="020F0502020204030204" pitchFamily="34" charset="0"/>
              </a:rPr>
              <a:t>(10:00 AM ET)</a:t>
            </a:r>
            <a:endParaRPr lang="en-US" sz="2000" dirty="0" smtClean="0">
              <a:latin typeface="Calibri" panose="020F0502020204030204" pitchFamily="34" charset="0"/>
            </a:endParaRPr>
          </a:p>
          <a:p>
            <a:pPr lvl="2"/>
            <a:r>
              <a:rPr lang="en-US" sz="2000" dirty="0" smtClean="0">
                <a:latin typeface="Calibri" panose="020F0502020204030204" pitchFamily="34" charset="0"/>
              </a:rPr>
              <a:t>4 February 2015</a:t>
            </a:r>
            <a:r>
              <a:rPr lang="en-US" sz="2000" dirty="0">
                <a:latin typeface="Calibri" panose="020F0502020204030204" pitchFamily="34" charset="0"/>
              </a:rPr>
              <a:t>, (10:00 AM ET</a:t>
            </a:r>
            <a:r>
              <a:rPr lang="en-US" sz="2000" dirty="0" smtClean="0">
                <a:latin typeface="Calibri" panose="020F0502020204030204" pitchFamily="34" charset="0"/>
              </a:rPr>
              <a:t>)</a:t>
            </a:r>
          </a:p>
          <a:p>
            <a:pPr lvl="2"/>
            <a:r>
              <a:rPr lang="en-US" sz="2000" dirty="0" smtClean="0">
                <a:latin typeface="Calibri" panose="020F0502020204030204" pitchFamily="34" charset="0"/>
              </a:rPr>
              <a:t>25 February 2015</a:t>
            </a:r>
            <a:r>
              <a:rPr lang="en-US" sz="2000" dirty="0">
                <a:latin typeface="Calibri" panose="020F0502020204030204" pitchFamily="34" charset="0"/>
              </a:rPr>
              <a:t>, (10:00 AM ET</a:t>
            </a:r>
            <a:r>
              <a:rPr lang="en-US" sz="2000" dirty="0" smtClean="0">
                <a:latin typeface="Calibri" panose="020F0502020204030204" pitchFamily="34" charset="0"/>
              </a:rPr>
              <a:t>)</a:t>
            </a:r>
          </a:p>
          <a:p>
            <a:pPr lvl="1"/>
            <a:r>
              <a:rPr lang="en-US" sz="2400" dirty="0" smtClean="0">
                <a:latin typeface="Calibri" panose="020F0502020204030204" pitchFamily="34" charset="0"/>
              </a:rPr>
              <a:t>March 8-13, 2015, </a:t>
            </a:r>
            <a:r>
              <a:rPr lang="en-US" sz="2400" dirty="0">
                <a:latin typeface="Calibri" panose="020F0502020204030204" pitchFamily="34" charset="0"/>
              </a:rPr>
              <a:t>IEEE 802 Plenary meeting in </a:t>
            </a:r>
            <a:r>
              <a:rPr lang="en-US" sz="2400" dirty="0" smtClean="0">
                <a:latin typeface="Calibri" panose="020F0502020204030204" pitchFamily="34" charset="0"/>
              </a:rPr>
              <a:t>Berlin, Germany</a:t>
            </a:r>
          </a:p>
          <a:p>
            <a:r>
              <a:rPr lang="en-US" sz="2800" dirty="0" smtClean="0">
                <a:latin typeface="Calibri" panose="020F0502020204030204" pitchFamily="34" charset="0"/>
              </a:rPr>
              <a:t>AOB</a:t>
            </a:r>
          </a:p>
          <a:p>
            <a:r>
              <a:rPr lang="en-US" sz="2800" dirty="0" smtClean="0">
                <a:latin typeface="Calibri" panose="020F0502020204030204" pitchFamily="34" charset="0"/>
              </a:rPr>
              <a:t>Meeting adjourned at</a:t>
            </a:r>
            <a:endParaRPr lang="en-US" sz="2800" dirty="0">
              <a:latin typeface="Calibri" panose="020F0502020204030204" pitchFamily="34" charset="0"/>
            </a:endParaRPr>
          </a:p>
        </p:txBody>
      </p:sp>
    </p:spTree>
    <p:extLst>
      <p:ext uri="{BB962C8B-B14F-4D97-AF65-F5344CB8AC3E}">
        <p14:creationId xmlns:p14="http://schemas.microsoft.com/office/powerpoint/2010/main" val="34097956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atin typeface="Calibri" panose="020F0502020204030204" pitchFamily="34" charset="0"/>
              </a:rPr>
              <a:t>Patent Related Links</a:t>
            </a:r>
            <a:endParaRPr lang="en-US">
              <a:latin typeface="Calibri" panose="020F0502020204030204" pitchFamily="34" charset="0"/>
            </a:endParaRPr>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latin typeface="Calibri" panose="020F0502020204030204" pitchFamily="34" charset="0"/>
              </a:rPr>
              <a:t>All participants should be familiar with their obligations under the IEEE-SA Policies &amp; Procedures for standards development.</a:t>
            </a:r>
          </a:p>
          <a:p>
            <a:pPr>
              <a:lnSpc>
                <a:spcPct val="120000"/>
              </a:lnSpc>
            </a:pPr>
            <a:r>
              <a:rPr lang="en-US" sz="4200" b="1">
                <a:solidFill>
                  <a:srgbClr val="1F497D"/>
                </a:solidFill>
                <a:latin typeface="Calibri" panose="020F0502020204030204" pitchFamily="34" charset="0"/>
              </a:rPr>
              <a:t>Patent Policy is stated in these sources:</a:t>
            </a:r>
          </a:p>
          <a:p>
            <a:pPr lvl="1">
              <a:lnSpc>
                <a:spcPct val="120000"/>
              </a:lnSpc>
            </a:pPr>
            <a:r>
              <a:rPr lang="en-GB" sz="3400" b="1">
                <a:solidFill>
                  <a:srgbClr val="1F497D"/>
                </a:solidFill>
                <a:latin typeface="Calibri" panose="020F0502020204030204" pitchFamily="34" charset="0"/>
              </a:rPr>
              <a:t>IEEE-SA Standards Boards Bylaws</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2"/>
              </a:rPr>
              <a:t>http://standards.ieee.org/develop/policies/bylaws/sect6-7.html#6</a:t>
            </a:r>
            <a:endParaRPr lang="en-US" sz="3400" b="1">
              <a:solidFill>
                <a:srgbClr val="1F497D"/>
              </a:solidFill>
              <a:latin typeface="Calibri" panose="020F0502020204030204" pitchFamily="34" charset="0"/>
            </a:endParaRPr>
          </a:p>
          <a:p>
            <a:pPr lvl="1">
              <a:lnSpc>
                <a:spcPct val="120000"/>
              </a:lnSpc>
            </a:pPr>
            <a:r>
              <a:rPr lang="en-GB" sz="3400" b="1">
                <a:solidFill>
                  <a:srgbClr val="1F497D"/>
                </a:solidFill>
                <a:latin typeface="Calibri" panose="020F0502020204030204" pitchFamily="34" charset="0"/>
              </a:rPr>
              <a:t>IEEE-SA Standards Board Operations Manual</a:t>
            </a:r>
            <a:br>
              <a:rPr lang="en-GB" sz="3400" b="1">
                <a:solidFill>
                  <a:srgbClr val="1F497D"/>
                </a:solidFill>
                <a:latin typeface="Calibri" panose="020F0502020204030204" pitchFamily="34" charset="0"/>
              </a:rPr>
            </a:br>
            <a:r>
              <a:rPr lang="en-US" sz="3400" b="1">
                <a:solidFill>
                  <a:srgbClr val="1F497D"/>
                </a:solidFill>
                <a:latin typeface="Calibri" panose="020F0502020204030204" pitchFamily="34" charset="0"/>
                <a:hlinkClick r:id="rId3"/>
              </a:rPr>
              <a:t>http://standards.ieee.org/develop/policies/opman/sect6.html#6.3</a:t>
            </a:r>
            <a:endParaRPr lang="en-US" sz="3400" b="1">
              <a:solidFill>
                <a:srgbClr val="1F497D"/>
              </a:solidFill>
              <a:latin typeface="Calibri" panose="020F0502020204030204" pitchFamily="34" charset="0"/>
            </a:endParaRPr>
          </a:p>
          <a:p>
            <a:pPr>
              <a:lnSpc>
                <a:spcPct val="120000"/>
              </a:lnSpc>
            </a:pPr>
            <a:r>
              <a:rPr lang="en-US" sz="4200" b="1">
                <a:solidFill>
                  <a:srgbClr val="1F497D"/>
                </a:solidFill>
                <a:latin typeface="Calibri" panose="020F0502020204030204" pitchFamily="34" charset="0"/>
              </a:rPr>
              <a:t>Material about the patent policy is available at </a:t>
            </a:r>
          </a:p>
          <a:p>
            <a:pPr lvl="1">
              <a:lnSpc>
                <a:spcPct val="120000"/>
              </a:lnSpc>
            </a:pPr>
            <a:r>
              <a:rPr lang="en-US" sz="3400" b="1">
                <a:solidFill>
                  <a:srgbClr val="1F497D"/>
                </a:solidFill>
                <a:latin typeface="Calibri" panose="020F0502020204030204" pitchFamily="34" charset="0"/>
                <a:hlinkClick r:id="rId4"/>
              </a:rPr>
              <a:t>http://standards.ieee.org/about/sasb/patcom/materials.html</a:t>
            </a:r>
            <a:endParaRPr lang="en-US" sz="3400" b="1">
              <a:solidFill>
                <a:srgbClr val="1F497D"/>
              </a:solidFill>
              <a:latin typeface="Calibri" panose="020F0502020204030204" pitchFamily="34" charset="0"/>
            </a:endParaRPr>
          </a:p>
          <a:p>
            <a:pPr>
              <a:lnSpc>
                <a:spcPct val="120000"/>
              </a:lnSpc>
            </a:pPr>
            <a:endParaRPr lang="en-US" sz="3000">
              <a:latin typeface="Calibri" panose="020F0502020204030204" pitchFamily="34" charset="0"/>
            </a:endParaRPr>
          </a:p>
          <a:p>
            <a:pPr>
              <a:lnSpc>
                <a:spcPct val="120000"/>
              </a:lnSpc>
            </a:pPr>
            <a:r>
              <a:rPr lang="en-US" b="1">
                <a:solidFill>
                  <a:srgbClr val="1F497D"/>
                </a:solidFill>
                <a:latin typeface="Calibri" panose="020F0502020204030204" pitchFamily="34" charset="0"/>
              </a:rPr>
              <a:t>If you have questions, contact the IEEE-SA Standards Board Patent Committee Administrator at patcom@ieee.org or visit </a:t>
            </a:r>
            <a:r>
              <a:rPr lang="en-US" b="1">
                <a:solidFill>
                  <a:srgbClr val="1F497D"/>
                </a:solidFill>
                <a:latin typeface="Calibri" panose="020F0502020204030204" pitchFamily="34" charset="0"/>
                <a:hlinkClick r:id="rId5"/>
              </a:rPr>
              <a:t>http://standards.ieee.org/about/sasb/patcom/index.html</a:t>
            </a:r>
            <a:endParaRPr lang="en-US" b="1">
              <a:solidFill>
                <a:srgbClr val="1F497D"/>
              </a:solidFill>
              <a:latin typeface="Calibri" panose="020F0502020204030204" pitchFamily="34" charset="0"/>
            </a:endParaRPr>
          </a:p>
          <a:p>
            <a:pPr>
              <a:lnSpc>
                <a:spcPct val="120000"/>
              </a:lnSpc>
            </a:pPr>
            <a:endParaRPr lang="en-US" b="1">
              <a:solidFill>
                <a:srgbClr val="1F497D"/>
              </a:solidFill>
              <a:latin typeface="Calibri" panose="020F0502020204030204" pitchFamily="34" charset="0"/>
            </a:endParaRPr>
          </a:p>
          <a:p>
            <a:pPr>
              <a:lnSpc>
                <a:spcPct val="120000"/>
              </a:lnSpc>
            </a:pPr>
            <a:r>
              <a:rPr lang="en-US" b="1">
                <a:solidFill>
                  <a:srgbClr val="1F497D"/>
                </a:solidFill>
                <a:latin typeface="Calibri" panose="020F0502020204030204" pitchFamily="34" charset="0"/>
              </a:rPr>
              <a:t>This slide set is available at </a:t>
            </a:r>
            <a:br>
              <a:rPr lang="en-US" b="1">
                <a:solidFill>
                  <a:srgbClr val="1F497D"/>
                </a:solidFill>
                <a:latin typeface="Calibri" panose="020F0502020204030204" pitchFamily="34" charset="0"/>
              </a:rPr>
            </a:br>
            <a:r>
              <a:rPr lang="en-US" b="1">
                <a:solidFill>
                  <a:srgbClr val="1F497D"/>
                </a:solidFill>
                <a:latin typeface="Calibri" panose="020F0502020204030204" pitchFamily="34" charset="0"/>
                <a:hlinkClick r:id="rId6"/>
              </a:rPr>
              <a:t>https://development.standards.ieee.org/myproject/Public/mytools/mob/slideset.ppt</a:t>
            </a:r>
            <a:endParaRPr lang="en-US" b="1">
              <a:solidFill>
                <a:srgbClr val="1F497D"/>
              </a:solidFill>
              <a:latin typeface="Calibri" panose="020F0502020204030204" pitchFamily="34" charset="0"/>
            </a:endParaRPr>
          </a:p>
          <a:p>
            <a:pPr algn="ctr">
              <a:lnSpc>
                <a:spcPct val="120000"/>
              </a:lnSpc>
              <a:buClr>
                <a:srgbClr val="CC3300"/>
              </a:buClr>
              <a:buSzPct val="50000"/>
              <a:buNone/>
            </a:pPr>
            <a:endParaRPr lang="en-US" b="1">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latin typeface="Calibri" panose="020F0502020204030204" pitchFamily="34" charset="0"/>
              </a:rPr>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latin typeface="Calibri" panose="020F0502020204030204" pitchFamily="34" charset="0"/>
              </a:rPr>
              <a:t>Either speak up now or</a:t>
            </a:r>
          </a:p>
          <a:p>
            <a:pPr lvl="1"/>
            <a:r>
              <a:rPr lang="en-US" b="1">
                <a:solidFill>
                  <a:srgbClr val="1F497D"/>
                </a:solidFill>
                <a:latin typeface="Calibri" panose="020F0502020204030204" pitchFamily="34" charset="0"/>
              </a:rPr>
              <a:t>Provide the chair of this group with the identity of the holder(s) of any and all such claims as soon as possible or</a:t>
            </a:r>
          </a:p>
          <a:p>
            <a:pPr lvl="1"/>
            <a:r>
              <a:rPr lang="en-US" b="1">
                <a:solidFill>
                  <a:srgbClr val="1F497D"/>
                </a:solidFill>
                <a:latin typeface="Calibri" panose="020F0502020204030204" pitchFamily="34" charset="0"/>
              </a:rPr>
              <a:t>Cause an LOA to be submitted</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atin typeface="Calibri" panose="020F0502020204030204" pitchFamily="34" charset="0"/>
              </a:rPr>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latin typeface="Calibri" panose="020F0502020204030204" pitchFamily="34" charset="0"/>
              </a:rPr>
              <a:t>All IEEE-SA standards meetings shall be conducted in compliance with all applicable laws, including antitrust and competition laws.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interpretation, validity, or essentiality of patents/patent claims. </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specific license rates, terms, or conditions.</a:t>
            </a:r>
          </a:p>
          <a:p>
            <a:pPr lvl="1"/>
            <a:r>
              <a:rPr lang="en-US" sz="1600" b="1">
                <a:solidFill>
                  <a:srgbClr val="1F497D"/>
                </a:solidFill>
                <a:latin typeface="Calibri" panose="020F0502020204030204" pitchFamily="34" charset="0"/>
              </a:rPr>
              <a:t>Relative costs, including licensing costs of essential patent claims, of different technical approaches may be discussed in standards development meetings. </a:t>
            </a:r>
          </a:p>
          <a:p>
            <a:pPr lvl="2"/>
            <a:r>
              <a:rPr lang="en-GB" sz="1400" b="1">
                <a:solidFill>
                  <a:srgbClr val="1F497D"/>
                </a:solidFill>
                <a:latin typeface="Calibri" panose="020F0502020204030204" pitchFamily="34" charset="0"/>
              </a:rPr>
              <a:t>Technical considerations remain primary focus</a:t>
            </a:r>
            <a:endParaRPr lang="en-US" sz="1400" b="1">
              <a:solidFill>
                <a:srgbClr val="1F497D"/>
              </a:solidFill>
              <a:latin typeface="Calibri" panose="020F0502020204030204" pitchFamily="34" charset="0"/>
            </a:endParaRP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or engage in the fixing of product prices, allocation of customers, or division of sales markets.</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discuss the status or substance of ongoing or threatened litigation.</a:t>
            </a:r>
          </a:p>
          <a:p>
            <a:r>
              <a:rPr lang="en-US" sz="1800" b="1">
                <a:solidFill>
                  <a:srgbClr val="1F497D"/>
                </a:solidFill>
                <a:latin typeface="Calibri" panose="020F0502020204030204" pitchFamily="34" charset="0"/>
              </a:rPr>
              <a:t>Don</a:t>
            </a:r>
            <a:r>
              <a:rPr lang="ja-JP" altLang="en-US" sz="1800" b="1">
                <a:solidFill>
                  <a:srgbClr val="1F497D"/>
                </a:solidFill>
                <a:latin typeface="Calibri" panose="020F0502020204030204" pitchFamily="34" charset="0"/>
              </a:rPr>
              <a:t>’</a:t>
            </a:r>
            <a:r>
              <a:rPr lang="en-US" sz="1800" b="1">
                <a:solidFill>
                  <a:srgbClr val="1F497D"/>
                </a:solidFill>
                <a:latin typeface="Calibri" panose="020F0502020204030204" pitchFamily="34" charset="0"/>
              </a:rPr>
              <a:t>t be silent if inappropriate topics are discussed … do formally object.</a:t>
            </a:r>
          </a:p>
          <a:p>
            <a:pPr marL="0" indent="0" algn="ctr">
              <a:buNone/>
            </a:pPr>
            <a:r>
              <a:rPr lang="en-US" sz="1200">
                <a:solidFill>
                  <a:srgbClr val="1F497D"/>
                </a:solidFill>
                <a:latin typeface="Calibri" panose="020F0502020204030204" pitchFamily="34" charset="0"/>
              </a:rPr>
              <a:t>---------------------------------------------------------------   </a:t>
            </a:r>
          </a:p>
          <a:p>
            <a:pPr marL="400050" lvl="1" indent="0">
              <a:buNone/>
            </a:pPr>
            <a:r>
              <a:rPr lang="en-US" sz="1400" b="1">
                <a:solidFill>
                  <a:srgbClr val="1F497D"/>
                </a:solidFill>
                <a:latin typeface="Calibri" panose="020F0502020204030204" pitchFamily="34" charset="0"/>
              </a:rPr>
              <a:t>See IEEE-SA Standards Board Operations Manual, clause 5.3.10 and </a:t>
            </a:r>
            <a:r>
              <a:rPr lang="en-GB" sz="1400" b="1">
                <a:solidFill>
                  <a:srgbClr val="1F497D"/>
                </a:solidFill>
                <a:latin typeface="Calibri" panose="020F0502020204030204" pitchFamily="34" charset="0"/>
              </a:rPr>
              <a:t>“Promoting Competition and Innovation: What You Need to Know about the IEEE Standards Association's Antitrust and Competition Policy”</a:t>
            </a:r>
            <a:r>
              <a:rPr lang="en-US" sz="1400" b="1">
                <a:solidFill>
                  <a:srgbClr val="1F497D"/>
                </a:solidFill>
                <a:latin typeface="Calibri" panose="020F0502020204030204" pitchFamily="34" charset="0"/>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latin typeface="Calibri" panose="020F0502020204030204" pitchFamily="34" charset="0"/>
              </a:rPr>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latin typeface="Calibri" panose="020F0502020204030204" pitchFamily="34" charset="0"/>
              </a:rPr>
              <a:t>Link to IEEE Disclosure of Affiliation </a:t>
            </a:r>
          </a:p>
          <a:p>
            <a:pPr lvl="1"/>
            <a:r>
              <a:rPr lang="en-US" dirty="0">
                <a:solidFill>
                  <a:srgbClr val="1F497D"/>
                </a:solidFill>
                <a:latin typeface="Calibri" panose="020F0502020204030204" pitchFamily="34" charset="0"/>
                <a:hlinkClick r:id="rId3"/>
              </a:rPr>
              <a:t>http://standards.ieee.org/faqs/affiliationFAQ.html</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Links to IEEE Antitrust Guidelines</a:t>
            </a:r>
          </a:p>
          <a:p>
            <a:pPr lvl="1"/>
            <a:r>
              <a:rPr lang="en-US" dirty="0">
                <a:solidFill>
                  <a:srgbClr val="1F497D"/>
                </a:solidFill>
                <a:latin typeface="Calibri" panose="020F0502020204030204" pitchFamily="34" charset="0"/>
                <a:hlinkClick r:id="rId4"/>
              </a:rPr>
              <a:t>http://standards.ieee.org/resources/antitrust-guidelines.pdf</a:t>
            </a:r>
            <a:endParaRPr lang="en-US" dirty="0">
              <a:solidFill>
                <a:srgbClr val="1F497D"/>
              </a:solidFill>
              <a:latin typeface="Calibri" panose="020F0502020204030204" pitchFamily="34" charset="0"/>
            </a:endParaRPr>
          </a:p>
          <a:p>
            <a:r>
              <a:rPr lang="en-US" dirty="0">
                <a:solidFill>
                  <a:srgbClr val="1F497D"/>
                </a:solidFill>
                <a:latin typeface="Calibri" panose="020F0502020204030204" pitchFamily="34" charset="0"/>
              </a:rPr>
              <a:t>Link to IEEE Code of Ethics</a:t>
            </a:r>
          </a:p>
          <a:p>
            <a:pPr lvl="1"/>
            <a:r>
              <a:rPr lang="en-US" dirty="0">
                <a:solidFill>
                  <a:srgbClr val="1F497D"/>
                </a:solidFill>
                <a:latin typeface="Calibri" panose="020F0502020204030204" pitchFamily="34" charset="0"/>
                <a:hlinkClick r:id="rId5"/>
              </a:rPr>
              <a:t>http://www.ieee.org/web/membership/ethics/code_ethics.html</a:t>
            </a:r>
            <a:r>
              <a:rPr lang="en-US" dirty="0">
                <a:solidFill>
                  <a:srgbClr val="1F497D"/>
                </a:solidFill>
                <a:latin typeface="Calibri" panose="020F0502020204030204" pitchFamily="34" charset="0"/>
              </a:rPr>
              <a:t> </a:t>
            </a:r>
          </a:p>
          <a:p>
            <a:r>
              <a:rPr lang="en-US" dirty="0">
                <a:solidFill>
                  <a:srgbClr val="1F497D"/>
                </a:solidFill>
                <a:latin typeface="Calibri" panose="020F0502020204030204" pitchFamily="34" charset="0"/>
              </a:rPr>
              <a:t>Link to IEEE Patent Policy</a:t>
            </a:r>
          </a:p>
          <a:p>
            <a:pPr lvl="1"/>
            <a:r>
              <a:rPr lang="en-US" dirty="0">
                <a:solidFill>
                  <a:srgbClr val="1F497D"/>
                </a:solidFill>
                <a:latin typeface="Calibri" panose="020F0502020204030204" pitchFamily="34" charset="0"/>
                <a:hlinkClick r:id="rId6"/>
              </a:rPr>
              <a:t>http://standards.ieee.org/board/pat/pat-slideset.ppt</a:t>
            </a:r>
            <a:endParaRPr lang="en-US" dirty="0">
              <a:solidFill>
                <a:srgbClr val="1F497D"/>
              </a:solidFill>
              <a:latin typeface="Calibri" panose="020F050202020403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2014 </a:t>
            </a:r>
            <a:r>
              <a:rPr lang="en-US" dirty="0"/>
              <a:t>F2F Meeting</a:t>
            </a:r>
          </a:p>
        </p:txBody>
      </p:sp>
      <p:sp>
        <p:nvSpPr>
          <p:cNvPr id="3" name="Content Placeholder 2"/>
          <p:cNvSpPr>
            <a:spLocks noGrp="1"/>
          </p:cNvSpPr>
          <p:nvPr>
            <p:ph idx="1"/>
          </p:nvPr>
        </p:nvSpPr>
        <p:spPr>
          <a:xfrm>
            <a:off x="457200" y="1447800"/>
            <a:ext cx="8229600" cy="4678363"/>
          </a:xfrm>
        </p:spPr>
        <p:txBody>
          <a:bodyPr>
            <a:normAutofit/>
          </a:bodyPr>
          <a:lstStyle/>
          <a:p>
            <a:r>
              <a:rPr lang="en-US" sz="2800" dirty="0" smtClean="0"/>
              <a:t>Venue</a:t>
            </a:r>
          </a:p>
          <a:p>
            <a:pPr lvl="1"/>
            <a:r>
              <a:rPr lang="en-US" dirty="0" smtClean="0"/>
              <a:t>Grand Hyatt San Antonio, </a:t>
            </a:r>
            <a:br>
              <a:rPr lang="en-US" dirty="0" smtClean="0"/>
            </a:br>
            <a:r>
              <a:rPr lang="en-US" dirty="0" smtClean="0"/>
              <a:t>600 East Market Street, San Antonio, TX USA</a:t>
            </a:r>
          </a:p>
          <a:p>
            <a:pPr>
              <a:buNone/>
            </a:pPr>
            <a:endParaRPr lang="de-DE" dirty="0" smtClean="0"/>
          </a:p>
          <a:p>
            <a:r>
              <a:rPr lang="de-DE" sz="2800" dirty="0" smtClean="0"/>
              <a:t>Sessions - </a:t>
            </a:r>
            <a:r>
              <a:rPr lang="en-US" sz="2800" b="1" dirty="0" smtClean="0"/>
              <a:t>Lone </a:t>
            </a:r>
            <a:r>
              <a:rPr lang="en-US" sz="2800" b="1" dirty="0"/>
              <a:t>Star </a:t>
            </a:r>
            <a:r>
              <a:rPr lang="en-US" sz="2800" b="1" dirty="0" smtClean="0"/>
              <a:t>B</a:t>
            </a:r>
            <a:r>
              <a:rPr lang="en-US" sz="2800" dirty="0" smtClean="0"/>
              <a:t> </a:t>
            </a:r>
            <a:r>
              <a:rPr lang="de-DE" sz="2800" dirty="0" smtClean="0"/>
              <a:t>meeting room, 2</a:t>
            </a:r>
            <a:r>
              <a:rPr lang="de-DE" sz="2800" baseline="30000" dirty="0" smtClean="0"/>
              <a:t>nd</a:t>
            </a:r>
            <a:r>
              <a:rPr lang="de-DE" sz="2800" dirty="0" smtClean="0"/>
              <a:t> level</a:t>
            </a:r>
          </a:p>
          <a:p>
            <a:pPr lvl="1"/>
            <a:r>
              <a:rPr lang="en-US" sz="2400" dirty="0" smtClean="0"/>
              <a:t>Tuesday,	Nov 4</a:t>
            </a:r>
            <a:r>
              <a:rPr lang="en-US" sz="2400" baseline="30000" dirty="0" smtClean="0"/>
              <a:t>th</a:t>
            </a:r>
            <a:r>
              <a:rPr lang="en-US" sz="2400" dirty="0" smtClean="0"/>
              <a:t>,   19:30 – 21:30</a:t>
            </a:r>
          </a:p>
          <a:p>
            <a:pPr lvl="1"/>
            <a:r>
              <a:rPr lang="en-US" sz="2400" dirty="0" smtClean="0"/>
              <a:t>Thursday,	Nov 6</a:t>
            </a:r>
            <a:r>
              <a:rPr lang="en-US" sz="2400" baseline="30000" dirty="0" smtClean="0"/>
              <a:t>th</a:t>
            </a:r>
            <a:r>
              <a:rPr lang="en-US" sz="2400" dirty="0" smtClean="0"/>
              <a:t>,   19:30 </a:t>
            </a:r>
            <a:r>
              <a:rPr lang="en-US" sz="2400" dirty="0"/>
              <a:t>– </a:t>
            </a:r>
            <a:r>
              <a:rPr lang="en-US" sz="2400" dirty="0" smtClean="0"/>
              <a:t>21:30</a:t>
            </a:r>
          </a:p>
        </p:txBody>
      </p:sp>
    </p:spTree>
    <p:extLst>
      <p:ext uri="{BB962C8B-B14F-4D97-AF65-F5344CB8AC3E}">
        <p14:creationId xmlns:p14="http://schemas.microsoft.com/office/powerpoint/2010/main" val="1864319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atin typeface="Calibri" panose="020F0502020204030204" pitchFamily="34" charset="0"/>
              </a:rPr>
              <a:t>Agenda</a:t>
            </a:r>
          </a:p>
        </p:txBody>
      </p:sp>
      <p:sp>
        <p:nvSpPr>
          <p:cNvPr id="4104" name="Rectangle 5"/>
          <p:cNvSpPr>
            <a:spLocks noGrp="1" noChangeArrowheads="1"/>
          </p:cNvSpPr>
          <p:nvPr>
            <p:ph type="body" idx="1"/>
          </p:nvPr>
        </p:nvSpPr>
        <p:spPr>
          <a:xfrm>
            <a:off x="457200" y="1341437"/>
            <a:ext cx="8382000" cy="4525963"/>
          </a:xfrm>
        </p:spPr>
        <p:txBody>
          <a:bodyPr>
            <a:noAutofit/>
          </a:bodyPr>
          <a:lstStyle/>
          <a:p>
            <a:r>
              <a:rPr lang="en-US" sz="2400" dirty="0" smtClean="0">
                <a:latin typeface="Calibri" panose="020F0502020204030204" pitchFamily="34" charset="0"/>
              </a:rPr>
              <a:t>Welcome</a:t>
            </a:r>
            <a:endParaRPr lang="en-US" sz="2400" dirty="0">
              <a:latin typeface="Calibri" panose="020F0502020204030204" pitchFamily="34" charset="0"/>
            </a:endParaRPr>
          </a:p>
          <a:p>
            <a:r>
              <a:rPr lang="en-US" sz="2400" dirty="0" smtClean="0">
                <a:latin typeface="Calibri" panose="020F0502020204030204" pitchFamily="34" charset="0"/>
              </a:rPr>
              <a:t>Chair's </a:t>
            </a:r>
            <a:r>
              <a:rPr lang="en-US" sz="2400" dirty="0">
                <a:latin typeface="Calibri" panose="020F0502020204030204" pitchFamily="34" charset="0"/>
              </a:rPr>
              <a:t>slides</a:t>
            </a:r>
          </a:p>
          <a:p>
            <a:pPr lvl="1"/>
            <a:r>
              <a:rPr lang="en-US" sz="2000" dirty="0" smtClean="0">
                <a:latin typeface="Calibri" panose="020F0502020204030204" pitchFamily="34" charset="0"/>
              </a:rPr>
              <a:t>IEEE Slides</a:t>
            </a:r>
          </a:p>
          <a:p>
            <a:pPr lvl="1"/>
            <a:r>
              <a:rPr lang="en-US" sz="2000" dirty="0" smtClean="0">
                <a:latin typeface="Calibri" panose="020F0502020204030204" pitchFamily="34" charset="0"/>
              </a:rPr>
              <a:t>Call meeting to order</a:t>
            </a:r>
            <a:endParaRPr lang="en-US" sz="2000" dirty="0">
              <a:latin typeface="Calibri" panose="020F0502020204030204" pitchFamily="34" charset="0"/>
            </a:endParaRPr>
          </a:p>
          <a:p>
            <a:r>
              <a:rPr lang="en-US" sz="2400" dirty="0">
                <a:latin typeface="Calibri" panose="020F0502020204030204" pitchFamily="34" charset="0"/>
              </a:rPr>
              <a:t>Group’s updates</a:t>
            </a:r>
          </a:p>
          <a:p>
            <a:pPr lvl="1"/>
            <a:r>
              <a:rPr lang="en-US" sz="2000" dirty="0" smtClean="0">
                <a:latin typeface="Calibri" panose="020F0502020204030204" pitchFamily="34" charset="0"/>
              </a:rPr>
              <a:t>802c PAR update / comments to be submitted</a:t>
            </a:r>
          </a:p>
          <a:p>
            <a:pPr lvl="1"/>
            <a:r>
              <a:rPr lang="en-US" sz="2000" dirty="0" smtClean="0">
                <a:latin typeface="Calibri" panose="020F0502020204030204" pitchFamily="34" charset="0"/>
              </a:rPr>
              <a:t>EC Closing Report</a:t>
            </a:r>
          </a:p>
          <a:p>
            <a:r>
              <a:rPr lang="en-US" sz="2400" dirty="0" smtClean="0">
                <a:latin typeface="Calibri" panose="020F0502020204030204" pitchFamily="34" charset="0"/>
              </a:rPr>
              <a:t>Technical Presentations</a:t>
            </a:r>
          </a:p>
          <a:p>
            <a:pPr lvl="1"/>
            <a:r>
              <a:rPr lang="en-US" sz="2000" dirty="0">
                <a:latin typeface="Calibri" panose="020F0502020204030204" pitchFamily="34" charset="0"/>
              </a:rPr>
              <a:t>Separation of Access and Core Partitioning in the Local Space</a:t>
            </a:r>
          </a:p>
          <a:p>
            <a:pPr lvl="1"/>
            <a:r>
              <a:rPr lang="en-US" sz="2000" dirty="0" smtClean="0">
                <a:latin typeface="Calibri" panose="020F0502020204030204" pitchFamily="34" charset="0"/>
              </a:rPr>
              <a:t>Privacy Threat Model</a:t>
            </a:r>
            <a:endParaRPr lang="en-US" sz="2000" dirty="0">
              <a:latin typeface="Calibri" panose="020F0502020204030204" pitchFamily="34" charset="0"/>
            </a:endParaRPr>
          </a:p>
          <a:p>
            <a:pPr lvl="1"/>
            <a:r>
              <a:rPr lang="en-US" sz="2000" dirty="0" smtClean="0">
                <a:latin typeface="Calibri" panose="020F0502020204030204" pitchFamily="34" charset="0"/>
              </a:rPr>
              <a:t>IETF MAC Address Randomization Trial Status &amp; Wiki Page</a:t>
            </a:r>
            <a:endParaRPr lang="en-US" sz="2000" dirty="0">
              <a:latin typeface="Calibri" panose="020F0502020204030204" pitchFamily="34" charset="0"/>
            </a:endParaRPr>
          </a:p>
          <a:p>
            <a:r>
              <a:rPr lang="en-US" sz="2400" dirty="0" smtClean="0">
                <a:latin typeface="Calibri" panose="020F0502020204030204" pitchFamily="34" charset="0"/>
              </a:rPr>
              <a:t>Next </a:t>
            </a:r>
            <a:r>
              <a:rPr lang="en-US" sz="2400" dirty="0">
                <a:latin typeface="Calibri" panose="020F0502020204030204" pitchFamily="34" charset="0"/>
              </a:rPr>
              <a:t>Steps</a:t>
            </a:r>
            <a:r>
              <a:rPr lang="en-US" sz="2400" dirty="0" smtClean="0">
                <a:latin typeface="Calibri" panose="020F0502020204030204" pitchFamily="34" charset="0"/>
              </a:rPr>
              <a:t/>
            </a:r>
            <a:br>
              <a:rPr lang="en-US" sz="2400" dirty="0" smtClean="0">
                <a:latin typeface="Calibri" panose="020F0502020204030204" pitchFamily="34" charset="0"/>
              </a:rPr>
            </a:br>
            <a:endParaRPr lang="en-US" sz="2400" dirty="0">
              <a:latin typeface="Calibri" panose="020F0502020204030204" pitchFamily="34" charset="0"/>
            </a:endParaRP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rPr>
              <a:t>Business#1</a:t>
            </a:r>
            <a:endParaRPr lang="en-US" dirty="0">
              <a:latin typeface="Calibri" panose="020F0502020204030204" pitchFamily="34" charset="0"/>
            </a:endParaRPr>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latin typeface="Calibri" panose="020F0502020204030204" pitchFamily="34" charset="0"/>
              </a:rPr>
              <a:t>Call Meeting to Order</a:t>
            </a:r>
          </a:p>
          <a:p>
            <a:pPr lvl="1"/>
            <a:r>
              <a:rPr lang="en-GB" sz="2000" dirty="0" smtClean="0">
                <a:latin typeface="Calibri" panose="020F0502020204030204" pitchFamily="34" charset="0"/>
              </a:rPr>
              <a:t>Meeting called to order by chair at </a:t>
            </a:r>
          </a:p>
          <a:p>
            <a:r>
              <a:rPr lang="en-GB" sz="2400" dirty="0" smtClean="0">
                <a:latin typeface="Calibri" panose="020F0502020204030204" pitchFamily="34" charset="0"/>
              </a:rPr>
              <a:t>Call for secretary / Minutes taker</a:t>
            </a:r>
          </a:p>
          <a:p>
            <a:pPr lvl="1"/>
            <a:r>
              <a:rPr lang="en-GB" sz="2000" dirty="0" smtClean="0">
                <a:latin typeface="Calibri" panose="020F0502020204030204" pitchFamily="34" charset="0"/>
              </a:rPr>
              <a:t> </a:t>
            </a:r>
          </a:p>
          <a:p>
            <a:r>
              <a:rPr lang="en-GB" sz="2400" dirty="0" smtClean="0">
                <a:latin typeface="Calibri" panose="020F0502020204030204" pitchFamily="34" charset="0"/>
              </a:rPr>
              <a:t>Roll Call</a:t>
            </a:r>
          </a:p>
          <a:p>
            <a:endParaRPr lang="en-US" dirty="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60381320"/>
              </p:ext>
            </p:extLst>
          </p:nvPr>
        </p:nvGraphicFramePr>
        <p:xfrm>
          <a:off x="914400" y="3520440"/>
          <a:ext cx="7772400" cy="2865120"/>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tx1"/>
                          </a:solidFill>
                        </a:rPr>
                        <a:t>Juan Carlos Zuniga (Chair)</a:t>
                      </a:r>
                    </a:p>
                  </a:txBody>
                  <a:tcPr/>
                </a:tc>
                <a:tc>
                  <a:txBody>
                    <a:bodyPr/>
                    <a:lstStyle/>
                    <a:p>
                      <a:r>
                        <a:rPr lang="en-US" sz="1400" dirty="0" err="1" smtClean="0">
                          <a:solidFill>
                            <a:schemeClr val="tx1"/>
                          </a:solidFill>
                        </a:rPr>
                        <a:t>InterDigital</a:t>
                      </a:r>
                      <a:endParaRPr lang="en-US" sz="1400" dirty="0" smtClean="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Piers O’Hanlon</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Oxford Internet Institute</a:t>
                      </a:r>
                    </a:p>
                  </a:txBody>
                  <a:tcPr/>
                </a:tc>
              </a:tr>
              <a:tr h="292100">
                <a:tc>
                  <a:txBody>
                    <a:bodyPr/>
                    <a:lstStyle/>
                    <a:p>
                      <a:r>
                        <a:rPr lang="en-US" sz="1400" dirty="0" smtClean="0">
                          <a:solidFill>
                            <a:schemeClr val="bg2">
                              <a:lumMod val="75000"/>
                            </a:schemeClr>
                          </a:solidFill>
                        </a:rPr>
                        <a:t>Mathieu Cunche </a:t>
                      </a:r>
                    </a:p>
                  </a:txBody>
                  <a:tcPr/>
                </a:tc>
                <a:tc>
                  <a:txBody>
                    <a:bodyPr/>
                    <a:lstStyle/>
                    <a:p>
                      <a:r>
                        <a:rPr lang="en-US" sz="1400" dirty="0" smtClean="0">
                          <a:solidFill>
                            <a:schemeClr val="bg2">
                              <a:lumMod val="75000"/>
                            </a:schemeClr>
                          </a:solidFill>
                        </a:rPr>
                        <a:t>INRIA</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Walter Pienciak </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IEEE-SA</a:t>
                      </a:r>
                    </a:p>
                  </a:txBody>
                  <a:tcPr/>
                </a:tc>
              </a:tr>
              <a:tr h="292100">
                <a:tc>
                  <a:txBody>
                    <a:bodyPr/>
                    <a:lstStyle/>
                    <a:p>
                      <a:r>
                        <a:rPr lang="en-US" sz="1400" dirty="0" smtClean="0">
                          <a:solidFill>
                            <a:schemeClr val="bg2">
                              <a:lumMod val="75000"/>
                            </a:schemeClr>
                          </a:solidFill>
                        </a:rPr>
                        <a:t>Antonio de la </a:t>
                      </a:r>
                      <a:r>
                        <a:rPr lang="en-US" sz="1400" dirty="0" err="1" smtClean="0">
                          <a:solidFill>
                            <a:schemeClr val="bg2">
                              <a:lumMod val="75000"/>
                            </a:schemeClr>
                          </a:solidFill>
                        </a:rPr>
                        <a:t>Oliva</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UC3M</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Karen Randall</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Randall-Consulting</a:t>
                      </a:r>
                      <a:endParaRPr lang="en-US" sz="1400" dirty="0">
                        <a:solidFill>
                          <a:schemeClr val="bg2">
                            <a:lumMod val="75000"/>
                          </a:schemeClr>
                        </a:solidFill>
                      </a:endParaRPr>
                    </a:p>
                  </a:txBody>
                  <a:tcPr/>
                </a:tc>
              </a:tr>
              <a:tr h="292100">
                <a:tc>
                  <a:txBody>
                    <a:bodyPr/>
                    <a:lstStyle/>
                    <a:p>
                      <a:r>
                        <a:rPr lang="en-US" sz="1400" dirty="0" smtClean="0">
                          <a:solidFill>
                            <a:schemeClr val="bg2">
                              <a:lumMod val="75000"/>
                            </a:schemeClr>
                          </a:solidFill>
                        </a:rPr>
                        <a:t>Dan Harkins</a:t>
                      </a:r>
                    </a:p>
                  </a:txBody>
                  <a:tcPr/>
                </a:tc>
                <a:tc>
                  <a:txBody>
                    <a:bodyPr/>
                    <a:lstStyle/>
                    <a:p>
                      <a:r>
                        <a:rPr lang="en-US" sz="1400" dirty="0" smtClean="0">
                          <a:solidFill>
                            <a:schemeClr val="bg2">
                              <a:lumMod val="75000"/>
                            </a:schemeClr>
                          </a:solidFill>
                        </a:rPr>
                        <a:t>Aruba</a:t>
                      </a:r>
                      <a:r>
                        <a:rPr lang="en-US" sz="1400" baseline="0" dirty="0" smtClean="0">
                          <a:solidFill>
                            <a:schemeClr val="bg2">
                              <a:lumMod val="75000"/>
                            </a:schemeClr>
                          </a:solidFill>
                        </a:rPr>
                        <a:t> Networks</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Max Riegel</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NSN</a:t>
                      </a:r>
                    </a:p>
                  </a:txBody>
                  <a:tcPr/>
                </a:tc>
              </a:tr>
              <a:tr h="292100">
                <a:tc>
                  <a:txBody>
                    <a:bodyPr/>
                    <a:lstStyle/>
                    <a:p>
                      <a:r>
                        <a:rPr lang="en-US" sz="1400" dirty="0" smtClean="0">
                          <a:solidFill>
                            <a:schemeClr val="bg2">
                              <a:lumMod val="75000"/>
                            </a:schemeClr>
                          </a:solidFill>
                        </a:rPr>
                        <a:t>Paul Lambert</a:t>
                      </a:r>
                    </a:p>
                  </a:txBody>
                  <a:tcPr/>
                </a:tc>
                <a:tc>
                  <a:txBody>
                    <a:bodyPr/>
                    <a:lstStyle/>
                    <a:p>
                      <a:r>
                        <a:rPr lang="en-US" sz="1400" dirty="0" smtClean="0">
                          <a:solidFill>
                            <a:schemeClr val="bg2">
                              <a:lumMod val="75000"/>
                            </a:schemeClr>
                          </a:solidFill>
                        </a:rPr>
                        <a:t>Marvell</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Dan Romascanu</a:t>
                      </a:r>
                    </a:p>
                  </a:txBody>
                  <a:tcPr/>
                </a:tc>
                <a:tc>
                  <a:txBody>
                    <a:bodyPr/>
                    <a:lstStyle/>
                    <a:p>
                      <a:r>
                        <a:rPr lang="en-US" sz="1400" dirty="0" smtClean="0">
                          <a:solidFill>
                            <a:schemeClr val="bg2">
                              <a:lumMod val="75000"/>
                            </a:schemeClr>
                          </a:solidFill>
                        </a:rPr>
                        <a:t>Avaya</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Soo Bum Lee</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Qualcomm</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l-NL" sz="1400" dirty="0" smtClean="0">
                          <a:solidFill>
                            <a:schemeClr val="bg2">
                              <a:lumMod val="75000"/>
                            </a:schemeClr>
                          </a:solidFill>
                        </a:rPr>
                        <a:t>Rene Struik</a:t>
                      </a:r>
                    </a:p>
                  </a:txBody>
                  <a:tcPr/>
                </a:tc>
                <a:tc>
                  <a:txBody>
                    <a:bodyPr/>
                    <a:lstStyle/>
                    <a:p>
                      <a:r>
                        <a:rPr lang="en-US" sz="1400" dirty="0" smtClean="0">
                          <a:solidFill>
                            <a:schemeClr val="bg2">
                              <a:lumMod val="75000"/>
                            </a:schemeClr>
                          </a:solidFill>
                        </a:rPr>
                        <a:t>Struik Security Consultancy</a:t>
                      </a:r>
                      <a:endParaRPr lang="en-US" sz="1400" dirty="0">
                        <a:solidFill>
                          <a:schemeClr val="bg2">
                            <a:lumMod val="7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solidFill>
                            <a:schemeClr val="bg2">
                              <a:lumMod val="75000"/>
                            </a:schemeClr>
                          </a:solidFill>
                        </a:rPr>
                        <a:t>Robert</a:t>
                      </a:r>
                      <a:r>
                        <a:rPr lang="en-US" sz="1400" baseline="0" dirty="0" smtClean="0">
                          <a:solidFill>
                            <a:schemeClr val="bg2">
                              <a:lumMod val="75000"/>
                            </a:schemeClr>
                          </a:solidFill>
                        </a:rPr>
                        <a:t> Moskowitz</a:t>
                      </a:r>
                      <a:endParaRPr lang="en-US" sz="1400" dirty="0" smtClean="0">
                        <a:solidFill>
                          <a:schemeClr val="bg2">
                            <a:lumMod val="75000"/>
                          </a:schemeClr>
                        </a:solidFill>
                      </a:endParaRPr>
                    </a:p>
                  </a:txBody>
                  <a:tcPr/>
                </a:tc>
                <a:tc>
                  <a:txBody>
                    <a:bodyPr/>
                    <a:lstStyle/>
                    <a:p>
                      <a:r>
                        <a:rPr lang="en-US" sz="1400" dirty="0" smtClean="0">
                          <a:solidFill>
                            <a:schemeClr val="bg2">
                              <a:lumMod val="75000"/>
                            </a:schemeClr>
                          </a:solidFill>
                        </a:rPr>
                        <a:t>Verizon</a:t>
                      </a:r>
                      <a:endParaRPr lang="en-US" sz="1400" dirty="0">
                        <a:solidFill>
                          <a:schemeClr val="bg2">
                            <a:lumMod val="7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r>
                        <a:rPr lang="en-US" sz="1400" dirty="0" smtClean="0">
                          <a:solidFill>
                            <a:schemeClr val="bg2">
                              <a:lumMod val="75000"/>
                            </a:schemeClr>
                          </a:solidFill>
                        </a:rPr>
                        <a:t>Brian Weis</a:t>
                      </a:r>
                      <a:endParaRPr lang="en-US" sz="1400" dirty="0">
                        <a:solidFill>
                          <a:schemeClr val="bg2">
                            <a:lumMod val="75000"/>
                          </a:schemeClr>
                        </a:solidFill>
                      </a:endParaRPr>
                    </a:p>
                  </a:txBody>
                  <a:tcPr/>
                </a:tc>
                <a:tc>
                  <a:txBody>
                    <a:bodyPr/>
                    <a:lstStyle/>
                    <a:p>
                      <a:r>
                        <a:rPr lang="en-US" sz="1400" dirty="0" smtClean="0">
                          <a:solidFill>
                            <a:schemeClr val="bg2">
                              <a:lumMod val="75000"/>
                            </a:schemeClr>
                          </a:solidFill>
                        </a:rPr>
                        <a:t>Cisco</a:t>
                      </a:r>
                      <a:endParaRPr lang="en-US" sz="1400" dirty="0">
                        <a:solidFill>
                          <a:schemeClr val="bg2">
                            <a:lumMod val="75000"/>
                          </a:schemeClr>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1162</TotalTime>
  <Words>1216</Words>
  <Application>Microsoft Office PowerPoint</Application>
  <PresentationFormat>On-screen Show (4:3)</PresentationFormat>
  <Paragraphs>207</Paragraphs>
  <Slides>20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ＭＳ Ｐゴシック</vt:lpstr>
      <vt:lpstr>Arial</vt:lpstr>
      <vt:lpstr>Calibri</vt:lpstr>
      <vt:lpstr>Helvetica</vt:lpstr>
      <vt:lpstr>Times</vt:lpstr>
      <vt:lpstr>Times New Roman</vt:lpstr>
      <vt:lpstr>Template</vt:lpstr>
      <vt:lpstr>IEEE 802 EC Privacy Recommendation SG  802 Plenary Meeting November 3-7, 2014 </vt:lpstr>
      <vt:lpstr>Participants, Patents, and Duty to Inform</vt:lpstr>
      <vt:lpstr>Patent Related Links</vt:lpstr>
      <vt:lpstr>Call for Potentially Essential Patents</vt:lpstr>
      <vt:lpstr>Other Guidelines for IEEE WG Meetings</vt:lpstr>
      <vt:lpstr>Resources – URLs</vt:lpstr>
      <vt:lpstr>November 2014 F2F Meeting</vt:lpstr>
      <vt:lpstr>Agenda</vt:lpstr>
      <vt:lpstr>Business#1</vt:lpstr>
      <vt:lpstr>Business#2</vt:lpstr>
      <vt:lpstr>IEEE 802c PAR</vt:lpstr>
      <vt:lpstr>IEEE 802 EC Closing Report</vt:lpstr>
      <vt:lpstr>Business#3.1</vt:lpstr>
      <vt:lpstr>Business#3.2</vt:lpstr>
      <vt:lpstr>Trial at IETF meeting</vt:lpstr>
      <vt:lpstr>Protocol Implications of MAC address changes</vt:lpstr>
      <vt:lpstr>MAC address trial - client requirements</vt:lpstr>
      <vt:lpstr>Business#3.3</vt:lpstr>
      <vt:lpstr>Business#4</vt:lpstr>
      <vt:lpstr>Business#4</vt:lpstr>
    </vt:vector>
  </TitlesOfParts>
  <Company>NIST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Zuniga, Juan Carlos</cp:lastModifiedBy>
  <cp:revision>234</cp:revision>
  <cp:lastPrinted>1998-02-10T13:28:06Z</cp:lastPrinted>
  <dcterms:created xsi:type="dcterms:W3CDTF">2011-12-30T17:06:23Z</dcterms:created>
  <dcterms:modified xsi:type="dcterms:W3CDTF">2014-11-04T20:32:20Z</dcterms:modified>
</cp:coreProperties>
</file>