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75" r:id="rId3"/>
    <p:sldId id="276" r:id="rId4"/>
    <p:sldId id="277" r:id="rId5"/>
    <p:sldId id="278" r:id="rId6"/>
    <p:sldId id="271" r:id="rId7"/>
    <p:sldId id="299" r:id="rId8"/>
    <p:sldId id="266" r:id="rId9"/>
    <p:sldId id="283" r:id="rId10"/>
    <p:sldId id="281" r:id="rId11"/>
    <p:sldId id="298" r:id="rId12"/>
    <p:sldId id="300" r:id="rId13"/>
    <p:sldId id="282" r:id="rId14"/>
    <p:sldId id="302" r:id="rId15"/>
    <p:sldId id="296" r:id="rId16"/>
    <p:sldId id="297" r:id="rId17"/>
    <p:sldId id="301" r:id="rId18"/>
    <p:sldId id="285"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4" d="100"/>
          <a:sy n="74" d="100"/>
        </p:scale>
        <p:origin x="1398" y="7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5</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privecsg-14-0021-02-ecsg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privecsg/dcn/14/privecsg-14-0018-00-ecsg-minutes-of-ec-privacy-recommendation-sg-teleconference-october-22nd-2014.docx" TargetMode="External"/><Relationship Id="rId2" Type="http://schemas.openxmlformats.org/officeDocument/2006/relationships/hyperlink" Target="https://mentor.ieee.org/privecsg/dcn/14/privecsg-14-0016-00-ecsg-minutes-of-ec-privacy-recommendation-sg-teleconference-october-1st-2014.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files/public/docs2014/new-addresses-thaler-local-address-csd-v01.pdf" TargetMode="External"/><Relationship Id="rId2" Type="http://schemas.openxmlformats.org/officeDocument/2006/relationships/hyperlink" Target="http://www.ieee802.org/1/files/public/docs2014/new-addresses-thaler-local-address-par-v01.pdf" TargetMode="External"/><Relationship Id="rId1" Type="http://schemas.openxmlformats.org/officeDocument/2006/relationships/slideLayout" Target="../slideLayouts/slideLayout2.xml"/><Relationship Id="rId4" Type="http://schemas.openxmlformats.org/officeDocument/2006/relationships/hyperlink" Target="https://mentor.ieee.org/privecsg/dcn/14/privecsg-14-0022-01-ecsg-comments-to-802c-par-csd.ppt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privecsg/dcn/14/privecsg-14-0023-00-ecsg-report-to-802-ec-at-nov-closing-plenary-meeting.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privecsg/dcn/14/privecsg-14-0019-00-0000-separation-of-access-and-core-partitioning-in-the-local-spac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etf.org/registration/MeetingWiki/wiki/91privac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privecsg/dcn/14/privecsg-14-0014-00-0000-802-privacy-threat-model.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SG</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802 Plenary Meeting</a:t>
            </a:r>
            <a:br>
              <a:rPr lang="en-US" dirty="0" smtClean="0">
                <a:latin typeface="Calibri" panose="020F0502020204030204" pitchFamily="34" charset="0"/>
              </a:rPr>
            </a:br>
            <a:r>
              <a:rPr lang="en-US" dirty="0" smtClean="0">
                <a:latin typeface="Calibri" panose="020F0502020204030204" pitchFamily="34" charset="0"/>
              </a:rPr>
              <a:t>November 3-7, 2014</a:t>
            </a:r>
            <a:br>
              <a:rPr lang="en-US" dirty="0" smtClean="0">
                <a:latin typeface="Calibri" panose="020F0502020204030204" pitchFamily="34" charset="0"/>
              </a:rPr>
            </a:b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sz="2300" dirty="0" smtClean="0">
                <a:latin typeface="Calibri" panose="020F0502020204030204" pitchFamily="34" charset="0"/>
              </a:rPr>
              <a:t>Oct 1 </a:t>
            </a:r>
            <a:r>
              <a:rPr lang="en-US" sz="2300" dirty="0">
                <a:latin typeface="Calibri" panose="020F0502020204030204" pitchFamily="34" charset="0"/>
                <a:hlinkClick r:id="rId2"/>
              </a:rPr>
              <a:t>https://</a:t>
            </a:r>
            <a:r>
              <a:rPr lang="en-US" sz="2300" dirty="0" smtClean="0">
                <a:latin typeface="Calibri" panose="020F0502020204030204" pitchFamily="34" charset="0"/>
                <a:hlinkClick r:id="rId2"/>
              </a:rPr>
              <a:t>mentor.ieee.org/privecsg/dcn/14/privecsg-14-0016-00-ecsg-minutes-of-ec-privacy-recommendation-sg-teleconference-october-1st-2014.docx</a:t>
            </a:r>
            <a:endParaRPr lang="en-US" sz="2300" dirty="0" smtClean="0">
              <a:latin typeface="Calibri" panose="020F0502020204030204" pitchFamily="34" charset="0"/>
            </a:endParaRPr>
          </a:p>
          <a:p>
            <a:pPr lvl="1"/>
            <a:r>
              <a:rPr lang="en-US" sz="2300" dirty="0">
                <a:latin typeface="Calibri" panose="020F0502020204030204" pitchFamily="34" charset="0"/>
              </a:rPr>
              <a:t>Oct </a:t>
            </a:r>
            <a:r>
              <a:rPr lang="en-US" sz="2300" dirty="0" smtClean="0">
                <a:latin typeface="Calibri" panose="020F0502020204030204" pitchFamily="34" charset="0"/>
              </a:rPr>
              <a:t>22 </a:t>
            </a:r>
            <a:r>
              <a:rPr lang="en-US" sz="2300" dirty="0" smtClean="0">
                <a:latin typeface="Calibri" panose="020F0502020204030204" pitchFamily="34" charset="0"/>
                <a:hlinkClick r:id="rId3"/>
              </a:rPr>
              <a:t>https</a:t>
            </a:r>
            <a:r>
              <a:rPr lang="en-US" sz="2300" dirty="0">
                <a:latin typeface="Calibri" panose="020F0502020204030204" pitchFamily="34" charset="0"/>
                <a:hlinkClick r:id="rId3"/>
              </a:rPr>
              <a:t>://</a:t>
            </a:r>
            <a:r>
              <a:rPr lang="en-US" sz="2300" dirty="0" smtClean="0">
                <a:latin typeface="Calibri" panose="020F0502020204030204" pitchFamily="34" charset="0"/>
                <a:hlinkClick r:id="rId3"/>
              </a:rPr>
              <a:t>mentor.ieee.org/privecsg/dcn/14/privecsg-14-0018-00-ecsg-minutes-of-ec-privacy-recommendation-sg-teleconference-october-22nd-2014.docx</a:t>
            </a:r>
            <a:endParaRPr lang="en-US" sz="2300" dirty="0" smtClean="0">
              <a:latin typeface="Calibri" panose="020F0502020204030204" pitchFamily="34" charset="0"/>
            </a:endParaRPr>
          </a:p>
          <a:p>
            <a:pPr lvl="1"/>
            <a:endParaRPr lang="en-US" dirty="0" smtClean="0">
              <a:latin typeface="Calibri" panose="020F0502020204030204" pitchFamily="34" charset="0"/>
            </a:endParaRPr>
          </a:p>
          <a:p>
            <a:r>
              <a:rPr lang="en-US" dirty="0" smtClean="0">
                <a:latin typeface="Calibri" panose="020F0502020204030204" pitchFamily="34" charset="0"/>
              </a:rPr>
              <a:t>Reports</a:t>
            </a:r>
          </a:p>
          <a:p>
            <a:pPr lvl="1"/>
            <a:r>
              <a:rPr lang="en-US" sz="3100" dirty="0" smtClean="0">
                <a:latin typeface="Calibri" panose="020F0502020204030204" pitchFamily="34" charset="0"/>
              </a:rPr>
              <a:t>Group’s updates</a:t>
            </a:r>
          </a:p>
          <a:p>
            <a:pPr lvl="2"/>
            <a:r>
              <a:rPr lang="en-US" sz="2600" dirty="0">
                <a:latin typeface="Calibri" panose="020F0502020204030204" pitchFamily="34" charset="0"/>
              </a:rPr>
              <a:t>802c PAR u</a:t>
            </a:r>
            <a:r>
              <a:rPr lang="en-US" sz="2600" dirty="0" smtClean="0">
                <a:latin typeface="Calibri" panose="020F0502020204030204" pitchFamily="34" charset="0"/>
              </a:rPr>
              <a:t>pdate </a:t>
            </a:r>
            <a:r>
              <a:rPr lang="en-US" sz="2600" dirty="0">
                <a:latin typeface="Calibri" panose="020F0502020204030204" pitchFamily="34" charset="0"/>
              </a:rPr>
              <a:t>/ </a:t>
            </a:r>
            <a:r>
              <a:rPr lang="en-US" sz="2600" dirty="0" smtClean="0">
                <a:latin typeface="Calibri" panose="020F0502020204030204" pitchFamily="34" charset="0"/>
              </a:rPr>
              <a:t>comments </a:t>
            </a:r>
            <a:r>
              <a:rPr lang="en-US" sz="2600" dirty="0">
                <a:latin typeface="Calibri" panose="020F0502020204030204" pitchFamily="34" charset="0"/>
              </a:rPr>
              <a:t>to be submitted</a:t>
            </a:r>
          </a:p>
          <a:p>
            <a:pPr lvl="2"/>
            <a:r>
              <a:rPr lang="en-US" sz="2600" dirty="0">
                <a:latin typeface="Calibri" panose="020F0502020204030204" pitchFamily="34" charset="0"/>
              </a:rPr>
              <a:t>EC Closing Report</a:t>
            </a:r>
          </a:p>
          <a:p>
            <a:pPr lvl="2"/>
            <a:endParaRPr lang="en-US" sz="2600" dirty="0" smtClean="0">
              <a:latin typeface="Calibri" panose="020F0502020204030204" pitchFamily="34" charset="0"/>
            </a:endParaRPr>
          </a:p>
          <a:p>
            <a:pPr lvl="2">
              <a:buNone/>
            </a:pPr>
            <a:endParaRPr lang="en-US" sz="26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802c PAR</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400" dirty="0">
                <a:latin typeface="Calibri" panose="020F0502020204030204" pitchFamily="34" charset="0"/>
                <a:cs typeface="Arial"/>
              </a:rPr>
              <a:t>Amendment to IEEE Standard </a:t>
            </a:r>
            <a:r>
              <a:rPr lang="en-US" sz="2400" dirty="0" smtClean="0">
                <a:latin typeface="Calibri" panose="020F0502020204030204" pitchFamily="34" charset="0"/>
                <a:cs typeface="Arial"/>
              </a:rPr>
              <a:t>802-2014</a:t>
            </a:r>
          </a:p>
          <a:p>
            <a:pPr eaLnBrk="1" hangingPunct="1"/>
            <a:r>
              <a:rPr lang="en-US" sz="2400" dirty="0" smtClean="0">
                <a:latin typeface="Calibri" panose="020F0502020204030204" pitchFamily="34" charset="0"/>
                <a:cs typeface="Arial"/>
              </a:rPr>
              <a:t>Local </a:t>
            </a:r>
            <a:r>
              <a:rPr lang="en-US" sz="2400" dirty="0">
                <a:latin typeface="Calibri" panose="020F0502020204030204" pitchFamily="34" charset="0"/>
                <a:cs typeface="Arial"/>
              </a:rPr>
              <a:t>address space usage </a:t>
            </a:r>
            <a:r>
              <a:rPr lang="en-US" sz="2400" dirty="0" smtClean="0">
                <a:latin typeface="Calibri" panose="020F0502020204030204" pitchFamily="34" charset="0"/>
                <a:cs typeface="Arial"/>
              </a:rPr>
              <a:t>recommendations and rules</a:t>
            </a:r>
          </a:p>
          <a:p>
            <a:pPr eaLnBrk="1" hangingPunct="1"/>
            <a:endParaRPr lang="en-US" sz="1600" dirty="0" smtClean="0">
              <a:latin typeface="Calibri" panose="020F0502020204030204" pitchFamily="34" charset="0"/>
              <a:cs typeface="Arial"/>
            </a:endParaRPr>
          </a:p>
          <a:p>
            <a:pPr eaLnBrk="1" hangingPunct="1"/>
            <a:r>
              <a:rPr lang="en-US" sz="2400" dirty="0" smtClean="0">
                <a:latin typeface="Calibri" panose="020F0502020204030204" pitchFamily="34" charset="0"/>
                <a:cs typeface="Arial"/>
              </a:rPr>
              <a:t>PAR</a:t>
            </a:r>
            <a:r>
              <a:rPr lang="en-US" sz="2400" dirty="0">
                <a:latin typeface="Calibri" panose="020F0502020204030204" pitchFamily="34" charset="0"/>
                <a:cs typeface="Arial"/>
              </a:rPr>
              <a:t>: </a:t>
            </a:r>
            <a:r>
              <a:rPr lang="en-US" sz="2000" dirty="0">
                <a:latin typeface="Calibri" panose="020F0502020204030204" pitchFamily="34" charset="0"/>
                <a:cs typeface="Arial"/>
                <a:hlinkClick r:id="rId2"/>
              </a:rPr>
              <a:t>http://</a:t>
            </a:r>
            <a:r>
              <a:rPr lang="en-US" sz="2000" dirty="0" smtClean="0">
                <a:latin typeface="Calibri" panose="020F0502020204030204" pitchFamily="34" charset="0"/>
                <a:cs typeface="Arial"/>
                <a:hlinkClick r:id="rId2"/>
              </a:rPr>
              <a:t>www.ieee802.org/1/files/public/docs2014/new-addresses-thaler-local-address-par-v01.pdf</a:t>
            </a:r>
            <a:r>
              <a:rPr lang="en-US" sz="2000" dirty="0" smtClean="0">
                <a:latin typeface="Calibri" panose="020F0502020204030204" pitchFamily="34" charset="0"/>
                <a:cs typeface="Arial"/>
              </a:rPr>
              <a:t> </a:t>
            </a:r>
            <a:endParaRPr lang="en-US" sz="1400" dirty="0" smtClean="0">
              <a:latin typeface="Calibri" panose="020F0502020204030204" pitchFamily="34" charset="0"/>
              <a:cs typeface="Arial"/>
            </a:endParaRPr>
          </a:p>
          <a:p>
            <a:pPr eaLnBrk="1" hangingPunct="1"/>
            <a:r>
              <a:rPr lang="en-US" sz="2400" dirty="0">
                <a:latin typeface="Calibri" panose="020F0502020204030204" pitchFamily="34" charset="0"/>
                <a:cs typeface="Arial"/>
              </a:rPr>
              <a:t>CSD: </a:t>
            </a:r>
            <a:r>
              <a:rPr lang="en-US" sz="2000" dirty="0">
                <a:latin typeface="Calibri" panose="020F0502020204030204" pitchFamily="34" charset="0"/>
                <a:cs typeface="Arial"/>
                <a:hlinkClick r:id="rId3"/>
              </a:rPr>
              <a:t>http://</a:t>
            </a:r>
            <a:r>
              <a:rPr lang="en-US" sz="2000" dirty="0" smtClean="0">
                <a:latin typeface="Calibri" panose="020F0502020204030204" pitchFamily="34" charset="0"/>
                <a:cs typeface="Arial"/>
                <a:hlinkClick r:id="rId3"/>
              </a:rPr>
              <a:t>www.ieee802.org/1/files/public/docs2014/new-addresses-thaler-local-address-csd-v01.pdf</a:t>
            </a:r>
            <a:endParaRPr lang="en-US" sz="2000" dirty="0" smtClean="0">
              <a:latin typeface="Calibri" panose="020F0502020204030204" pitchFamily="34" charset="0"/>
              <a:cs typeface="Arial"/>
            </a:endParaRPr>
          </a:p>
          <a:p>
            <a:pPr eaLnBrk="1" hangingPunct="1"/>
            <a:endParaRPr lang="en-US" sz="2400" dirty="0">
              <a:latin typeface="Calibri" panose="020F0502020204030204" pitchFamily="34" charset="0"/>
              <a:cs typeface="Arial"/>
            </a:endParaRPr>
          </a:p>
          <a:p>
            <a:pPr lvl="1" eaLnBrk="1" hangingPunct="1"/>
            <a:r>
              <a:rPr lang="en-US" sz="2400" dirty="0" smtClean="0">
                <a:latin typeface="Calibri" panose="020F0502020204030204" pitchFamily="34" charset="0"/>
                <a:cs typeface="Arial"/>
              </a:rPr>
              <a:t>Comments from Privacy EC SG to 802.1 about 802c PAR compiled and submitted: </a:t>
            </a:r>
            <a:r>
              <a:rPr lang="en-US" sz="2400" dirty="0" smtClean="0">
                <a:latin typeface="Calibri" panose="020F0502020204030204" pitchFamily="34" charset="0"/>
                <a:cs typeface="Arial"/>
                <a:hlinkClick r:id="rId4"/>
              </a:rPr>
              <a:t>https</a:t>
            </a:r>
            <a:r>
              <a:rPr lang="en-US" sz="2400" dirty="0">
                <a:latin typeface="Calibri" panose="020F0502020204030204" pitchFamily="34" charset="0"/>
                <a:cs typeface="Arial"/>
                <a:hlinkClick r:id="rId4"/>
              </a:rPr>
              <a:t>://</a:t>
            </a:r>
            <a:r>
              <a:rPr lang="en-US" sz="2400" dirty="0" smtClean="0">
                <a:latin typeface="Calibri" panose="020F0502020204030204" pitchFamily="34" charset="0"/>
                <a:cs typeface="Arial"/>
                <a:hlinkClick r:id="rId4"/>
              </a:rPr>
              <a:t>mentor.ieee.org/privecsg/dcn/14/privecsg-14-0022-01-ecsg-comments-to-802c-par-csd.pptx</a:t>
            </a:r>
            <a:endParaRPr lang="en-US" sz="2400" dirty="0" smtClean="0">
              <a:latin typeface="Calibri" panose="020F0502020204030204" pitchFamily="34" charset="0"/>
              <a:cs typeface="Arial"/>
            </a:endParaRPr>
          </a:p>
          <a:p>
            <a:pPr eaLnBrk="1" hangingPunct="1"/>
            <a:endParaRPr lang="en-US" sz="2400" dirty="0" smtClean="0">
              <a:latin typeface="Calibri" panose="020F0502020204030204" pitchFamily="34" charset="0"/>
              <a:cs typeface="Arial"/>
            </a:endParaRPr>
          </a:p>
          <a:p>
            <a:pPr lvl="3" eaLnBrk="1" hangingPunct="1"/>
            <a:endParaRPr lang="en-US" sz="1600" dirty="0" smtClean="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EC Closing Report</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457200" y="1201737"/>
            <a:ext cx="8077200" cy="5588000"/>
          </a:xfrm>
        </p:spPr>
        <p:txBody>
          <a:bodyPr/>
          <a:lstStyle/>
          <a:p>
            <a:pPr eaLnBrk="1" hangingPunct="1"/>
            <a:r>
              <a:rPr lang="en-US" sz="2800" dirty="0" smtClean="0">
                <a:latin typeface="Calibri" panose="020F0502020204030204" pitchFamily="34" charset="0"/>
                <a:cs typeface="Arial"/>
              </a:rPr>
              <a:t>Report from IEEE EC Privacy Recommendation SG to 802 Executive Committee </a:t>
            </a:r>
            <a:endParaRPr lang="en-US" sz="2800" dirty="0" smtClean="0">
              <a:latin typeface="Calibri" panose="020F0502020204030204" pitchFamily="34" charset="0"/>
              <a:cs typeface="Arial"/>
            </a:endParaRPr>
          </a:p>
          <a:p>
            <a:pPr lvl="1" eaLnBrk="1" hangingPunct="1"/>
            <a:r>
              <a:rPr lang="en-US" sz="2400" dirty="0">
                <a:latin typeface="Calibri" panose="020F0502020204030204" pitchFamily="34" charset="0"/>
                <a:cs typeface="Arial"/>
                <a:hlinkClick r:id="rId2"/>
              </a:rPr>
              <a:t>https://</a:t>
            </a:r>
            <a:r>
              <a:rPr lang="en-US" sz="2400" dirty="0" smtClean="0">
                <a:latin typeface="Calibri" panose="020F0502020204030204" pitchFamily="34" charset="0"/>
                <a:cs typeface="Arial"/>
                <a:hlinkClick r:id="rId2"/>
              </a:rPr>
              <a:t>mentor.ieee.org/privecsg/dcn/14/privecsg-14-0023-00-ecsg-report-to-802-ec-at-nov-closing-plenary-meeting.pptx</a:t>
            </a:r>
            <a:endParaRPr lang="en-US" sz="2400" dirty="0" smtClean="0">
              <a:latin typeface="Calibri" panose="020F0502020204030204" pitchFamily="34" charset="0"/>
              <a:cs typeface="Arial"/>
            </a:endParaRPr>
          </a:p>
          <a:p>
            <a:pPr lvl="1" eaLnBrk="1" hangingPunct="1"/>
            <a:endParaRPr lang="en-US" sz="2400" dirty="0" smtClean="0">
              <a:latin typeface="Calibri" panose="020F0502020204030204" pitchFamily="34" charset="0"/>
              <a:cs typeface="Arial"/>
            </a:endParaRPr>
          </a:p>
        </p:txBody>
      </p:sp>
    </p:spTree>
    <p:extLst>
      <p:ext uri="{BB962C8B-B14F-4D97-AF65-F5344CB8AC3E}">
        <p14:creationId xmlns:p14="http://schemas.microsoft.com/office/powerpoint/2010/main" val="158729136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Business#3.1</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Roger Marks (EthAirNet Associates)</a:t>
            </a:r>
          </a:p>
          <a:p>
            <a:pPr lvl="2"/>
            <a:r>
              <a:rPr lang="en-US" i="1" dirty="0">
                <a:latin typeface="Calibri" panose="020F0502020204030204" pitchFamily="34" charset="0"/>
              </a:rPr>
              <a:t>Separation of Access and Core Partitioning in the Local </a:t>
            </a:r>
            <a:r>
              <a:rPr lang="en-US" i="1" dirty="0" smtClean="0">
                <a:latin typeface="Calibri" panose="020F0502020204030204" pitchFamily="34" charset="0"/>
              </a:rPr>
              <a:t>Space</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mentor.ieee.org/privecsg/dcn/14/privecsg-14-0019-00-0000-separation-of-access-and-core-partitioning-in-the-local-space.pdf</a:t>
            </a:r>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Juan Carlos Zuniga (InterDigital Labs)</a:t>
            </a:r>
          </a:p>
          <a:p>
            <a:pPr lvl="2"/>
            <a:r>
              <a:rPr lang="en-US" i="1" dirty="0" smtClean="0">
                <a:latin typeface="Calibri" panose="020F0502020204030204" pitchFamily="34" charset="0"/>
              </a:rPr>
              <a:t>MAC Randomization Trial @ IETF 91</a:t>
            </a:r>
          </a:p>
          <a:p>
            <a:pPr lvl="2"/>
            <a:r>
              <a:rPr lang="en-US" i="1" dirty="0" smtClean="0">
                <a:latin typeface="Calibri" panose="020F0502020204030204" pitchFamily="34" charset="0"/>
              </a:rPr>
              <a:t>Nov 9-14, Honolulu, HI, USA</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www.ietf.org/registration/MeetingWiki/wiki/91privacy</a:t>
            </a:r>
            <a:endParaRPr lang="en-US" i="1" dirty="0" smtClean="0">
              <a:latin typeface="Calibri" panose="020F0502020204030204" pitchFamily="34" charset="0"/>
            </a:endParaRPr>
          </a:p>
          <a:p>
            <a:pPr lvl="2"/>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68393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15</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at IETF meeting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lvl="0"/>
            <a:r>
              <a:rPr lang="en-US" sz="2400" dirty="0"/>
              <a:t>Trial setup @ </a:t>
            </a:r>
            <a:r>
              <a:rPr lang="en-US" sz="2400" dirty="0" smtClean="0"/>
              <a:t>IETF 91 Venue</a:t>
            </a:r>
          </a:p>
          <a:p>
            <a:pPr lvl="1"/>
            <a:r>
              <a:rPr lang="en-US" sz="2000" dirty="0" smtClean="0"/>
              <a:t>Different SSID (e.g. </a:t>
            </a:r>
            <a:r>
              <a:rPr lang="en-US" sz="2000" dirty="0" err="1" smtClean="0"/>
              <a:t>ietf_PrivRandMAC</a:t>
            </a:r>
            <a:r>
              <a:rPr lang="en-US" sz="2000" dirty="0" smtClean="0"/>
              <a:t>?)</a:t>
            </a:r>
          </a:p>
          <a:p>
            <a:pPr lvl="1"/>
            <a:r>
              <a:rPr lang="en-US" sz="2000" dirty="0" smtClean="0"/>
              <a:t>Separate </a:t>
            </a:r>
            <a:r>
              <a:rPr lang="en-US" sz="2000" dirty="0"/>
              <a:t>VLAN, DHCP, Switching and AAA infrastructure</a:t>
            </a:r>
          </a:p>
          <a:p>
            <a:pPr lvl="1"/>
            <a:r>
              <a:rPr lang="en-US" sz="2000" dirty="0" smtClean="0"/>
              <a:t>Will use only 2.4 </a:t>
            </a:r>
            <a:r>
              <a:rPr lang="en-US" sz="2000" dirty="0"/>
              <a:t>GHz infrastructure (</a:t>
            </a:r>
            <a:r>
              <a:rPr lang="en-US" sz="2000" dirty="0" smtClean="0"/>
              <a:t>b/g/n)</a:t>
            </a:r>
            <a:endParaRPr lang="en-US" sz="2000" dirty="0"/>
          </a:p>
          <a:p>
            <a:pPr lvl="1"/>
            <a:r>
              <a:rPr lang="en-US" sz="2000" dirty="0"/>
              <a:t>Different credentials </a:t>
            </a:r>
            <a:r>
              <a:rPr lang="en-US" sz="2000" dirty="0" smtClean="0"/>
              <a:t>will be needed </a:t>
            </a:r>
            <a:r>
              <a:rPr lang="en-US" sz="2000" dirty="0"/>
              <a:t>to join this </a:t>
            </a:r>
            <a:r>
              <a:rPr lang="en-US" sz="2000" dirty="0" smtClean="0"/>
              <a:t>network</a:t>
            </a:r>
          </a:p>
          <a:p>
            <a:pPr lvl="1"/>
            <a:endParaRPr lang="en-US" sz="2000" dirty="0"/>
          </a:p>
          <a:p>
            <a:pPr lvl="0"/>
            <a:r>
              <a:rPr lang="en-US" sz="2400" dirty="0" smtClean="0"/>
              <a:t>Wiki page and instructions for participants</a:t>
            </a:r>
            <a:endParaRPr lang="en-US" sz="2400" dirty="0"/>
          </a:p>
          <a:p>
            <a:pPr lvl="1"/>
            <a:r>
              <a:rPr lang="en-US" sz="2000" dirty="0" smtClean="0"/>
              <a:t>Private email requested to announce participation</a:t>
            </a:r>
            <a:endParaRPr lang="en-US" sz="2000" dirty="0"/>
          </a:p>
          <a:p>
            <a:pPr lvl="1"/>
            <a:r>
              <a:rPr lang="en-US" sz="2000" dirty="0"/>
              <a:t>IETF91 wiki page with </a:t>
            </a:r>
            <a:r>
              <a:rPr lang="en-US" sz="2000" dirty="0" smtClean="0"/>
              <a:t>instructions about how to use </a:t>
            </a:r>
            <a:r>
              <a:rPr lang="en-US" sz="2000" dirty="0"/>
              <a:t>specific </a:t>
            </a:r>
            <a:r>
              <a:rPr lang="en-US" sz="2000" dirty="0" smtClean="0"/>
              <a:t>MAC address randomization tools and </a:t>
            </a:r>
            <a:r>
              <a:rPr lang="en-US" sz="2000" dirty="0"/>
              <a:t>setup DHCP client name/ID per user– to debug and find out potential </a:t>
            </a:r>
            <a:r>
              <a:rPr lang="en-US" sz="2000" dirty="0" smtClean="0"/>
              <a:t>issues</a:t>
            </a:r>
          </a:p>
          <a:p>
            <a:pPr lvl="1"/>
            <a:r>
              <a:rPr lang="en-US" sz="2000" dirty="0" smtClean="0"/>
              <a:t>If possible, user should </a:t>
            </a:r>
            <a:r>
              <a:rPr lang="en-US" sz="2000" dirty="0"/>
              <a:t>keep track of MAC addresses being used – could help in case of collision or other </a:t>
            </a:r>
            <a:r>
              <a:rPr lang="en-US" sz="2000" dirty="0" smtClean="0"/>
              <a:t>issues</a:t>
            </a:r>
            <a:endParaRPr lang="en-US" sz="2000" dirty="0"/>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16</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Implications of MAC address changes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574800"/>
            <a:ext cx="8229600" cy="4521200"/>
          </a:xfrm>
        </p:spPr>
        <p:txBody>
          <a:bodyPr/>
          <a:lstStyle/>
          <a:p>
            <a:pPr lvl="0"/>
            <a:r>
              <a:rPr lang="en-US" sz="2400" dirty="0"/>
              <a:t>Statistics to be collected</a:t>
            </a:r>
          </a:p>
          <a:p>
            <a:pPr lvl="1"/>
            <a:r>
              <a:rPr lang="en-US" sz="2400" dirty="0" smtClean="0"/>
              <a:t>Network</a:t>
            </a:r>
          </a:p>
          <a:p>
            <a:pPr lvl="2"/>
            <a:r>
              <a:rPr lang="en-US" sz="2000" dirty="0" smtClean="0"/>
              <a:t># </a:t>
            </a:r>
            <a:r>
              <a:rPr lang="en-US" sz="2000" dirty="0"/>
              <a:t>associations in this SSID</a:t>
            </a:r>
          </a:p>
          <a:p>
            <a:pPr lvl="2"/>
            <a:r>
              <a:rPr lang="en-US" sz="2000" dirty="0"/>
              <a:t>DHCP logs (MAC, DHCP client ID, time/date)</a:t>
            </a:r>
          </a:p>
          <a:p>
            <a:pPr lvl="2"/>
            <a:r>
              <a:rPr lang="en-US" sz="2000" dirty="0"/>
              <a:t>DHCP pool </a:t>
            </a:r>
            <a:r>
              <a:rPr lang="en-US" sz="2000" dirty="0" smtClean="0"/>
              <a:t>size in time</a:t>
            </a:r>
            <a:endParaRPr lang="en-US" sz="2000" dirty="0"/>
          </a:p>
          <a:p>
            <a:pPr lvl="2"/>
            <a:r>
              <a:rPr lang="en-US" sz="2000" dirty="0"/>
              <a:t>Switch table </a:t>
            </a:r>
            <a:r>
              <a:rPr lang="en-US" sz="2000" dirty="0" smtClean="0"/>
              <a:t>size in time</a:t>
            </a:r>
            <a:endParaRPr lang="en-US" sz="2000" dirty="0"/>
          </a:p>
          <a:p>
            <a:pPr lvl="2"/>
            <a:r>
              <a:rPr lang="en-US" sz="2000" dirty="0"/>
              <a:t>AAA </a:t>
            </a:r>
            <a:r>
              <a:rPr lang="en-US" sz="2000" dirty="0" smtClean="0"/>
              <a:t>logs</a:t>
            </a:r>
          </a:p>
          <a:p>
            <a:pPr lvl="1"/>
            <a:r>
              <a:rPr lang="en-US" sz="2400" dirty="0" smtClean="0"/>
              <a:t>Client</a:t>
            </a:r>
          </a:p>
          <a:p>
            <a:pPr lvl="2"/>
            <a:r>
              <a:rPr lang="en-US" sz="2000" dirty="0" smtClean="0"/>
              <a:t>DHCP client name/ID</a:t>
            </a:r>
          </a:p>
          <a:p>
            <a:pPr lvl="2"/>
            <a:r>
              <a:rPr lang="en-US" sz="2000" dirty="0" smtClean="0"/>
              <a:t>MAC address usage log</a:t>
            </a:r>
          </a:p>
          <a:p>
            <a:pPr lvl="1"/>
            <a:r>
              <a:rPr lang="en-US" sz="2400" dirty="0" smtClean="0"/>
              <a:t>Others?</a:t>
            </a:r>
            <a:endParaRPr lang="en-US" sz="2400" dirty="0"/>
          </a:p>
          <a:p>
            <a:pPr lvl="2"/>
            <a:endParaRPr lang="en-US" sz="1800" dirty="0" smtClean="0"/>
          </a:p>
          <a:p>
            <a:pPr lvl="2"/>
            <a:endParaRPr lang="en-US" sz="1800" dirty="0"/>
          </a:p>
          <a:p>
            <a:pPr lvl="1" eaLnBrk="1" hangingPunct="1"/>
            <a:endParaRPr lang="en-US" sz="20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3658490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Juan Carlos Zuniga (InterDigital Labs)</a:t>
            </a:r>
          </a:p>
          <a:p>
            <a:pPr lvl="1"/>
            <a:r>
              <a:rPr lang="en-US" i="1" dirty="0" smtClean="0">
                <a:latin typeface="Calibri" panose="020F0502020204030204" pitchFamily="34" charset="0"/>
              </a:rPr>
              <a:t>Alissa Cooper (Cisco Systems)</a:t>
            </a:r>
          </a:p>
          <a:p>
            <a:pPr lvl="2"/>
            <a:r>
              <a:rPr lang="en-US" i="1" dirty="0" smtClean="0">
                <a:latin typeface="Calibri" panose="020F0502020204030204" pitchFamily="34" charset="0"/>
              </a:rPr>
              <a:t>802 Privacy Threat Model</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mentor.ieee.org/privecsg/dcn/14/privecsg-14-0014-00-0000-802-privacy-threat-model.pptx</a:t>
            </a:r>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302753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Proposed next steps</a:t>
            </a:r>
          </a:p>
          <a:p>
            <a:pPr lvl="1"/>
            <a:r>
              <a:rPr lang="en-US" sz="2400" dirty="0">
                <a:latin typeface="Calibri" panose="020F0502020204030204" pitchFamily="34" charset="0"/>
              </a:rPr>
              <a:t>Request </a:t>
            </a:r>
            <a:r>
              <a:rPr lang="en-US" sz="2400" dirty="0" smtClean="0">
                <a:latin typeface="Calibri" panose="020F0502020204030204" pitchFamily="34" charset="0"/>
              </a:rPr>
              <a:t>extension </a:t>
            </a:r>
            <a:r>
              <a:rPr lang="en-US" sz="2400" dirty="0">
                <a:latin typeface="Calibri" panose="020F0502020204030204" pitchFamily="34" charset="0"/>
              </a:rPr>
              <a:t>of the Privacy Recommendation EC SG until the end of the March ‘15 meeting</a:t>
            </a:r>
          </a:p>
          <a:p>
            <a:pPr lvl="1"/>
            <a:r>
              <a:rPr lang="en-US" sz="2400" dirty="0" smtClean="0">
                <a:latin typeface="Calibri" panose="020F0502020204030204" pitchFamily="34" charset="0"/>
              </a:rPr>
              <a:t>Consider developing a PAR/CSD on recommended privacy practices for IEEE 802 protocols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4754563"/>
          </a:xfrm>
        </p:spPr>
        <p:txBody>
          <a:bodyPr>
            <a:noAutofit/>
          </a:bodyPr>
          <a:lstStyle/>
          <a:p>
            <a:r>
              <a:rPr lang="en-US" sz="2800" dirty="0" smtClean="0">
                <a:latin typeface="Calibri" panose="020F0502020204030204" pitchFamily="34" charset="0"/>
              </a:rPr>
              <a:t>Upcoming meetings (if SG is renewed)</a:t>
            </a:r>
          </a:p>
          <a:p>
            <a:pPr lvl="1"/>
            <a:r>
              <a:rPr lang="en-US" sz="2400" dirty="0" smtClean="0">
                <a:latin typeface="Calibri" panose="020F0502020204030204" pitchFamily="34" charset="0"/>
              </a:rPr>
              <a:t>10 December 2014</a:t>
            </a:r>
            <a:r>
              <a:rPr lang="en-US" sz="2400" dirty="0">
                <a:latin typeface="Calibri" panose="020F0502020204030204" pitchFamily="34" charset="0"/>
              </a:rPr>
              <a:t>, (10:00 AM ET) Teleconference</a:t>
            </a:r>
            <a:endParaRPr lang="en-US" sz="2400" dirty="0" smtClean="0">
              <a:latin typeface="Calibri" panose="020F0502020204030204" pitchFamily="34" charset="0"/>
            </a:endParaRPr>
          </a:p>
          <a:p>
            <a:pPr lvl="1"/>
            <a:r>
              <a:rPr lang="en-US" sz="2400" dirty="0" smtClean="0">
                <a:latin typeface="Calibri" panose="020F0502020204030204" pitchFamily="34" charset="0"/>
              </a:rPr>
              <a:t>12-15 January 2015, IEEE Interim meeting in Atlanta</a:t>
            </a:r>
            <a:endParaRPr lang="en-US" sz="2400" dirty="0">
              <a:latin typeface="Calibri" panose="020F0502020204030204" pitchFamily="34" charset="0"/>
            </a:endParaRPr>
          </a:p>
          <a:p>
            <a:pPr lvl="1"/>
            <a:r>
              <a:rPr lang="en-US" sz="2400" dirty="0" smtClean="0">
                <a:latin typeface="Calibri" panose="020F0502020204030204" pitchFamily="34" charset="0"/>
              </a:rPr>
              <a:t>4 February 2015, (10:00 AM ET) Teleconference</a:t>
            </a:r>
          </a:p>
          <a:p>
            <a:pPr lvl="2"/>
            <a:r>
              <a:rPr lang="en-US" sz="2000" dirty="0" smtClean="0">
                <a:latin typeface="Calibri" panose="020F0502020204030204" pitchFamily="34" charset="0"/>
              </a:rPr>
              <a:t>Potential PAR/CSD submission</a:t>
            </a:r>
          </a:p>
          <a:p>
            <a:pPr lvl="1"/>
            <a:r>
              <a:rPr lang="en-US" sz="2400" dirty="0" smtClean="0">
                <a:latin typeface="Calibri" panose="020F0502020204030204" pitchFamily="34" charset="0"/>
              </a:rPr>
              <a:t>25 February 2015</a:t>
            </a:r>
            <a:r>
              <a:rPr lang="en-US" sz="2400" dirty="0">
                <a:latin typeface="Calibri" panose="020F0502020204030204" pitchFamily="34" charset="0"/>
              </a:rPr>
              <a:t>, (10:00 AM ET) Teleconference</a:t>
            </a:r>
            <a:endParaRPr lang="en-US" sz="2400" dirty="0" smtClean="0">
              <a:latin typeface="Calibri" panose="020F0502020204030204" pitchFamily="34" charset="0"/>
            </a:endParaRPr>
          </a:p>
          <a:p>
            <a:pPr lvl="1"/>
            <a:r>
              <a:rPr lang="en-US" sz="2400" dirty="0" smtClean="0">
                <a:latin typeface="Calibri" panose="020F0502020204030204" pitchFamily="34" charset="0"/>
              </a:rPr>
              <a:t>8-13 March, 2015, </a:t>
            </a:r>
            <a:r>
              <a:rPr lang="en-US" sz="2400" dirty="0">
                <a:latin typeface="Calibri" panose="020F0502020204030204" pitchFamily="34" charset="0"/>
              </a:rPr>
              <a:t>IEEE 802 Plenary meeting in </a:t>
            </a:r>
            <a:r>
              <a:rPr lang="en-US" sz="2400" dirty="0" smtClean="0">
                <a:latin typeface="Calibri" panose="020F0502020204030204" pitchFamily="34" charset="0"/>
              </a:rPr>
              <a:t>Berlin, Germany</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2014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sz="2800" dirty="0" smtClean="0"/>
              <a:t>Venue</a:t>
            </a:r>
          </a:p>
          <a:p>
            <a:pPr lvl="1"/>
            <a:r>
              <a:rPr lang="en-US" dirty="0" smtClean="0"/>
              <a:t>Grand Hyatt San Antonio, </a:t>
            </a:r>
            <a:br>
              <a:rPr lang="en-US" dirty="0" smtClean="0"/>
            </a:br>
            <a:r>
              <a:rPr lang="en-US" dirty="0" smtClean="0"/>
              <a:t>600 East Market Street, San Antonio, TX USA</a:t>
            </a:r>
          </a:p>
          <a:p>
            <a:pPr>
              <a:buNone/>
            </a:pPr>
            <a:endParaRPr lang="de-DE" dirty="0" smtClean="0"/>
          </a:p>
          <a:p>
            <a:r>
              <a:rPr lang="de-DE" sz="2800" dirty="0" smtClean="0"/>
              <a:t>Sessions - </a:t>
            </a:r>
            <a:r>
              <a:rPr lang="en-US" sz="2800" b="1" dirty="0" smtClean="0"/>
              <a:t>Lone </a:t>
            </a:r>
            <a:r>
              <a:rPr lang="en-US" sz="2800" b="1" dirty="0"/>
              <a:t>Star </a:t>
            </a:r>
            <a:r>
              <a:rPr lang="en-US" sz="2800" b="1" dirty="0" smtClean="0"/>
              <a:t>B</a:t>
            </a:r>
            <a:r>
              <a:rPr lang="en-US" sz="2800" dirty="0" smtClean="0"/>
              <a:t> </a:t>
            </a:r>
            <a:r>
              <a:rPr lang="de-DE" sz="2800" dirty="0" smtClean="0"/>
              <a:t>meeting room, 2</a:t>
            </a:r>
            <a:r>
              <a:rPr lang="de-DE" sz="2800" baseline="30000" dirty="0" smtClean="0"/>
              <a:t>nd</a:t>
            </a:r>
            <a:r>
              <a:rPr lang="de-DE" sz="2800" dirty="0" smtClean="0"/>
              <a:t> level</a:t>
            </a:r>
          </a:p>
          <a:p>
            <a:pPr lvl="1"/>
            <a:r>
              <a:rPr lang="en-US" sz="2400" dirty="0" smtClean="0"/>
              <a:t>Tuesday,	Nov 4</a:t>
            </a:r>
            <a:r>
              <a:rPr lang="en-US" sz="2400" baseline="30000" dirty="0" smtClean="0"/>
              <a:t>th</a:t>
            </a:r>
            <a:r>
              <a:rPr lang="en-US" sz="2400" dirty="0" smtClean="0"/>
              <a:t>,   19:30 – 21:30</a:t>
            </a:r>
          </a:p>
          <a:p>
            <a:pPr lvl="1"/>
            <a:r>
              <a:rPr lang="en-US" sz="2400" dirty="0" smtClean="0"/>
              <a:t>Thursday,	Nov 6</a:t>
            </a:r>
            <a:r>
              <a:rPr lang="en-US" sz="2400" baseline="30000" dirty="0" smtClean="0"/>
              <a:t>th</a:t>
            </a:r>
            <a:r>
              <a:rPr lang="en-US" sz="2400" dirty="0" smtClean="0"/>
              <a:t>,   19:30 </a:t>
            </a:r>
            <a:r>
              <a:rPr lang="en-US" sz="2400" dirty="0"/>
              <a:t>– </a:t>
            </a:r>
            <a:r>
              <a:rPr lang="en-US" sz="2400" dirty="0" smtClean="0"/>
              <a:t>21:30</a:t>
            </a:r>
          </a:p>
        </p:txBody>
      </p:sp>
    </p:spTree>
    <p:extLst>
      <p:ext uri="{BB962C8B-B14F-4D97-AF65-F5344CB8AC3E}">
        <p14:creationId xmlns:p14="http://schemas.microsoft.com/office/powerpoint/2010/main" val="1864319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1341437"/>
            <a:ext cx="8382000" cy="4525963"/>
          </a:xfrm>
        </p:spPr>
        <p:txBody>
          <a:bodyPr>
            <a:noAutofit/>
          </a:bodyPr>
          <a:lstStyle/>
          <a:p>
            <a:r>
              <a:rPr lang="en-US" sz="2400" dirty="0" smtClean="0">
                <a:latin typeface="Calibri" panose="020F0502020204030204" pitchFamily="34" charset="0"/>
              </a:rPr>
              <a:t>Welcome</a:t>
            </a:r>
            <a:endParaRPr lang="en-US" sz="2400" dirty="0">
              <a:latin typeface="Calibri" panose="020F0502020204030204" pitchFamily="34" charset="0"/>
            </a:endParaRPr>
          </a:p>
          <a:p>
            <a:r>
              <a:rPr lang="en-US" sz="2400" dirty="0" smtClean="0">
                <a:latin typeface="Calibri" panose="020F0502020204030204" pitchFamily="34" charset="0"/>
              </a:rPr>
              <a:t>Chair's </a:t>
            </a:r>
            <a:r>
              <a:rPr lang="en-US" sz="2400" dirty="0">
                <a:latin typeface="Calibri" panose="020F0502020204030204" pitchFamily="34" charset="0"/>
              </a:rPr>
              <a:t>slides</a:t>
            </a:r>
          </a:p>
          <a:p>
            <a:pPr lvl="1"/>
            <a:r>
              <a:rPr lang="en-US" sz="2000" dirty="0" smtClean="0">
                <a:latin typeface="Calibri" panose="020F0502020204030204" pitchFamily="34" charset="0"/>
              </a:rPr>
              <a:t>IEEE Slides</a:t>
            </a:r>
          </a:p>
          <a:p>
            <a:pPr lvl="1"/>
            <a:r>
              <a:rPr lang="en-US" sz="2000" dirty="0" smtClean="0">
                <a:latin typeface="Calibri" panose="020F0502020204030204" pitchFamily="34" charset="0"/>
              </a:rPr>
              <a:t>Call meeting to order</a:t>
            </a:r>
            <a:endParaRPr lang="en-US" sz="2000" dirty="0">
              <a:latin typeface="Calibri" panose="020F0502020204030204" pitchFamily="34" charset="0"/>
            </a:endParaRPr>
          </a:p>
          <a:p>
            <a:r>
              <a:rPr lang="en-US" sz="2400" dirty="0">
                <a:latin typeface="Calibri" panose="020F0502020204030204" pitchFamily="34" charset="0"/>
              </a:rPr>
              <a:t>Group’s updates</a:t>
            </a:r>
          </a:p>
          <a:p>
            <a:pPr lvl="1"/>
            <a:r>
              <a:rPr lang="en-US" sz="2000" dirty="0" smtClean="0">
                <a:latin typeface="Calibri" panose="020F0502020204030204" pitchFamily="34" charset="0"/>
              </a:rPr>
              <a:t>802c PAR update / comments to be submitted</a:t>
            </a:r>
          </a:p>
          <a:p>
            <a:pPr lvl="1"/>
            <a:r>
              <a:rPr lang="en-US" sz="2000" dirty="0" smtClean="0">
                <a:latin typeface="Calibri" panose="020F0502020204030204" pitchFamily="34" charset="0"/>
              </a:rPr>
              <a:t>EC Closing Report</a:t>
            </a:r>
          </a:p>
          <a:p>
            <a:r>
              <a:rPr lang="en-US" sz="2400" dirty="0" smtClean="0">
                <a:latin typeface="Calibri" panose="020F0502020204030204" pitchFamily="34" charset="0"/>
              </a:rPr>
              <a:t>Technical Presentations</a:t>
            </a:r>
          </a:p>
          <a:p>
            <a:pPr lvl="1"/>
            <a:r>
              <a:rPr lang="en-US" sz="2000" dirty="0">
                <a:latin typeface="Calibri" panose="020F0502020204030204" pitchFamily="34" charset="0"/>
              </a:rPr>
              <a:t>Separation of Access and Core Partitioning in the Local Space</a:t>
            </a:r>
          </a:p>
          <a:p>
            <a:pPr lvl="1"/>
            <a:r>
              <a:rPr lang="en-US" sz="2000" dirty="0" smtClean="0">
                <a:latin typeface="Calibri" panose="020F0502020204030204" pitchFamily="34" charset="0"/>
              </a:rPr>
              <a:t>Privacy Threat Model</a:t>
            </a:r>
            <a:endParaRPr lang="en-US" sz="2000" dirty="0">
              <a:latin typeface="Calibri" panose="020F0502020204030204" pitchFamily="34" charset="0"/>
            </a:endParaRPr>
          </a:p>
          <a:p>
            <a:pPr lvl="1"/>
            <a:r>
              <a:rPr lang="en-US" sz="2000" dirty="0" smtClean="0">
                <a:latin typeface="Calibri" panose="020F0502020204030204" pitchFamily="34" charset="0"/>
              </a:rPr>
              <a:t>IETF MAC Address Randomization Trial Status &amp; Wiki Page</a:t>
            </a:r>
            <a:endParaRPr lang="en-US" sz="2000" dirty="0">
              <a:latin typeface="Calibri" panose="020F0502020204030204" pitchFamily="34" charset="0"/>
            </a:endParaRPr>
          </a:p>
          <a:p>
            <a:r>
              <a:rPr lang="en-US" sz="2400" dirty="0" smtClean="0">
                <a:latin typeface="Calibri" panose="020F0502020204030204" pitchFamily="34" charset="0"/>
              </a:rPr>
              <a:t>Next </a:t>
            </a:r>
            <a:r>
              <a:rPr lang="en-US" sz="2400" dirty="0">
                <a:latin typeface="Calibri" panose="020F0502020204030204" pitchFamily="34" charset="0"/>
              </a:rPr>
              <a:t>Steps</a:t>
            </a:r>
            <a:r>
              <a:rPr lang="en-US" sz="2400" dirty="0" smtClean="0">
                <a:latin typeface="Calibri" panose="020F0502020204030204" pitchFamily="34" charset="0"/>
              </a:rPr>
              <a:t/>
            </a:r>
            <a:br>
              <a:rPr lang="en-US" sz="2400" dirty="0" smtClean="0">
                <a:latin typeface="Calibri" panose="020F0502020204030204" pitchFamily="34" charset="0"/>
              </a:rPr>
            </a:br>
            <a:endParaRPr lang="en-US" sz="24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19:35</a:t>
            </a:r>
          </a:p>
          <a:p>
            <a:r>
              <a:rPr lang="en-GB" sz="2400" dirty="0" smtClean="0">
                <a:latin typeface="Calibri" panose="020F0502020204030204" pitchFamily="34" charset="0"/>
              </a:rPr>
              <a:t>Call for secretary / Minutes taker</a:t>
            </a:r>
          </a:p>
          <a:p>
            <a:pPr lvl="1"/>
            <a:r>
              <a:rPr lang="en-GB" sz="2000" dirty="0" smtClean="0">
                <a:latin typeface="Calibri" panose="020F0502020204030204" pitchFamily="34" charset="0"/>
              </a:rPr>
              <a:t> Karen Randall / Joseph Levy</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1708</TotalTime>
  <Words>1220</Words>
  <Application>Microsoft Office PowerPoint</Application>
  <PresentationFormat>On-screen Show (4:3)</PresentationFormat>
  <Paragraphs>202</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Calibri</vt:lpstr>
      <vt:lpstr>Helvetica</vt:lpstr>
      <vt:lpstr>Times</vt:lpstr>
      <vt:lpstr>Times New Roman</vt:lpstr>
      <vt:lpstr>Template</vt:lpstr>
      <vt:lpstr>IEEE 802 EC Privacy Recommendation SG  802 Plenary Meeting November 3-7, 2014 </vt:lpstr>
      <vt:lpstr>Participants, Patents, and Duty to Inform</vt:lpstr>
      <vt:lpstr>Patent Related Links</vt:lpstr>
      <vt:lpstr>Call for Potentially Essential Patents</vt:lpstr>
      <vt:lpstr>Other Guidelines for IEEE WG Meetings</vt:lpstr>
      <vt:lpstr>Resources – URLs</vt:lpstr>
      <vt:lpstr>November 2014 F2F Meeting</vt:lpstr>
      <vt:lpstr>Agenda</vt:lpstr>
      <vt:lpstr>Business#1</vt:lpstr>
      <vt:lpstr>Business#2</vt:lpstr>
      <vt:lpstr>IEEE 802c PAR</vt:lpstr>
      <vt:lpstr>IEEE 802 EC Closing Report</vt:lpstr>
      <vt:lpstr>Business#3.1</vt:lpstr>
      <vt:lpstr>Business#3.2</vt:lpstr>
      <vt:lpstr>Trial at IETF meeting</vt:lpstr>
      <vt:lpstr>Implications of MAC address changes</vt:lpstr>
      <vt:lpstr>Business#3.3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249</cp:revision>
  <cp:lastPrinted>1998-02-10T13:28:06Z</cp:lastPrinted>
  <dcterms:created xsi:type="dcterms:W3CDTF">2011-12-30T17:06:23Z</dcterms:created>
  <dcterms:modified xsi:type="dcterms:W3CDTF">2014-11-07T03:26:43Z</dcterms:modified>
</cp:coreProperties>
</file>