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291" r:id="rId3"/>
    <p:sldId id="294" r:id="rId4"/>
    <p:sldId id="292" r:id="rId5"/>
    <p:sldId id="301" r:id="rId6"/>
    <p:sldId id="304" r:id="rId7"/>
    <p:sldId id="293" r:id="rId8"/>
    <p:sldId id="295" r:id="rId9"/>
    <p:sldId id="303" r:id="rId10"/>
    <p:sldId id="29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ocuments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tf.org/registration/MeetingWiki/wiki/91privac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654175"/>
            <a:ext cx="7848600" cy="1470025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sz="3600" kern="0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r>
              <a:rPr lang="en-US" sz="3600" kern="0" dirty="0" smtClean="0">
                <a:latin typeface="Calibri" panose="020F0502020204030204" pitchFamily="34" charset="0"/>
              </a:rPr>
              <a:t/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r>
              <a:rPr lang="en-US" sz="3600" kern="0" dirty="0" smtClean="0">
                <a:latin typeface="Calibri" panose="020F0502020204030204" pitchFamily="34" charset="0"/>
              </a:rPr>
              <a:t>November, 2014, Report to 802 EC</a:t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endParaRPr lang="en-US" sz="3600" kern="0" dirty="0">
              <a:latin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90600" y="3886200"/>
            <a:ext cx="7239000" cy="1752600"/>
          </a:xfrm>
          <a:prstGeom prst="rect">
            <a:avLst/>
          </a:prstGeom>
        </p:spPr>
        <p:txBody>
          <a:bodyPr vert="horz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 smtClean="0">
                <a:latin typeface="Calibri" panose="020F0502020204030204" pitchFamily="34" charset="0"/>
              </a:rPr>
              <a:t/>
            </a:r>
            <a:br>
              <a:rPr lang="en-US" kern="0" dirty="0" smtClean="0">
                <a:latin typeface="Calibri" panose="020F0502020204030204" pitchFamily="34" charset="0"/>
              </a:rPr>
            </a:br>
            <a:r>
              <a:rPr lang="en-US" kern="0" dirty="0" smtClean="0">
                <a:latin typeface="Calibri" panose="020F0502020204030204" pitchFamily="34" charset="0"/>
              </a:rPr>
              <a:t>Juan Carlos Zuniga, InterDigital Labs</a:t>
            </a:r>
          </a:p>
          <a:p>
            <a:r>
              <a:rPr lang="en-US" kern="0" dirty="0" smtClean="0">
                <a:latin typeface="Calibri" panose="020F0502020204030204" pitchFamily="34" charset="0"/>
              </a:rPr>
              <a:t>(EC SG Chair)</a:t>
            </a:r>
          </a:p>
          <a:p>
            <a:endParaRPr lang="en-US" kern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Resources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EC SG Web Page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2"/>
              </a:rPr>
              <a:t>http://www.ieee802.org/PrivRecsg</a:t>
            </a:r>
            <a:r>
              <a:rPr lang="en-US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Mailing list (reflector)</a:t>
            </a:r>
          </a:p>
          <a:p>
            <a:pPr lvl="1"/>
            <a:r>
              <a:rPr lang="en-US" sz="2400" i="1" dirty="0" smtClean="0"/>
              <a:t>stds-802-privacy@listserv.ieee.org </a:t>
            </a:r>
            <a:endParaRPr lang="en-US" sz="2600" dirty="0" smtClean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Mentor (document repository)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600" dirty="0" smtClean="0">
                <a:latin typeface="Calibri" panose="020F0502020204030204" pitchFamily="34" charset="0"/>
                <a:hlinkClick r:id="rId3"/>
              </a:rPr>
              <a:t>mentor.ieee.org/privecsg/documents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Background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Creation </a:t>
            </a:r>
            <a:r>
              <a:rPr lang="en-US" sz="2800" dirty="0">
                <a:latin typeface="Calibri" panose="020F0502020204030204" pitchFamily="34" charset="0"/>
              </a:rPr>
              <a:t>of an Executive Committee Study Group on Privacy </a:t>
            </a:r>
            <a:r>
              <a:rPr lang="en-US" sz="2800" dirty="0" smtClean="0">
                <a:latin typeface="Calibri" panose="020F0502020204030204" pitchFamily="34" charset="0"/>
              </a:rPr>
              <a:t>Recommendations (2014-07-18)</a:t>
            </a:r>
            <a:endParaRPr lang="en-US" sz="2800" dirty="0">
              <a:latin typeface="Calibri" panose="020F0502020204030204" pitchFamily="34" charset="0"/>
            </a:endParaRP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</a:rPr>
              <a:t>Chartered to run until November </a:t>
            </a:r>
            <a:r>
              <a:rPr lang="en-US" sz="2400" dirty="0" smtClean="0">
                <a:latin typeface="Calibri" panose="020F0502020204030204" pitchFamily="34" charset="0"/>
              </a:rPr>
              <a:t>2014, </a:t>
            </a:r>
            <a:r>
              <a:rPr lang="en-US" sz="2400" dirty="0">
                <a:latin typeface="Calibri" panose="020F0502020204030204" pitchFamily="34" charset="0"/>
              </a:rPr>
              <a:t>with an </a:t>
            </a:r>
            <a:r>
              <a:rPr lang="en-US" sz="2400" dirty="0" smtClean="0">
                <a:latin typeface="Calibri" panose="020F0502020204030204" pitchFamily="34" charset="0"/>
              </a:rPr>
              <a:t>“expectation </a:t>
            </a:r>
            <a:r>
              <a:rPr lang="en-US" sz="2400" dirty="0">
                <a:latin typeface="Calibri" panose="020F0502020204030204" pitchFamily="34" charset="0"/>
              </a:rPr>
              <a:t>of renewal through March </a:t>
            </a:r>
            <a:r>
              <a:rPr lang="en-US" sz="2400" dirty="0" smtClean="0">
                <a:latin typeface="Calibri" panose="020F0502020204030204" pitchFamily="34" charset="0"/>
              </a:rPr>
              <a:t>2015”</a:t>
            </a:r>
            <a:endParaRPr lang="en-US" sz="2400" dirty="0">
              <a:latin typeface="Calibri" panose="020F0502020204030204" pitchFamily="34" charset="0"/>
            </a:endParaRP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Advanced most work </a:t>
            </a:r>
            <a:r>
              <a:rPr lang="en-US" sz="2800" dirty="0">
                <a:latin typeface="Calibri" panose="020F0502020204030204" pitchFamily="34" charset="0"/>
              </a:rPr>
              <a:t>with teleconferences and email </a:t>
            </a:r>
            <a:r>
              <a:rPr lang="en-US" sz="2800" dirty="0" smtClean="0">
                <a:latin typeface="Calibri" panose="020F0502020204030204" pitchFamily="34" charset="0"/>
              </a:rPr>
              <a:t>discussions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13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Scope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n-US" sz="2800" i="1" dirty="0" smtClean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</a:pPr>
            <a:r>
              <a:rPr lang="en-US" sz="2800" i="1" dirty="0" smtClean="0">
                <a:latin typeface="Calibri" panose="020F0502020204030204" pitchFamily="34" charset="0"/>
              </a:rPr>
              <a:t>The </a:t>
            </a:r>
            <a:r>
              <a:rPr lang="en-US" sz="2800" i="1" dirty="0">
                <a:latin typeface="Calibri" panose="020F0502020204030204" pitchFamily="34" charset="0"/>
              </a:rPr>
              <a:t>IEEE 802 Executive Committee (EC) Privacy Recommendation SG will study privacy issues related to IEEE 802 technologies and consider the need for a recommended practice applicable to IEEE 802 protocols. If such a need is identified, the SG will determine whether the IEEE 802 criteria for standards development (CSD) support the initiation of a project and, if so, it will prepare a PAR for consideration by the IEEE 802 Executive Committee.</a:t>
            </a:r>
            <a:endParaRPr lang="en-US" sz="1600" i="1" dirty="0" smtClean="0">
              <a:latin typeface="Calibri" panose="020F0502020204030204" pitchFamily="34" charset="0"/>
            </a:endParaRPr>
          </a:p>
          <a:p>
            <a:pPr marL="2000250" lvl="5" indent="0" algn="just" eaLnBrk="1" hangingPunct="1">
              <a:buNone/>
            </a:pPr>
            <a:endParaRPr lang="en-US" sz="2400" i="1" dirty="0">
              <a:latin typeface="Calibri" panose="020F0502020204030204" pitchFamily="34" charset="0"/>
            </a:endParaRPr>
          </a:p>
          <a:p>
            <a:pPr marL="1543050" lvl="4" indent="0" algn="just" eaLnBrk="1" hangingPunct="1">
              <a:buNone/>
            </a:pPr>
            <a:endParaRPr lang="en-US" sz="1600" i="1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64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Call for Contributions 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6200"/>
            <a:ext cx="8229600" cy="5511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Topics considered by SG include:</a:t>
            </a:r>
          </a:p>
          <a:p>
            <a:pPr lvl="4" eaLnBrk="1" hangingPunct="1"/>
            <a:endParaRPr lang="en-US" sz="1800" dirty="0" smtClean="0">
              <a:latin typeface="Calibri" panose="020F0502020204030204" pitchFamily="34" charset="0"/>
            </a:endParaRP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Threat </a:t>
            </a:r>
            <a:r>
              <a:rPr lang="en-US" sz="2400" dirty="0">
                <a:latin typeface="Calibri" panose="020F0502020204030204" pitchFamily="34" charset="0"/>
              </a:rPr>
              <a:t>Model for Privacy at Link </a:t>
            </a:r>
            <a:r>
              <a:rPr lang="en-US" sz="2400" dirty="0" smtClean="0">
                <a:latin typeface="Calibri" panose="020F0502020204030204" pitchFamily="34" charset="0"/>
              </a:rPr>
              <a:t>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Privacy </a:t>
            </a:r>
            <a:r>
              <a:rPr lang="en-US" sz="2400" dirty="0">
                <a:latin typeface="Calibri" panose="020F0502020204030204" pitchFamily="34" charset="0"/>
              </a:rPr>
              <a:t>Issues at Link Layer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(3) Proposals </a:t>
            </a:r>
            <a:r>
              <a:rPr lang="en-US" sz="2400" dirty="0">
                <a:latin typeface="Calibri" panose="020F0502020204030204" pitchFamily="34" charset="0"/>
              </a:rPr>
              <a:t>regarding functionalities in IEEE 802 protocols to improve Privacy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(4) Proposals </a:t>
            </a:r>
            <a:r>
              <a:rPr lang="en-US" sz="24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400" dirty="0" smtClean="0">
                <a:latin typeface="Calibri" panose="020F0502020204030204" pitchFamily="34" charset="0"/>
              </a:rPr>
              <a:t>protocols</a:t>
            </a:r>
            <a:endParaRPr lang="en-US" sz="2400" dirty="0">
              <a:latin typeface="Calibri" panose="020F0502020204030204" pitchFamily="34" charset="0"/>
            </a:endParaRP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(5) Implications of MAC address changes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(6) Other…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324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Progress so far (</a:t>
            </a:r>
            <a:r>
              <a:rPr lang="en-US" dirty="0" smtClean="0">
                <a:latin typeface="Calibri" panose="020F0502020204030204" pitchFamily="34" charset="0"/>
              </a:rPr>
              <a:t>1/2)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3 September 2014, EC SG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802.1/802.3 </a:t>
            </a:r>
            <a:r>
              <a:rPr lang="en-US" sz="2800" dirty="0">
                <a:latin typeface="Calibri" panose="020F0502020204030204" pitchFamily="34" charset="0"/>
              </a:rPr>
              <a:t>WGs Interim meeting in Ottawa, Canada - </a:t>
            </a:r>
            <a:r>
              <a:rPr lang="en-US" sz="2800" dirty="0" smtClean="0">
                <a:latin typeface="Calibri" panose="020F0502020204030204" pitchFamily="34" charset="0"/>
              </a:rPr>
              <a:t>Sep </a:t>
            </a:r>
            <a:r>
              <a:rPr lang="en-US" sz="2800" dirty="0">
                <a:latin typeface="Calibri" panose="020F0502020204030204" pitchFamily="34" charset="0"/>
              </a:rPr>
              <a:t>8 and 9</a:t>
            </a:r>
          </a:p>
          <a:p>
            <a:pPr lvl="4"/>
            <a:endParaRPr lang="en-US" sz="8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 </a:t>
            </a:r>
            <a:r>
              <a:rPr lang="en-US" sz="2800" dirty="0">
                <a:latin typeface="Calibri" panose="020F0502020204030204" pitchFamily="34" charset="0"/>
              </a:rPr>
              <a:t>Wireless WGs </a:t>
            </a:r>
            <a:r>
              <a:rPr lang="en-US" sz="2800" dirty="0" smtClean="0">
                <a:latin typeface="Calibri" panose="020F0502020204030204" pitchFamily="34" charset="0"/>
              </a:rPr>
              <a:t>interim </a:t>
            </a:r>
            <a:r>
              <a:rPr lang="en-US" sz="2800" dirty="0">
                <a:latin typeface="Calibri" panose="020F0502020204030204" pitchFamily="34" charset="0"/>
              </a:rPr>
              <a:t>meeting in Athens, Greece – week of </a:t>
            </a:r>
            <a:r>
              <a:rPr lang="en-US" sz="2800" dirty="0" smtClean="0">
                <a:latin typeface="Calibri" panose="020F0502020204030204" pitchFamily="34" charset="0"/>
              </a:rPr>
              <a:t>Sep 15</a:t>
            </a:r>
          </a:p>
          <a:p>
            <a:pPr lvl="5"/>
            <a:endParaRPr lang="en-US" sz="9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4"/>
            <a:endParaRPr lang="en-US" sz="6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22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meetings during 802 Plenary in San Antonio</a:t>
            </a:r>
            <a:r>
              <a:rPr lang="en-US" sz="2800" dirty="0">
                <a:latin typeface="Calibri" panose="020F0502020204030204" pitchFamily="34" charset="0"/>
              </a:rPr>
              <a:t>, TX3-7 November </a:t>
            </a:r>
            <a:r>
              <a:rPr lang="en-US" sz="2800" dirty="0" smtClean="0">
                <a:latin typeface="Calibri" panose="020F0502020204030204" pitchFamily="34" charset="0"/>
              </a:rPr>
              <a:t>2014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Progress so far (</a:t>
            </a:r>
            <a:r>
              <a:rPr lang="en-US" dirty="0" smtClean="0">
                <a:latin typeface="Calibri" panose="020F0502020204030204" pitchFamily="34" charset="0"/>
              </a:rPr>
              <a:t>2/2)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545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Participation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Broad representation from manufacturers, operators and academia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59 participants in mailing list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15-19 </a:t>
            </a:r>
            <a:r>
              <a:rPr lang="en-US" sz="2000" dirty="0">
                <a:latin typeface="Calibri" panose="020F0502020204030204" pitchFamily="34" charset="0"/>
              </a:rPr>
              <a:t>attendees to conference </a:t>
            </a:r>
            <a:r>
              <a:rPr lang="en-US" sz="2000" dirty="0" smtClean="0">
                <a:latin typeface="Calibri" panose="020F0502020204030204" pitchFamily="34" charset="0"/>
              </a:rPr>
              <a:t>calls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30+ participants at IEEE 802 plenary meeting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Privacy threat model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Proposal being drafted following discussions and directions agreed at IEEE802-IETF Exec meeting of 29 Sept 2014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Privacy solutions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Some solutions to improve privacy have been identified,  e.g. Bluetooth V4, 802.16m, DSCR </a:t>
            </a:r>
            <a:r>
              <a:rPr lang="en-US" sz="2000" dirty="0" smtClean="0">
                <a:latin typeface="Calibri" panose="020F0502020204030204" pitchFamily="34" charset="0"/>
              </a:rPr>
              <a:t>V2X, MAC address randomization, etc.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802c PAR comments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Group discussed 802c from privacy perspective and submitted comments for consideration by the 802.1 WG</a:t>
            </a:r>
          </a:p>
          <a:p>
            <a:pPr lvl="1"/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7013" y="6634163"/>
            <a:ext cx="230187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B58EAE5-B766-9449-BC36-99B08381779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Trial on IETF and IEEE meetings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46200"/>
            <a:ext cx="7848600" cy="5511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Privacy SG coordinating trial at IETF 91 meeting network </a:t>
            </a:r>
            <a:r>
              <a:rPr lang="en-US" sz="2800" dirty="0">
                <a:latin typeface="Calibri" panose="020F0502020204030204" pitchFamily="34" charset="0"/>
              </a:rPr>
              <a:t>to assess performance and implications of </a:t>
            </a:r>
            <a:r>
              <a:rPr lang="en-US" sz="2800" dirty="0" smtClean="0">
                <a:latin typeface="Calibri" panose="020F0502020204030204" pitchFamily="34" charset="0"/>
              </a:rPr>
              <a:t>user’s MAC </a:t>
            </a:r>
            <a:r>
              <a:rPr lang="en-US" sz="2800" dirty="0">
                <a:latin typeface="Calibri" panose="020F0502020204030204" pitchFamily="34" charset="0"/>
              </a:rPr>
              <a:t>address </a:t>
            </a:r>
            <a:r>
              <a:rPr lang="en-US" sz="2800" dirty="0" smtClean="0">
                <a:latin typeface="Calibri" panose="020F0502020204030204" pitchFamily="34" charset="0"/>
              </a:rPr>
              <a:t>randomization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</a:rPr>
              <a:t>IETF 91, 9-14 November, 2014, Honolulu, HI</a:t>
            </a:r>
            <a:endParaRPr lang="en-US" dirty="0">
              <a:latin typeface="Calibri" panose="020F0502020204030204" pitchFamily="34" charset="0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hlinkClick r:id="rId2"/>
              </a:rPr>
              <a:t>https</a:t>
            </a:r>
            <a:r>
              <a:rPr lang="en-US" sz="2400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www.ietf.org/registration/MeetingWiki/wiki/91privacy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</a:p>
          <a:p>
            <a:pPr lvl="1" eaLnBrk="1" hangingPunct="1"/>
            <a:endParaRPr lang="en-US" sz="24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Statistics to be gathered to generate a report and present it in a potential future Privacy SG meeting</a:t>
            </a: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eaLnBrk="1" hangingPunct="1"/>
            <a:endParaRPr lang="en-US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62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Proposed EC SG plans and meetings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7"/>
            <a:ext cx="78486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10 </a:t>
            </a:r>
            <a:r>
              <a:rPr lang="en-US" sz="3000" dirty="0">
                <a:latin typeface="Calibri" panose="020F0502020204030204" pitchFamily="34" charset="0"/>
              </a:rPr>
              <a:t>December 2014, (10:00 AM ET)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12-15 </a:t>
            </a:r>
            <a:r>
              <a:rPr lang="en-US" sz="3000" dirty="0">
                <a:latin typeface="Calibri" panose="020F0502020204030204" pitchFamily="34" charset="0"/>
              </a:rPr>
              <a:t>January 2015, IEEE Interim meeting in Atlanta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4 </a:t>
            </a:r>
            <a:r>
              <a:rPr lang="en-US" sz="3000" dirty="0">
                <a:latin typeface="Calibri" panose="020F0502020204030204" pitchFamily="34" charset="0"/>
              </a:rPr>
              <a:t>February 2015, (10:00 AM ET</a:t>
            </a:r>
            <a:r>
              <a:rPr lang="en-US" sz="3000" dirty="0" smtClean="0">
                <a:latin typeface="Calibri" panose="020F0502020204030204" pitchFamily="34" charset="0"/>
              </a:rPr>
              <a:t>) 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</a:rPr>
              <a:t>Potential PAR/CSD submission</a:t>
            </a:r>
            <a:endParaRPr lang="en-US" sz="2600" dirty="0">
              <a:latin typeface="Calibri" panose="020F0502020204030204" pitchFamily="34" charset="0"/>
            </a:endParaRPr>
          </a:p>
          <a:p>
            <a:r>
              <a:rPr lang="en-US" sz="3000" dirty="0">
                <a:latin typeface="Calibri" panose="020F0502020204030204" pitchFamily="34" charset="0"/>
              </a:rPr>
              <a:t>25 February 2015, (10:00 AM ET</a:t>
            </a:r>
            <a:r>
              <a:rPr lang="en-US" sz="3000" dirty="0" smtClean="0">
                <a:latin typeface="Calibri" panose="020F0502020204030204" pitchFamily="34" charset="0"/>
              </a:rPr>
              <a:t>)</a:t>
            </a:r>
            <a:endParaRPr lang="en-US" sz="3000" dirty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8-13 March, </a:t>
            </a:r>
            <a:r>
              <a:rPr lang="en-US" sz="3000" dirty="0">
                <a:latin typeface="Calibri" panose="020F0502020204030204" pitchFamily="34" charset="0"/>
              </a:rPr>
              <a:t>2015, IEEE 802 Plenary meeting in Berlin, Germany</a:t>
            </a: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extension of the </a:t>
            </a:r>
            <a:r>
              <a:rPr lang="en-US" dirty="0" smtClean="0"/>
              <a:t>Privacy Recommendation EC </a:t>
            </a:r>
            <a:r>
              <a:rPr lang="en-US" dirty="0"/>
              <a:t>SG until the end of the </a:t>
            </a:r>
            <a:r>
              <a:rPr lang="en-US" dirty="0" smtClean="0"/>
              <a:t>March ‘15 </a:t>
            </a:r>
            <a:r>
              <a:rPr lang="en-US" dirty="0"/>
              <a:t>meeting.</a:t>
            </a:r>
          </a:p>
          <a:p>
            <a:endParaRPr lang="en-US" dirty="0"/>
          </a:p>
          <a:p>
            <a:pPr lvl="1"/>
            <a:r>
              <a:rPr lang="en-US" dirty="0" smtClean="0"/>
              <a:t>Moved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Seconded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87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2797</TotalTime>
  <Words>537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Times</vt:lpstr>
      <vt:lpstr>Times New Roman</vt:lpstr>
      <vt:lpstr>Template</vt:lpstr>
      <vt:lpstr>PowerPoint Presentation</vt:lpstr>
      <vt:lpstr>IEEE 802 EC Privacy SG – Background </vt:lpstr>
      <vt:lpstr>IEEE 802 EC Privacy SG – Scope </vt:lpstr>
      <vt:lpstr>Call for Contributions  </vt:lpstr>
      <vt:lpstr>Progress so far (1/2)</vt:lpstr>
      <vt:lpstr>Progress so far (2/2)</vt:lpstr>
      <vt:lpstr>Trial on IETF and IEEE meetings</vt:lpstr>
      <vt:lpstr>Proposed EC SG plans and meetings</vt:lpstr>
      <vt:lpstr>Motion</vt:lpstr>
      <vt:lpstr>Resources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222</cp:revision>
  <cp:lastPrinted>1998-02-10T13:28:06Z</cp:lastPrinted>
  <dcterms:created xsi:type="dcterms:W3CDTF">2011-12-30T17:06:23Z</dcterms:created>
  <dcterms:modified xsi:type="dcterms:W3CDTF">2014-11-07T03:23:44Z</dcterms:modified>
</cp:coreProperties>
</file>