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75" r:id="rId3"/>
    <p:sldId id="276" r:id="rId4"/>
    <p:sldId id="277" r:id="rId5"/>
    <p:sldId id="278" r:id="rId6"/>
    <p:sldId id="271" r:id="rId7"/>
    <p:sldId id="299" r:id="rId8"/>
    <p:sldId id="266" r:id="rId9"/>
    <p:sldId id="283" r:id="rId10"/>
    <p:sldId id="281" r:id="rId11"/>
    <p:sldId id="298" r:id="rId12"/>
    <p:sldId id="282" r:id="rId13"/>
    <p:sldId id="302" r:id="rId14"/>
    <p:sldId id="301" r:id="rId15"/>
    <p:sldId id="285" r:id="rId16"/>
    <p:sldId id="295"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74" d="100"/>
          <a:sy n="74" d="100"/>
        </p:scale>
        <p:origin x="1398" y="72"/>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5</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extLst>
      <p:ext uri="{BB962C8B-B14F-4D97-AF65-F5344CB8AC3E}">
        <p14:creationId xmlns:p14="http://schemas.microsoft.com/office/powerpoint/2010/main" val="4126187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6</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3148555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93047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5" y="76200"/>
            <a:ext cx="2100255" cy="307777"/>
          </a:xfrm>
          <a:prstGeom prst="rect">
            <a:avLst/>
          </a:prstGeom>
        </p:spPr>
        <p:txBody>
          <a:bodyPr wrap="none">
            <a:spAutoFit/>
          </a:bodyPr>
          <a:lstStyle/>
          <a:p>
            <a:pPr algn="r"/>
            <a:r>
              <a:rPr lang="en-US" sz="1400" b="1" dirty="0" smtClean="0"/>
              <a:t>privecsg-15-0003-00-ecsg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privecsg/dcn/15/privecsg-15-0002-00-ecsg-minutes-of-ec-privacy-recommendation-sg-teleconference-december-10-2014.docx" TargetMode="External"/><Relationship Id="rId2" Type="http://schemas.openxmlformats.org/officeDocument/2006/relationships/hyperlink" Target="https://mentor.ieee.org/privecsg/dcn/15/privecsg-15-0001-00-ecsg-minutes-of-ec-privacy-recommendation-sg-meeting-november-2014.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tf.org/registration/MeetingWiki/wiki/91privacy" TargetMode="External"/><Relationship Id="rId2" Type="http://schemas.openxmlformats.org/officeDocument/2006/relationships/hyperlink" Target="https://mentor.ieee.org/privecsg/dcn/14/privecsg-14-0025-01-0000-wifi-privacy-network-experiment-at-ietf91.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ietf.org/registration/MeetingWiki/wiki/91privac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SG</a:t>
            </a:r>
            <a:br>
              <a:rPr lang="en-US" dirty="0" smtClean="0">
                <a:latin typeface="Calibri" panose="020F0502020204030204" pitchFamily="34" charset="0"/>
              </a:rPr>
            </a:b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802 Plenary Meeting</a:t>
            </a:r>
            <a:br>
              <a:rPr lang="en-US" dirty="0" smtClean="0">
                <a:latin typeface="Calibri" panose="020F0502020204030204" pitchFamily="34" charset="0"/>
              </a:rPr>
            </a:br>
            <a:r>
              <a:rPr lang="en-US" dirty="0" smtClean="0">
                <a:latin typeface="Calibri" panose="020F0502020204030204" pitchFamily="34" charset="0"/>
              </a:rPr>
              <a:t>January 12-16, 2015</a:t>
            </a:r>
            <a:br>
              <a:rPr lang="en-US" dirty="0" smtClean="0">
                <a:latin typeface="Calibri" panose="020F0502020204030204" pitchFamily="34" charset="0"/>
              </a:rPr>
            </a:b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t>
            </a:r>
          </a:p>
          <a:p>
            <a:r>
              <a:rPr lang="en-US" dirty="0" smtClean="0">
                <a:latin typeface="Calibri" panose="020F0502020204030204" pitchFamily="34" charset="0"/>
              </a:rPr>
              <a:t>Approval of minutes</a:t>
            </a:r>
          </a:p>
          <a:p>
            <a:pPr lvl="1"/>
            <a:r>
              <a:rPr lang="en-US" sz="2300" dirty="0" smtClean="0">
                <a:latin typeface="Calibri" panose="020F0502020204030204" pitchFamily="34" charset="0"/>
              </a:rPr>
              <a:t>November’s </a:t>
            </a:r>
            <a:r>
              <a:rPr lang="en-US" sz="2300" dirty="0">
                <a:latin typeface="Calibri" panose="020F0502020204030204" pitchFamily="34" charset="0"/>
              </a:rPr>
              <a:t>Plenary </a:t>
            </a:r>
            <a:r>
              <a:rPr lang="en-US" sz="2300" dirty="0" smtClean="0">
                <a:latin typeface="Calibri" panose="020F0502020204030204" pitchFamily="34" charset="0"/>
              </a:rPr>
              <a:t>Meeting</a:t>
            </a:r>
          </a:p>
          <a:p>
            <a:pPr lvl="1"/>
            <a:r>
              <a:rPr lang="en-US" sz="2300" dirty="0" smtClean="0">
                <a:latin typeface="Calibri" panose="020F0502020204030204" pitchFamily="34" charset="0"/>
                <a:hlinkClick r:id="rId2"/>
              </a:rPr>
              <a:t>https</a:t>
            </a:r>
            <a:r>
              <a:rPr lang="en-US" sz="2300" dirty="0">
                <a:latin typeface="Calibri" panose="020F0502020204030204" pitchFamily="34" charset="0"/>
                <a:hlinkClick r:id="rId2"/>
              </a:rPr>
              <a:t>://</a:t>
            </a:r>
            <a:r>
              <a:rPr lang="en-US" sz="2300" dirty="0" smtClean="0">
                <a:latin typeface="Calibri" panose="020F0502020204030204" pitchFamily="34" charset="0"/>
                <a:hlinkClick r:id="rId2"/>
              </a:rPr>
              <a:t>mentor.ieee.org/privecsg/dcn/15/privecsg-15-0001-00-ecsg-minutes-of-ec-privacy-recommendation-sg-meeting-november-2014.docx</a:t>
            </a:r>
            <a:endParaRPr lang="en-US" sz="2300" dirty="0" smtClean="0">
              <a:latin typeface="Calibri" panose="020F0502020204030204" pitchFamily="34" charset="0"/>
            </a:endParaRPr>
          </a:p>
          <a:p>
            <a:pPr lvl="1"/>
            <a:r>
              <a:rPr lang="en-US" sz="2300" dirty="0" smtClean="0">
                <a:latin typeface="Calibri" panose="020F0502020204030204" pitchFamily="34" charset="0"/>
              </a:rPr>
              <a:t>Dec 10 Teleconference</a:t>
            </a:r>
          </a:p>
          <a:p>
            <a:pPr lvl="1"/>
            <a:r>
              <a:rPr lang="en-US" sz="2300" dirty="0">
                <a:latin typeface="Calibri" panose="020F0502020204030204" pitchFamily="34" charset="0"/>
                <a:hlinkClick r:id="rId3"/>
              </a:rPr>
              <a:t>https://</a:t>
            </a:r>
            <a:r>
              <a:rPr lang="en-US" sz="2300" dirty="0" smtClean="0">
                <a:latin typeface="Calibri" panose="020F0502020204030204" pitchFamily="34" charset="0"/>
                <a:hlinkClick r:id="rId3"/>
              </a:rPr>
              <a:t>mentor.ieee.org/privecsg/dcn/15/privecsg-15-0002-00-ecsg-minutes-of-ec-privacy-recommendation-sg-teleconference-december-10-2014.docx</a:t>
            </a:r>
            <a:endParaRPr lang="en-US" sz="2300" dirty="0" smtClean="0">
              <a:latin typeface="Calibri" panose="020F0502020204030204" pitchFamily="34" charset="0"/>
            </a:endParaRPr>
          </a:p>
          <a:p>
            <a:pPr lvl="1"/>
            <a:endParaRPr lang="en-US" sz="2300" dirty="0" smtClean="0">
              <a:latin typeface="Calibri" panose="020F0502020204030204" pitchFamily="34" charset="0"/>
            </a:endParaRPr>
          </a:p>
          <a:p>
            <a:r>
              <a:rPr lang="en-US" dirty="0" smtClean="0">
                <a:latin typeface="Calibri" panose="020F0502020204030204" pitchFamily="34" charset="0"/>
              </a:rPr>
              <a:t>Reports</a:t>
            </a:r>
          </a:p>
          <a:p>
            <a:pPr lvl="1"/>
            <a:r>
              <a:rPr lang="en-US" sz="3100" dirty="0" smtClean="0">
                <a:latin typeface="Calibri" panose="020F0502020204030204" pitchFamily="34" charset="0"/>
              </a:rPr>
              <a:t>Group’s updates</a:t>
            </a:r>
          </a:p>
          <a:p>
            <a:pPr lvl="2"/>
            <a:r>
              <a:rPr lang="en-US" sz="2600" dirty="0">
                <a:latin typeface="Calibri" panose="020F0502020204030204" pitchFamily="34" charset="0"/>
              </a:rPr>
              <a:t>Local Space Address SG (802c PAR)</a:t>
            </a:r>
          </a:p>
          <a:p>
            <a:pPr lvl="2"/>
            <a:r>
              <a:rPr lang="en-US" sz="2600" dirty="0">
                <a:latin typeface="Calibri" panose="020F0502020204030204" pitchFamily="34" charset="0"/>
              </a:rPr>
              <a:t>IETF MAC address randomization trial results and next steps</a:t>
            </a:r>
          </a:p>
          <a:p>
            <a:pPr lvl="2"/>
            <a:endParaRPr lang="en-US" sz="2600" dirty="0" smtClean="0">
              <a:latin typeface="Calibri" panose="020F0502020204030204" pitchFamily="34" charset="0"/>
            </a:endParaRPr>
          </a:p>
          <a:p>
            <a:pPr lvl="2">
              <a:buNone/>
            </a:pPr>
            <a:endParaRPr lang="en-US" sz="2600"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802c PAR</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400" dirty="0" smtClean="0">
                <a:latin typeface="Calibri" panose="020F0502020204030204" pitchFamily="34" charset="0"/>
                <a:cs typeface="Arial"/>
              </a:rPr>
              <a:t>Discussions taking place at Local Address Study Group in 802.1</a:t>
            </a:r>
          </a:p>
          <a:p>
            <a:pPr eaLnBrk="1" hangingPunct="1"/>
            <a:r>
              <a:rPr lang="en-US" sz="2400" dirty="0" smtClean="0">
                <a:latin typeface="Calibri" panose="020F0502020204030204" pitchFamily="34" charset="0"/>
                <a:cs typeface="Arial"/>
              </a:rPr>
              <a:t>Group will propose a PAR / CSD text</a:t>
            </a:r>
          </a:p>
          <a:p>
            <a:pPr lvl="1" eaLnBrk="1" hangingPunct="1"/>
            <a:r>
              <a:rPr lang="en-US" sz="2000" dirty="0" smtClean="0">
                <a:latin typeface="Calibri" panose="020F0502020204030204" pitchFamily="34" charset="0"/>
                <a:cs typeface="Arial"/>
              </a:rPr>
              <a:t>People interested in this topic are encouraged to participate and express opinions directly in the Study Group.</a:t>
            </a:r>
          </a:p>
          <a:p>
            <a:pPr lvl="3" eaLnBrk="1" hangingPunct="1"/>
            <a:endParaRPr lang="en-US" sz="1600" dirty="0" smtClean="0">
              <a:latin typeface="Calibri" panose="020F0502020204030204" pitchFamily="34" charset="0"/>
              <a:cs typeface="Arial"/>
            </a:endParaRPr>
          </a:p>
        </p:txBody>
      </p:sp>
    </p:spTree>
    <p:extLst>
      <p:ext uri="{BB962C8B-B14F-4D97-AF65-F5344CB8AC3E}">
        <p14:creationId xmlns:p14="http://schemas.microsoft.com/office/powerpoint/2010/main" val="231943389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Business#3.1</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smtClean="0">
                <a:latin typeface="Calibri" panose="020F0502020204030204" pitchFamily="34" charset="0"/>
              </a:rPr>
              <a:t>Carlos Bernardos (University Carlos III of Madrid), et al.</a:t>
            </a:r>
          </a:p>
          <a:p>
            <a:pPr lvl="2"/>
            <a:r>
              <a:rPr lang="en-US" i="1" dirty="0" err="1">
                <a:latin typeface="Calibri" panose="020F0502020204030204" pitchFamily="34" charset="0"/>
              </a:rPr>
              <a:t>WiFi</a:t>
            </a:r>
            <a:r>
              <a:rPr lang="en-US" i="1" dirty="0">
                <a:latin typeface="Calibri" panose="020F0502020204030204" pitchFamily="34" charset="0"/>
              </a:rPr>
              <a:t> Privacy network </a:t>
            </a:r>
            <a:r>
              <a:rPr lang="en-US" i="1" dirty="0" smtClean="0">
                <a:latin typeface="Calibri" panose="020F0502020204030204" pitchFamily="34" charset="0"/>
              </a:rPr>
              <a:t>experiment at IETF91</a:t>
            </a:r>
          </a:p>
          <a:p>
            <a:pPr lvl="2"/>
            <a:r>
              <a:rPr lang="en-US" i="1" dirty="0" smtClean="0">
                <a:latin typeface="Calibri" panose="020F0502020204030204" pitchFamily="34" charset="0"/>
                <a:hlinkClick r:id="rId2"/>
              </a:rPr>
              <a:t>https</a:t>
            </a:r>
            <a:r>
              <a:rPr lang="en-US" i="1" dirty="0">
                <a:latin typeface="Calibri" panose="020F0502020204030204" pitchFamily="34" charset="0"/>
                <a:hlinkClick r:id="rId2"/>
              </a:rPr>
              <a:t>://</a:t>
            </a:r>
            <a:r>
              <a:rPr lang="en-US" i="1" dirty="0" smtClean="0">
                <a:latin typeface="Calibri" panose="020F0502020204030204" pitchFamily="34" charset="0"/>
                <a:hlinkClick r:id="rId2"/>
              </a:rPr>
              <a:t>mentor.ieee.org/privecsg/dcn/14/privecsg-14-0025-01-0000-wifi-privacy-network-experiment-at-ietf91.pptx</a:t>
            </a:r>
            <a:endParaRPr lang="en-US" i="1" dirty="0" smtClean="0">
              <a:latin typeface="Calibri" panose="020F0502020204030204" pitchFamily="34" charset="0"/>
            </a:endParaRPr>
          </a:p>
          <a:p>
            <a:pPr lvl="2"/>
            <a:r>
              <a:rPr lang="en-US" i="1" dirty="0">
                <a:latin typeface="Calibri" panose="020F0502020204030204" pitchFamily="34" charset="0"/>
                <a:hlinkClick r:id="rId3"/>
              </a:rPr>
              <a:t>https://www.ietf.org/registration/MeetingWiki/wiki/91privacy</a:t>
            </a:r>
            <a:endParaRPr lang="en-US" i="1" dirty="0">
              <a:latin typeface="Calibri" panose="020F0502020204030204" pitchFamily="34" charset="0"/>
            </a:endParaRPr>
          </a:p>
          <a:p>
            <a:pPr lvl="2"/>
            <a:endParaRPr lang="en-US" i="1" dirty="0" smtClean="0">
              <a:latin typeface="Calibri" panose="020F0502020204030204" pitchFamily="34" charset="0"/>
            </a:endParaRPr>
          </a:p>
          <a:p>
            <a:pPr lvl="2"/>
            <a:endParaRPr lang="en-US" i="1"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Business#3.2</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a:latin typeface="Calibri" panose="020F0502020204030204" pitchFamily="34" charset="0"/>
              </a:rPr>
              <a:t>Bob Moskowitz (Verizon)</a:t>
            </a:r>
          </a:p>
          <a:p>
            <a:pPr lvl="2"/>
            <a:r>
              <a:rPr lang="en-US" i="1" dirty="0">
                <a:latin typeface="Calibri" panose="020F0502020204030204" pitchFamily="34" charset="0"/>
              </a:rPr>
              <a:t> Secure Moderated Random MAC Addresses</a:t>
            </a:r>
          </a:p>
          <a:p>
            <a:pPr lvl="2"/>
            <a:r>
              <a:rPr lang="en-US" i="1" dirty="0">
                <a:latin typeface="Calibri" panose="020F0502020204030204" pitchFamily="34" charset="0"/>
                <a:hlinkClick r:id="rId2"/>
              </a:rPr>
              <a:t>https://</a:t>
            </a:r>
            <a:r>
              <a:rPr lang="en-US" i="1" dirty="0" smtClean="0">
                <a:latin typeface="Calibri" panose="020F0502020204030204" pitchFamily="34" charset="0"/>
                <a:hlinkClick r:id="rId2"/>
              </a:rPr>
              <a:t>mentor.ieee.org/privecsg/dcn/14/privecsg-14-0026-01-0000-secure-moderated-random-mac-addresses.ppt</a:t>
            </a:r>
          </a:p>
          <a:p>
            <a:pPr lvl="2"/>
            <a:endParaRPr lang="en-US" i="1" dirty="0" smtClean="0">
              <a:latin typeface="Calibri" panose="020F0502020204030204" pitchFamily="34" charset="0"/>
            </a:endParaRPr>
          </a:p>
          <a:p>
            <a:pPr lvl="2"/>
            <a:endParaRPr lang="en-US" i="1" dirty="0" smtClean="0">
              <a:latin typeface="Calibri" panose="020F0502020204030204" pitchFamily="34" charset="0"/>
            </a:endParaRPr>
          </a:p>
        </p:txBody>
      </p:sp>
    </p:spTree>
    <p:extLst>
      <p:ext uri="{BB962C8B-B14F-4D97-AF65-F5344CB8AC3E}">
        <p14:creationId xmlns:p14="http://schemas.microsoft.com/office/powerpoint/2010/main" val="1683930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Business#3.3</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smtClean="0">
                <a:latin typeface="Calibri" panose="020F0502020204030204" pitchFamily="34" charset="0"/>
              </a:rPr>
              <a:t>Privacy Threat Model</a:t>
            </a:r>
          </a:p>
          <a:p>
            <a:pPr lvl="1"/>
            <a:r>
              <a:rPr lang="en-US" i="1" dirty="0" smtClean="0">
                <a:latin typeface="Calibri" panose="020F0502020204030204" pitchFamily="34" charset="0"/>
              </a:rPr>
              <a:t>(TBD)</a:t>
            </a:r>
          </a:p>
        </p:txBody>
      </p:sp>
    </p:spTree>
    <p:extLst>
      <p:ext uri="{BB962C8B-B14F-4D97-AF65-F5344CB8AC3E}">
        <p14:creationId xmlns:p14="http://schemas.microsoft.com/office/powerpoint/2010/main" val="13027534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066800"/>
            <a:ext cx="8382000" cy="4754563"/>
          </a:xfrm>
        </p:spPr>
        <p:txBody>
          <a:bodyPr>
            <a:noAutofit/>
          </a:bodyPr>
          <a:lstStyle/>
          <a:p>
            <a:r>
              <a:rPr lang="en-US" sz="2800" dirty="0" smtClean="0">
                <a:latin typeface="Calibri" panose="020F0502020204030204" pitchFamily="34" charset="0"/>
              </a:rPr>
              <a:t>Proposed next steps</a:t>
            </a:r>
          </a:p>
          <a:p>
            <a:pPr lvl="1"/>
            <a:r>
              <a:rPr lang="en-US" sz="2400" dirty="0" smtClean="0">
                <a:latin typeface="Calibri" panose="020F0502020204030204" pitchFamily="34" charset="0"/>
              </a:rPr>
              <a:t>Consider developing a PAR/CSD on recommended privacy practices for IEEE 802 protocols</a:t>
            </a:r>
          </a:p>
          <a:p>
            <a:pPr lvl="1"/>
            <a:r>
              <a:rPr lang="en-US" sz="2400" dirty="0" smtClean="0">
                <a:latin typeface="Calibri" panose="020F0502020204030204" pitchFamily="34" charset="0"/>
              </a:rPr>
              <a:t>Continue call for proposals to discuss technical topics</a:t>
            </a:r>
          </a:p>
          <a:p>
            <a:pPr marL="1257300" lvl="2" indent="-457200" eaLnBrk="1" hangingPunct="1">
              <a:buAutoNum type="arabicParenBoth"/>
            </a:pPr>
            <a:r>
              <a:rPr lang="en-US" sz="2000" dirty="0">
                <a:latin typeface="Calibri" panose="020F0502020204030204" pitchFamily="34" charset="0"/>
              </a:rPr>
              <a:t>Threat Model for Privacy at Link Layer </a:t>
            </a:r>
          </a:p>
          <a:p>
            <a:pPr marL="1257300" lvl="2" indent="-457200" eaLnBrk="1" hangingPunct="1">
              <a:buAutoNum type="arabicParenBoth"/>
            </a:pPr>
            <a:r>
              <a:rPr lang="en-US" sz="2000" dirty="0">
                <a:latin typeface="Calibri" panose="020F0502020204030204" pitchFamily="34" charset="0"/>
              </a:rPr>
              <a:t>Privacy Issues at Link </a:t>
            </a:r>
            <a:r>
              <a:rPr lang="en-US" sz="2000" dirty="0" smtClean="0">
                <a:latin typeface="Calibri" panose="020F0502020204030204" pitchFamily="34" charset="0"/>
              </a:rPr>
              <a:t>Layer</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functionalities in IEEE 802 protocols to improve </a:t>
            </a:r>
            <a:r>
              <a:rPr lang="en-US" sz="2000" dirty="0" smtClean="0">
                <a:latin typeface="Calibri" panose="020F0502020204030204" pitchFamily="34" charset="0"/>
              </a:rPr>
              <a:t>Privacy</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measuring levels of Privacy on Internet </a:t>
            </a:r>
            <a:r>
              <a:rPr lang="en-US" sz="2000" dirty="0" smtClean="0">
                <a:latin typeface="Calibri" panose="020F0502020204030204" pitchFamily="34" charset="0"/>
              </a:rPr>
              <a:t>protocols</a:t>
            </a:r>
          </a:p>
          <a:p>
            <a:pPr marL="1257300" lvl="2" indent="-457200" eaLnBrk="1" hangingPunct="1">
              <a:buAutoNum type="arabicParenBoth"/>
            </a:pPr>
            <a:r>
              <a:rPr lang="en-US" sz="2000" dirty="0" smtClean="0">
                <a:latin typeface="Calibri" panose="020F0502020204030204" pitchFamily="34" charset="0"/>
              </a:rPr>
              <a:t>Implications </a:t>
            </a:r>
            <a:r>
              <a:rPr lang="en-US" sz="2000" dirty="0">
                <a:latin typeface="Calibri" panose="020F0502020204030204" pitchFamily="34" charset="0"/>
              </a:rPr>
              <a:t>of MAC address </a:t>
            </a:r>
            <a:r>
              <a:rPr lang="en-US" sz="2000" dirty="0" smtClean="0">
                <a:latin typeface="Calibri" panose="020F0502020204030204" pitchFamily="34" charset="0"/>
              </a:rPr>
              <a:t>changes</a:t>
            </a:r>
          </a:p>
          <a:p>
            <a:pPr marL="1257300" lvl="2" indent="-457200" eaLnBrk="1" hangingPunct="1">
              <a:buAutoNum type="arabicParenBoth"/>
            </a:pPr>
            <a:r>
              <a:rPr lang="en-US" sz="2000" dirty="0" smtClean="0">
                <a:latin typeface="Calibri" panose="020F0502020204030204" pitchFamily="34" charset="0"/>
              </a:rPr>
              <a:t>Other…</a:t>
            </a:r>
            <a:endParaRPr lang="en-US" sz="20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4754563"/>
          </a:xfrm>
        </p:spPr>
        <p:txBody>
          <a:bodyPr>
            <a:noAutofit/>
          </a:bodyPr>
          <a:lstStyle/>
          <a:p>
            <a:r>
              <a:rPr lang="en-US" sz="2800" dirty="0" smtClean="0">
                <a:latin typeface="Calibri" panose="020F0502020204030204" pitchFamily="34" charset="0"/>
              </a:rPr>
              <a:t>Upcoming meetings</a:t>
            </a:r>
          </a:p>
          <a:p>
            <a:pPr lvl="1"/>
            <a:r>
              <a:rPr lang="en-US" sz="2400" dirty="0" smtClean="0">
                <a:latin typeface="Calibri" panose="020F0502020204030204" pitchFamily="34" charset="0"/>
              </a:rPr>
              <a:t>4 February 2015, (10:00 AM ET) Teleconference</a:t>
            </a:r>
          </a:p>
          <a:p>
            <a:pPr lvl="2"/>
            <a:r>
              <a:rPr lang="en-US" sz="2000" dirty="0" smtClean="0">
                <a:latin typeface="Calibri" panose="020F0502020204030204" pitchFamily="34" charset="0"/>
              </a:rPr>
              <a:t>(Deadline for PAR/CSD submission for consideration in March)</a:t>
            </a:r>
          </a:p>
          <a:p>
            <a:pPr lvl="1"/>
            <a:r>
              <a:rPr lang="en-US" sz="2400" dirty="0" smtClean="0">
                <a:latin typeface="Calibri" panose="020F0502020204030204" pitchFamily="34" charset="0"/>
              </a:rPr>
              <a:t>25 February 2015</a:t>
            </a:r>
            <a:r>
              <a:rPr lang="en-US" sz="2400" dirty="0">
                <a:latin typeface="Calibri" panose="020F0502020204030204" pitchFamily="34" charset="0"/>
              </a:rPr>
              <a:t>, (10:00 AM ET) Teleconference</a:t>
            </a:r>
            <a:endParaRPr lang="en-US" sz="2400" dirty="0" smtClean="0">
              <a:latin typeface="Calibri" panose="020F0502020204030204" pitchFamily="34" charset="0"/>
            </a:endParaRPr>
          </a:p>
          <a:p>
            <a:pPr lvl="1"/>
            <a:r>
              <a:rPr lang="en-US" sz="2400" dirty="0" smtClean="0">
                <a:latin typeface="Calibri" panose="020F0502020204030204" pitchFamily="34" charset="0"/>
              </a:rPr>
              <a:t>8-13 March, 2015, </a:t>
            </a:r>
            <a:r>
              <a:rPr lang="en-US" sz="2400" dirty="0">
                <a:latin typeface="Calibri" panose="020F0502020204030204" pitchFamily="34" charset="0"/>
              </a:rPr>
              <a:t>IEEE 802 Plenary meeting in </a:t>
            </a:r>
            <a:r>
              <a:rPr lang="en-US" sz="2400" dirty="0" smtClean="0">
                <a:latin typeface="Calibri" panose="020F0502020204030204" pitchFamily="34" charset="0"/>
              </a:rPr>
              <a:t>Berlin, Germany</a:t>
            </a:r>
          </a:p>
          <a:p>
            <a:r>
              <a:rPr lang="en-US" sz="2800" dirty="0" smtClean="0">
                <a:latin typeface="Calibri" panose="020F0502020204030204" pitchFamily="34" charset="0"/>
              </a:rPr>
              <a:t>AOB</a:t>
            </a: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latin typeface="Calibri" panose="020F0502020204030204" pitchFamily="34" charset="0"/>
              </a:rPr>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latin typeface="Calibri" panose="020F0502020204030204" pitchFamily="34" charset="0"/>
              </a:rPr>
              <a:t>All participants in this meeting have certain obligations under the IEEE-SA Patent Policy. </a:t>
            </a:r>
          </a:p>
          <a:p>
            <a:r>
              <a:rPr lang="en-US" b="1">
                <a:solidFill>
                  <a:srgbClr val="1F497D"/>
                </a:solidFill>
                <a:latin typeface="Calibri" panose="020F0502020204030204" pitchFamily="34" charset="0"/>
              </a:rPr>
              <a:t>Participants [Note: </a:t>
            </a:r>
            <a:r>
              <a:rPr lang="en-GB" b="1">
                <a:solidFill>
                  <a:srgbClr val="1F497D"/>
                </a:solidFill>
                <a:latin typeface="Calibri" panose="020F0502020204030204" pitchFamily="34" charset="0"/>
              </a:rPr>
              <a:t>Quoted text excerpted from IEEE-SA Standards Board Bylaws subclause 6.2</a:t>
            </a:r>
            <a:r>
              <a:rPr lang="en-US" b="1">
                <a:solidFill>
                  <a:srgbClr val="1F497D"/>
                </a:solidFill>
                <a:latin typeface="Calibri" panose="020F0502020204030204" pitchFamily="34" charset="0"/>
              </a:rPr>
              <a:t>]:</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Shall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each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holder of any potential Essential Patent Claims of which they are personally aware</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if the claims are owned or controlled by the participant or the entity the participant is from, employed by, or otherwise represents</a:t>
            </a:r>
          </a:p>
          <a:p>
            <a:pPr lvl="2"/>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Personal awareness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means that the participant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is personally aware that the holder may have a potential Essential Patent Claim,</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even if the participant is not personally aware of the specific patents or patent claims</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Should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any other holders of such potential Essential Patent Claims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(that is, third parties that are not affiliated with the participant, with the participant</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 employer, or with anyone else that the participant is from or otherwise represents)</a:t>
            </a:r>
          </a:p>
          <a:p>
            <a:r>
              <a:rPr lang="en-US" b="1">
                <a:solidFill>
                  <a:srgbClr val="1F497D"/>
                </a:solidFill>
                <a:latin typeface="Calibri" panose="020F0502020204030204" pitchFamily="34" charset="0"/>
              </a:rPr>
              <a:t>The above does not apply if the patent claim is already the subject of an Accepted Letter of Assurance that applies to the proposed standard(s) under consideration by this group</a:t>
            </a:r>
          </a:p>
          <a:p>
            <a:r>
              <a:rPr lang="en-US" b="1">
                <a:solidFill>
                  <a:srgbClr val="1F497D"/>
                </a:solidFill>
                <a:latin typeface="Calibri" panose="020F0502020204030204" pitchFamily="34" charset="0"/>
              </a:rPr>
              <a:t>Early identification of holders of potential Essential Patent Claims is strongly encouraged</a:t>
            </a:r>
          </a:p>
          <a:p>
            <a:r>
              <a:rPr lang="en-US" b="1">
                <a:solidFill>
                  <a:srgbClr val="1F497D"/>
                </a:solidFill>
                <a:latin typeface="Calibri" panose="020F0502020204030204" pitchFamily="34" charset="0"/>
              </a:rPr>
              <a:t>No duty to perform a patent search</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atin typeface="Calibri" panose="020F0502020204030204" pitchFamily="34" charset="0"/>
              </a:rPr>
              <a:t>Patent Related Links</a:t>
            </a:r>
            <a:endParaRPr lang="en-US">
              <a:latin typeface="Calibri" panose="020F0502020204030204" pitchFamily="34" charset="0"/>
            </a:endParaRPr>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latin typeface="Calibri" panose="020F0502020204030204" pitchFamily="34" charset="0"/>
              </a:rPr>
              <a:t>All participants should be familiar with their obligations under the IEEE-SA Policies &amp; Procedures for standards development.</a:t>
            </a:r>
          </a:p>
          <a:p>
            <a:pPr>
              <a:lnSpc>
                <a:spcPct val="120000"/>
              </a:lnSpc>
            </a:pPr>
            <a:r>
              <a:rPr lang="en-US" sz="4200" b="1">
                <a:solidFill>
                  <a:srgbClr val="1F497D"/>
                </a:solidFill>
                <a:latin typeface="Calibri" panose="020F0502020204030204" pitchFamily="34" charset="0"/>
              </a:rPr>
              <a:t>Patent Policy is stated in these sources:</a:t>
            </a:r>
          </a:p>
          <a:p>
            <a:pPr lvl="1">
              <a:lnSpc>
                <a:spcPct val="120000"/>
              </a:lnSpc>
            </a:pPr>
            <a:r>
              <a:rPr lang="en-GB" sz="3400" b="1">
                <a:solidFill>
                  <a:srgbClr val="1F497D"/>
                </a:solidFill>
                <a:latin typeface="Calibri" panose="020F0502020204030204" pitchFamily="34" charset="0"/>
              </a:rPr>
              <a:t>IEEE-SA Standards Boards Bylaws</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2"/>
              </a:rPr>
              <a:t>http://standards.ieee.org/develop/policies/bylaws/sect6-7.html#6</a:t>
            </a:r>
            <a:endParaRPr lang="en-US" sz="3400" b="1">
              <a:solidFill>
                <a:srgbClr val="1F497D"/>
              </a:solidFill>
              <a:latin typeface="Calibri" panose="020F0502020204030204" pitchFamily="34" charset="0"/>
            </a:endParaRPr>
          </a:p>
          <a:p>
            <a:pPr lvl="1">
              <a:lnSpc>
                <a:spcPct val="120000"/>
              </a:lnSpc>
            </a:pPr>
            <a:r>
              <a:rPr lang="en-GB" sz="3400" b="1">
                <a:solidFill>
                  <a:srgbClr val="1F497D"/>
                </a:solidFill>
                <a:latin typeface="Calibri" panose="020F0502020204030204" pitchFamily="34" charset="0"/>
              </a:rPr>
              <a:t>IEEE-SA Standards Board Operations Manual</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3"/>
              </a:rPr>
              <a:t>http://standards.ieee.org/develop/policies/opman/sect6.html#6.3</a:t>
            </a:r>
            <a:endParaRPr lang="en-US" sz="3400" b="1">
              <a:solidFill>
                <a:srgbClr val="1F497D"/>
              </a:solidFill>
              <a:latin typeface="Calibri" panose="020F0502020204030204" pitchFamily="34" charset="0"/>
            </a:endParaRPr>
          </a:p>
          <a:p>
            <a:pPr>
              <a:lnSpc>
                <a:spcPct val="120000"/>
              </a:lnSpc>
            </a:pPr>
            <a:r>
              <a:rPr lang="en-US" sz="4200" b="1">
                <a:solidFill>
                  <a:srgbClr val="1F497D"/>
                </a:solidFill>
                <a:latin typeface="Calibri" panose="020F0502020204030204" pitchFamily="34" charset="0"/>
              </a:rPr>
              <a:t>Material about the patent policy is available at </a:t>
            </a:r>
          </a:p>
          <a:p>
            <a:pPr lvl="1">
              <a:lnSpc>
                <a:spcPct val="120000"/>
              </a:lnSpc>
            </a:pPr>
            <a:r>
              <a:rPr lang="en-US" sz="3400" b="1">
                <a:solidFill>
                  <a:srgbClr val="1F497D"/>
                </a:solidFill>
                <a:latin typeface="Calibri" panose="020F0502020204030204" pitchFamily="34" charset="0"/>
                <a:hlinkClick r:id="rId4"/>
              </a:rPr>
              <a:t>http://standards.ieee.org/about/sasb/patcom/materials.html</a:t>
            </a:r>
            <a:endParaRPr lang="en-US" sz="3400" b="1">
              <a:solidFill>
                <a:srgbClr val="1F497D"/>
              </a:solidFill>
              <a:latin typeface="Calibri" panose="020F0502020204030204" pitchFamily="34" charset="0"/>
            </a:endParaRPr>
          </a:p>
          <a:p>
            <a:pPr>
              <a:lnSpc>
                <a:spcPct val="120000"/>
              </a:lnSpc>
            </a:pPr>
            <a:endParaRPr lang="en-US" sz="3000">
              <a:latin typeface="Calibri" panose="020F0502020204030204" pitchFamily="34" charset="0"/>
            </a:endParaRPr>
          </a:p>
          <a:p>
            <a:pPr>
              <a:lnSpc>
                <a:spcPct val="120000"/>
              </a:lnSpc>
            </a:pPr>
            <a:r>
              <a:rPr lang="en-US" b="1">
                <a:solidFill>
                  <a:srgbClr val="1F497D"/>
                </a:solidFill>
                <a:latin typeface="Calibri" panose="020F0502020204030204" pitchFamily="34" charset="0"/>
              </a:rPr>
              <a:t>If you have questions, contact the IEEE-SA Standards Board Patent Committee Administrator at patcom@ieee.org or visit </a:t>
            </a:r>
            <a:r>
              <a:rPr lang="en-US" b="1">
                <a:solidFill>
                  <a:srgbClr val="1F497D"/>
                </a:solidFill>
                <a:latin typeface="Calibri" panose="020F0502020204030204" pitchFamily="34" charset="0"/>
                <a:hlinkClick r:id="rId5"/>
              </a:rPr>
              <a:t>http://standards.ieee.org/about/sasb/patcom/index.html</a:t>
            </a:r>
            <a:endParaRPr lang="en-US" b="1">
              <a:solidFill>
                <a:srgbClr val="1F497D"/>
              </a:solidFill>
              <a:latin typeface="Calibri" panose="020F0502020204030204" pitchFamily="34" charset="0"/>
            </a:endParaRPr>
          </a:p>
          <a:p>
            <a:pPr>
              <a:lnSpc>
                <a:spcPct val="120000"/>
              </a:lnSpc>
            </a:pPr>
            <a:endParaRPr lang="en-US" b="1">
              <a:solidFill>
                <a:srgbClr val="1F497D"/>
              </a:solidFill>
              <a:latin typeface="Calibri" panose="020F0502020204030204" pitchFamily="34" charset="0"/>
            </a:endParaRPr>
          </a:p>
          <a:p>
            <a:pPr>
              <a:lnSpc>
                <a:spcPct val="120000"/>
              </a:lnSpc>
            </a:pPr>
            <a:r>
              <a:rPr lang="en-US" b="1">
                <a:solidFill>
                  <a:srgbClr val="1F497D"/>
                </a:solidFill>
                <a:latin typeface="Calibri" panose="020F0502020204030204" pitchFamily="34" charset="0"/>
              </a:rPr>
              <a:t>This slide set is available at </a:t>
            </a:r>
            <a:br>
              <a:rPr lang="en-US" b="1">
                <a:solidFill>
                  <a:srgbClr val="1F497D"/>
                </a:solidFill>
                <a:latin typeface="Calibri" panose="020F0502020204030204" pitchFamily="34" charset="0"/>
              </a:rPr>
            </a:br>
            <a:r>
              <a:rPr lang="en-US" b="1">
                <a:solidFill>
                  <a:srgbClr val="1F497D"/>
                </a:solidFill>
                <a:latin typeface="Calibri" panose="020F0502020204030204" pitchFamily="34" charset="0"/>
                <a:hlinkClick r:id="rId6"/>
              </a:rPr>
              <a:t>https://development.standards.ieee.org/myproject/Public/mytools/mob/slideset.ppt</a:t>
            </a:r>
            <a:endParaRPr lang="en-US" b="1">
              <a:solidFill>
                <a:srgbClr val="1F497D"/>
              </a:solidFill>
              <a:latin typeface="Calibri" panose="020F0502020204030204" pitchFamily="34" charset="0"/>
            </a:endParaRPr>
          </a:p>
          <a:p>
            <a:pPr algn="ctr">
              <a:lnSpc>
                <a:spcPct val="120000"/>
              </a:lnSpc>
              <a:buClr>
                <a:srgbClr val="CC3300"/>
              </a:buClr>
              <a:buSzPct val="50000"/>
              <a:buNone/>
            </a:pPr>
            <a:endParaRPr lang="en-US" b="1">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atin typeface="Calibri" panose="020F0502020204030204" pitchFamily="34" charset="0"/>
              </a:rPr>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latin typeface="Calibri" panose="020F0502020204030204" pitchFamily="34" charset="0"/>
              </a:rPr>
              <a:t>Either speak up now or</a:t>
            </a:r>
          </a:p>
          <a:p>
            <a:pPr lvl="1"/>
            <a:r>
              <a:rPr lang="en-US" b="1">
                <a:solidFill>
                  <a:srgbClr val="1F497D"/>
                </a:solidFill>
                <a:latin typeface="Calibri" panose="020F0502020204030204" pitchFamily="34" charset="0"/>
              </a:rPr>
              <a:t>Provide the chair of this group with the identity of the holder(s) of any and all such claims as soon as possible or</a:t>
            </a:r>
          </a:p>
          <a:p>
            <a:pPr lvl="1"/>
            <a:r>
              <a:rPr lang="en-US" b="1">
                <a:solidFill>
                  <a:srgbClr val="1F497D"/>
                </a:solidFill>
                <a:latin typeface="Calibri" panose="020F0502020204030204" pitchFamily="34" charset="0"/>
              </a:rPr>
              <a:t>Cause an LOA to be submitted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Calibri" panose="020F0502020204030204" pitchFamily="34" charset="0"/>
              </a:rPr>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latin typeface="Calibri" panose="020F0502020204030204" pitchFamily="34" charset="0"/>
              </a:rPr>
              <a:t>All IEEE-SA standards meetings shall be conducted in compliance with all applicable laws, including antitrust and competition laws.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interpretation, validity, or essentiality of patents/patent claims.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specific license rates, terms, or conditions.</a:t>
            </a:r>
          </a:p>
          <a:p>
            <a:pPr lvl="1"/>
            <a:r>
              <a:rPr lang="en-US" sz="1600" b="1">
                <a:solidFill>
                  <a:srgbClr val="1F497D"/>
                </a:solidFill>
                <a:latin typeface="Calibri" panose="020F0502020204030204" pitchFamily="34" charset="0"/>
              </a:rPr>
              <a:t>Relative costs, including licensing costs of essential patent claims, of different technical approaches may be discussed in standards development meetings. </a:t>
            </a:r>
          </a:p>
          <a:p>
            <a:pPr lvl="2"/>
            <a:r>
              <a:rPr lang="en-GB" sz="1400" b="1">
                <a:solidFill>
                  <a:srgbClr val="1F497D"/>
                </a:solidFill>
                <a:latin typeface="Calibri" panose="020F0502020204030204" pitchFamily="34" charset="0"/>
              </a:rPr>
              <a:t>Technical considerations remain primary focus</a:t>
            </a:r>
            <a:endParaRPr lang="en-US" sz="1400" b="1">
              <a:solidFill>
                <a:srgbClr val="1F497D"/>
              </a:solidFill>
              <a:latin typeface="Calibri" panose="020F0502020204030204" pitchFamily="34" charset="0"/>
            </a:endParaRP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or engage in the fixing of product prices, allocation of customers, or division of sales markets.</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status or substance of ongoing or threatened litigation.</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be silent if inappropriate topics are discussed … do formally object.</a:t>
            </a:r>
          </a:p>
          <a:p>
            <a:pPr marL="0" indent="0" algn="ctr">
              <a:buNone/>
            </a:pPr>
            <a:r>
              <a:rPr lang="en-US" sz="1200">
                <a:solidFill>
                  <a:srgbClr val="1F497D"/>
                </a:solidFill>
                <a:latin typeface="Calibri" panose="020F0502020204030204" pitchFamily="34" charset="0"/>
              </a:rPr>
              <a:t>---------------------------------------------------------------   </a:t>
            </a:r>
          </a:p>
          <a:p>
            <a:pPr marL="400050" lvl="1" indent="0">
              <a:buNone/>
            </a:pPr>
            <a:r>
              <a:rPr lang="en-US" sz="1400" b="1">
                <a:solidFill>
                  <a:srgbClr val="1F497D"/>
                </a:solidFill>
                <a:latin typeface="Calibri" panose="020F0502020204030204" pitchFamily="34" charset="0"/>
              </a:rPr>
              <a:t>See IEEE-SA Standards Board Operations Manual, clause 5.3.10 and </a:t>
            </a:r>
            <a:r>
              <a:rPr lang="en-GB" sz="1400" b="1">
                <a:solidFill>
                  <a:srgbClr val="1F497D"/>
                </a:solidFill>
                <a:latin typeface="Calibri" panose="020F0502020204030204" pitchFamily="34" charset="0"/>
              </a:rPr>
              <a:t>“Promoting Competition and Innovation: What You Need to Know about the IEEE Standards Association's Antitrust and Competition Policy”</a:t>
            </a:r>
            <a:r>
              <a:rPr lang="en-US" sz="1400" b="1">
                <a:solidFill>
                  <a:srgbClr val="1F497D"/>
                </a:solidFill>
                <a:latin typeface="Calibri" panose="020F0502020204030204" pitchFamily="34" charset="0"/>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http://standards.ieee.org/board/pat/pat-slideset.ppt</a:t>
            </a:r>
            <a:endParaRPr lang="en-US" dirty="0">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a:bodyPr>
          <a:lstStyle/>
          <a:p>
            <a:r>
              <a:rPr lang="en-US" sz="2800" dirty="0" smtClean="0"/>
              <a:t>Venue</a:t>
            </a:r>
          </a:p>
          <a:p>
            <a:pPr lvl="1"/>
            <a:r>
              <a:rPr lang="en-US" dirty="0" smtClean="0"/>
              <a:t>Hyatt Regency Atlanta, </a:t>
            </a:r>
            <a:br>
              <a:rPr lang="en-US" dirty="0" smtClean="0"/>
            </a:br>
            <a:r>
              <a:rPr lang="en-US" dirty="0" smtClean="0"/>
              <a:t>Atlanta, GA USA</a:t>
            </a:r>
          </a:p>
          <a:p>
            <a:pPr>
              <a:buNone/>
            </a:pPr>
            <a:endParaRPr lang="de-DE" dirty="0" smtClean="0"/>
          </a:p>
          <a:p>
            <a:r>
              <a:rPr lang="de-DE" sz="2800" dirty="0" smtClean="0"/>
              <a:t>Sessions – </a:t>
            </a:r>
            <a:r>
              <a:rPr lang="en-US" sz="2800" b="1" dirty="0" smtClean="0"/>
              <a:t>Hanover C, Exhibit Level, LL2</a:t>
            </a:r>
            <a:endParaRPr lang="de-DE" sz="2800" dirty="0" smtClean="0"/>
          </a:p>
          <a:p>
            <a:pPr lvl="1"/>
            <a:r>
              <a:rPr lang="en-US" sz="2400" dirty="0" smtClean="0"/>
              <a:t>Tuesday,	Jan 13</a:t>
            </a:r>
            <a:r>
              <a:rPr lang="en-US" sz="2400" baseline="30000" dirty="0" smtClean="0"/>
              <a:t>th</a:t>
            </a:r>
            <a:r>
              <a:rPr lang="en-US" sz="2400" dirty="0" smtClean="0"/>
              <a:t>,   19:30 – 21:30</a:t>
            </a:r>
          </a:p>
          <a:p>
            <a:pPr lvl="1"/>
            <a:r>
              <a:rPr lang="en-US" sz="2400" dirty="0" smtClean="0"/>
              <a:t>Thursday,	Jan 15</a:t>
            </a:r>
            <a:r>
              <a:rPr lang="en-US" sz="2400" baseline="30000" dirty="0" smtClean="0"/>
              <a:t>th</a:t>
            </a:r>
            <a:r>
              <a:rPr lang="en-US" sz="2400" dirty="0" smtClean="0"/>
              <a:t>,   19:30 </a:t>
            </a:r>
            <a:r>
              <a:rPr lang="en-US" sz="2400" dirty="0"/>
              <a:t>– </a:t>
            </a:r>
            <a:r>
              <a:rPr lang="en-US" sz="2400" dirty="0" smtClean="0"/>
              <a:t>21:30</a:t>
            </a:r>
          </a:p>
        </p:txBody>
      </p:sp>
    </p:spTree>
    <p:extLst>
      <p:ext uri="{BB962C8B-B14F-4D97-AF65-F5344CB8AC3E}">
        <p14:creationId xmlns:p14="http://schemas.microsoft.com/office/powerpoint/2010/main" val="1864319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atin typeface="Calibri" panose="020F0502020204030204" pitchFamily="34" charset="0"/>
              </a:rPr>
              <a:t>Agenda</a:t>
            </a:r>
          </a:p>
        </p:txBody>
      </p:sp>
      <p:sp>
        <p:nvSpPr>
          <p:cNvPr id="4104" name="Rectangle 5"/>
          <p:cNvSpPr>
            <a:spLocks noGrp="1" noChangeArrowheads="1"/>
          </p:cNvSpPr>
          <p:nvPr>
            <p:ph type="body" idx="1"/>
          </p:nvPr>
        </p:nvSpPr>
        <p:spPr>
          <a:xfrm>
            <a:off x="457200" y="1341437"/>
            <a:ext cx="8382000" cy="4525963"/>
          </a:xfrm>
        </p:spPr>
        <p:txBody>
          <a:bodyPr>
            <a:noAutofit/>
          </a:bodyPr>
          <a:lstStyle/>
          <a:p>
            <a:r>
              <a:rPr lang="en-US" sz="2400" dirty="0" smtClean="0">
                <a:latin typeface="Calibri" panose="020F0502020204030204" pitchFamily="34" charset="0"/>
              </a:rPr>
              <a:t>Welcome</a:t>
            </a:r>
            <a:endParaRPr lang="en-US" sz="2400" dirty="0">
              <a:latin typeface="Calibri" panose="020F0502020204030204" pitchFamily="34" charset="0"/>
            </a:endParaRPr>
          </a:p>
          <a:p>
            <a:r>
              <a:rPr lang="en-US" sz="2400" dirty="0" smtClean="0">
                <a:latin typeface="Calibri" panose="020F0502020204030204" pitchFamily="34" charset="0"/>
              </a:rPr>
              <a:t>Chair's </a:t>
            </a:r>
            <a:r>
              <a:rPr lang="en-US" sz="2400" dirty="0">
                <a:latin typeface="Calibri" panose="020F0502020204030204" pitchFamily="34" charset="0"/>
              </a:rPr>
              <a:t>slides</a:t>
            </a:r>
          </a:p>
          <a:p>
            <a:pPr lvl="1"/>
            <a:r>
              <a:rPr lang="en-US" sz="2000" dirty="0" smtClean="0">
                <a:latin typeface="Calibri" panose="020F0502020204030204" pitchFamily="34" charset="0"/>
              </a:rPr>
              <a:t>IEEE Slides</a:t>
            </a:r>
          </a:p>
          <a:p>
            <a:pPr lvl="1"/>
            <a:r>
              <a:rPr lang="en-US" sz="2000" dirty="0" smtClean="0">
                <a:latin typeface="Calibri" panose="020F0502020204030204" pitchFamily="34" charset="0"/>
              </a:rPr>
              <a:t>Call meeting to order</a:t>
            </a:r>
            <a:endParaRPr lang="en-US" sz="2000" dirty="0">
              <a:latin typeface="Calibri" panose="020F0502020204030204" pitchFamily="34" charset="0"/>
            </a:endParaRPr>
          </a:p>
          <a:p>
            <a:r>
              <a:rPr lang="en-US" sz="2400" dirty="0">
                <a:latin typeface="Calibri" panose="020F0502020204030204" pitchFamily="34" charset="0"/>
              </a:rPr>
              <a:t>Group’s updates</a:t>
            </a:r>
          </a:p>
          <a:p>
            <a:pPr lvl="1"/>
            <a:r>
              <a:rPr lang="en-US" sz="2000" dirty="0" smtClean="0">
                <a:latin typeface="Calibri" panose="020F0502020204030204" pitchFamily="34" charset="0"/>
              </a:rPr>
              <a:t>Local </a:t>
            </a:r>
            <a:r>
              <a:rPr lang="en-US" sz="2000" dirty="0">
                <a:latin typeface="Calibri" panose="020F0502020204030204" pitchFamily="34" charset="0"/>
              </a:rPr>
              <a:t>Space Address </a:t>
            </a:r>
            <a:r>
              <a:rPr lang="en-US" sz="2000" dirty="0" smtClean="0">
                <a:latin typeface="Calibri" panose="020F0502020204030204" pitchFamily="34" charset="0"/>
              </a:rPr>
              <a:t>SG </a:t>
            </a:r>
            <a:r>
              <a:rPr lang="en-US" sz="2000" dirty="0">
                <a:latin typeface="Calibri" panose="020F0502020204030204" pitchFamily="34" charset="0"/>
              </a:rPr>
              <a:t>(802c PAR)</a:t>
            </a:r>
          </a:p>
          <a:p>
            <a:r>
              <a:rPr lang="en-US" sz="2400" dirty="0" smtClean="0">
                <a:latin typeface="Calibri" panose="020F0502020204030204" pitchFamily="34" charset="0"/>
              </a:rPr>
              <a:t>Technical Presentations</a:t>
            </a:r>
          </a:p>
          <a:p>
            <a:pPr lvl="1"/>
            <a:r>
              <a:rPr lang="en-US" sz="2000" dirty="0" smtClean="0">
                <a:latin typeface="Calibri" panose="020F0502020204030204" pitchFamily="34" charset="0"/>
              </a:rPr>
              <a:t>IETF MAC address randomization trial results and next steps</a:t>
            </a:r>
          </a:p>
          <a:p>
            <a:pPr lvl="1"/>
            <a:r>
              <a:rPr lang="en-US" sz="2000" dirty="0" smtClean="0">
                <a:latin typeface="Calibri" panose="020F0502020204030204" pitchFamily="34" charset="0"/>
              </a:rPr>
              <a:t>Secure </a:t>
            </a:r>
            <a:r>
              <a:rPr lang="en-US" sz="2000" dirty="0">
                <a:latin typeface="Calibri" panose="020F0502020204030204" pitchFamily="34" charset="0"/>
              </a:rPr>
              <a:t>Moderated Random MAC </a:t>
            </a:r>
            <a:r>
              <a:rPr lang="en-US" sz="2000" dirty="0" smtClean="0">
                <a:latin typeface="Calibri" panose="020F0502020204030204" pitchFamily="34" charset="0"/>
              </a:rPr>
              <a:t>Addresses</a:t>
            </a:r>
          </a:p>
          <a:p>
            <a:pPr lvl="1"/>
            <a:r>
              <a:rPr lang="en-US" sz="2000" dirty="0" smtClean="0">
                <a:latin typeface="Calibri" panose="020F0502020204030204" pitchFamily="34" charset="0"/>
              </a:rPr>
              <a:t>Privacy Threat Model</a:t>
            </a:r>
          </a:p>
          <a:p>
            <a:r>
              <a:rPr lang="en-US" sz="2400" dirty="0" smtClean="0">
                <a:latin typeface="Calibri" panose="020F0502020204030204" pitchFamily="34" charset="0"/>
              </a:rPr>
              <a:t>Next </a:t>
            </a:r>
            <a:r>
              <a:rPr lang="en-US" sz="2400" dirty="0">
                <a:latin typeface="Calibri" panose="020F0502020204030204" pitchFamily="34" charset="0"/>
              </a:rPr>
              <a:t>Steps</a:t>
            </a:r>
            <a:r>
              <a:rPr lang="en-US" sz="2400" dirty="0" smtClean="0">
                <a:latin typeface="Calibri" panose="020F0502020204030204" pitchFamily="34" charset="0"/>
              </a:rPr>
              <a:t/>
            </a:r>
            <a:br>
              <a:rPr lang="en-US" sz="2400" dirty="0" smtClean="0">
                <a:latin typeface="Calibri" panose="020F0502020204030204" pitchFamily="34" charset="0"/>
              </a:rPr>
            </a:br>
            <a:endParaRPr lang="en-US" sz="2400" dirty="0">
              <a:latin typeface="Calibri" panose="020F0502020204030204" pitchFamily="34" charset="0"/>
            </a:endParaRP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a:t>
            </a:r>
          </a:p>
          <a:p>
            <a:r>
              <a:rPr lang="en-GB" sz="2400" dirty="0" smtClean="0">
                <a:latin typeface="Calibri" panose="020F0502020204030204" pitchFamily="34" charset="0"/>
              </a:rPr>
              <a:t>Call for secretary / Minutes taker</a:t>
            </a:r>
          </a:p>
          <a:p>
            <a:r>
              <a:rPr lang="en-GB" sz="2400" dirty="0" smtClean="0">
                <a:latin typeface="Calibri" panose="020F0502020204030204" pitchFamily="34" charset="0"/>
              </a:rPr>
              <a:t>Roll 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60381320"/>
              </p:ext>
            </p:extLst>
          </p:nvPr>
        </p:nvGraphicFramePr>
        <p:xfrm>
          <a:off x="914400" y="3520440"/>
          <a:ext cx="7772400" cy="286512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 (Chair)</a:t>
                      </a:r>
                    </a:p>
                  </a:txBody>
                  <a:tcPr/>
                </a:tc>
                <a:tc>
                  <a:txBody>
                    <a:bodyPr/>
                    <a:lstStyle/>
                    <a:p>
                      <a:r>
                        <a:rPr lang="en-US" sz="1400" dirty="0" err="1"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Piers O’Hanlon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Oxford Internet Institute</a:t>
                      </a:r>
                    </a:p>
                  </a:txBody>
                  <a:tcPr/>
                </a:tc>
              </a:tr>
              <a:tr h="292100">
                <a:tc>
                  <a:txBody>
                    <a:bodyPr/>
                    <a:lstStyle/>
                    <a:p>
                      <a:r>
                        <a:rPr lang="en-US" sz="1400" dirty="0" smtClean="0">
                          <a:solidFill>
                            <a:schemeClr val="bg2">
                              <a:lumMod val="75000"/>
                            </a:schemeClr>
                          </a:solidFill>
                        </a:rPr>
                        <a:t>Mathieu Cunche </a:t>
                      </a:r>
                    </a:p>
                  </a:txBody>
                  <a:tcPr/>
                </a:tc>
                <a:tc>
                  <a:txBody>
                    <a:bodyPr/>
                    <a:lstStyle/>
                    <a:p>
                      <a:r>
                        <a:rPr lang="en-US" sz="1400" dirty="0" smtClean="0">
                          <a:solidFill>
                            <a:schemeClr val="bg2">
                              <a:lumMod val="75000"/>
                            </a:schemeClr>
                          </a:solidFill>
                        </a:rPr>
                        <a:t>INRIA</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Walter Pienciak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IEEE-SA</a:t>
                      </a:r>
                    </a:p>
                  </a:txBody>
                  <a:tcPr/>
                </a:tc>
              </a:tr>
              <a:tr h="292100">
                <a:tc>
                  <a:txBody>
                    <a:bodyPr/>
                    <a:lstStyle/>
                    <a:p>
                      <a:r>
                        <a:rPr lang="en-US" sz="1400" dirty="0" smtClean="0">
                          <a:solidFill>
                            <a:schemeClr val="bg2">
                              <a:lumMod val="75000"/>
                            </a:schemeClr>
                          </a:solidFill>
                        </a:rPr>
                        <a:t>Antonio de la </a:t>
                      </a:r>
                      <a:r>
                        <a:rPr lang="en-US" sz="1400" dirty="0" err="1" smtClean="0">
                          <a:solidFill>
                            <a:schemeClr val="bg2">
                              <a:lumMod val="75000"/>
                            </a:schemeClr>
                          </a:solidFill>
                        </a:rPr>
                        <a:t>Oliva</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UC3M</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Karen Randall</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Randall-Consulting</a:t>
                      </a:r>
                      <a:endParaRPr lang="en-US" sz="1400" dirty="0">
                        <a:solidFill>
                          <a:schemeClr val="bg2">
                            <a:lumMod val="75000"/>
                          </a:schemeClr>
                        </a:solidFill>
                      </a:endParaRPr>
                    </a:p>
                  </a:txBody>
                  <a:tcPr/>
                </a:tc>
              </a:tr>
              <a:tr h="292100">
                <a:tc>
                  <a:txBody>
                    <a:bodyPr/>
                    <a:lstStyle/>
                    <a:p>
                      <a:r>
                        <a:rPr lang="en-US" sz="1400" dirty="0" smtClean="0">
                          <a:solidFill>
                            <a:schemeClr val="bg2">
                              <a:lumMod val="75000"/>
                            </a:schemeClr>
                          </a:solidFill>
                        </a:rPr>
                        <a:t>Dan Harkins</a:t>
                      </a:r>
                    </a:p>
                  </a:txBody>
                  <a:tcPr/>
                </a:tc>
                <a:tc>
                  <a:txBody>
                    <a:bodyPr/>
                    <a:lstStyle/>
                    <a:p>
                      <a:r>
                        <a:rPr lang="en-US" sz="1400" dirty="0" smtClean="0">
                          <a:solidFill>
                            <a:schemeClr val="bg2">
                              <a:lumMod val="75000"/>
                            </a:schemeClr>
                          </a:solidFill>
                        </a:rPr>
                        <a:t>Aruba</a:t>
                      </a:r>
                      <a:r>
                        <a:rPr lang="en-US" sz="1400" baseline="0" dirty="0" smtClean="0">
                          <a:solidFill>
                            <a:schemeClr val="bg2">
                              <a:lumMod val="75000"/>
                            </a:schemeClr>
                          </a:solidFill>
                        </a:rPr>
                        <a:t> Networks</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Max Riegel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NSN</a:t>
                      </a:r>
                    </a:p>
                  </a:txBody>
                  <a:tcPr/>
                </a:tc>
              </a:tr>
              <a:tr h="292100">
                <a:tc>
                  <a:txBody>
                    <a:bodyPr/>
                    <a:lstStyle/>
                    <a:p>
                      <a:r>
                        <a:rPr lang="en-US" sz="1400" dirty="0" smtClean="0">
                          <a:solidFill>
                            <a:schemeClr val="bg2">
                              <a:lumMod val="75000"/>
                            </a:schemeClr>
                          </a:solidFill>
                        </a:rPr>
                        <a:t>Paul Lambert</a:t>
                      </a:r>
                    </a:p>
                  </a:txBody>
                  <a:tcPr/>
                </a:tc>
                <a:tc>
                  <a:txBody>
                    <a:bodyPr/>
                    <a:lstStyle/>
                    <a:p>
                      <a:r>
                        <a:rPr lang="en-US" sz="1400" dirty="0" smtClean="0">
                          <a:solidFill>
                            <a:schemeClr val="bg2">
                              <a:lumMod val="75000"/>
                            </a:schemeClr>
                          </a:solidFill>
                        </a:rPr>
                        <a:t>Marvell</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Dan Romascanu</a:t>
                      </a:r>
                    </a:p>
                  </a:txBody>
                  <a:tcPr/>
                </a:tc>
                <a:tc>
                  <a:txBody>
                    <a:bodyPr/>
                    <a:lstStyle/>
                    <a:p>
                      <a:r>
                        <a:rPr lang="en-US" sz="1400" dirty="0" smtClean="0">
                          <a:solidFill>
                            <a:schemeClr val="bg2">
                              <a:lumMod val="75000"/>
                            </a:schemeClr>
                          </a:solidFill>
                        </a:rPr>
                        <a:t>Avaya</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Soo Bum Lee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Qualcomm</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Rene Struik</a:t>
                      </a:r>
                    </a:p>
                  </a:txBody>
                  <a:tcPr/>
                </a:tc>
                <a:tc>
                  <a:txBody>
                    <a:bodyPr/>
                    <a:lstStyle/>
                    <a:p>
                      <a:r>
                        <a:rPr lang="en-US" sz="1400" dirty="0" smtClean="0">
                          <a:solidFill>
                            <a:schemeClr val="bg2">
                              <a:lumMod val="75000"/>
                            </a:schemeClr>
                          </a:solidFill>
                        </a:rPr>
                        <a:t>Struik Security Consultancy</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Robert</a:t>
                      </a:r>
                      <a:r>
                        <a:rPr lang="en-US" sz="1400" baseline="0" dirty="0" smtClean="0">
                          <a:solidFill>
                            <a:schemeClr val="bg2">
                              <a:lumMod val="75000"/>
                            </a:schemeClr>
                          </a:solidFill>
                        </a:rPr>
                        <a:t> Moskowitz</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Verizon</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Brian Weis</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Cisco</a:t>
                      </a:r>
                      <a:endParaRPr lang="en-US" sz="1400" dirty="0">
                        <a:solidFill>
                          <a:schemeClr val="bg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1841</TotalTime>
  <Words>979</Words>
  <Application>Microsoft Office PowerPoint</Application>
  <PresentationFormat>On-screen Show (4:3)</PresentationFormat>
  <Paragraphs>163</Paragraphs>
  <Slides>16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Calibri</vt:lpstr>
      <vt:lpstr>Helvetica</vt:lpstr>
      <vt:lpstr>Times</vt:lpstr>
      <vt:lpstr>Times New Roman</vt:lpstr>
      <vt:lpstr>Template</vt:lpstr>
      <vt:lpstr>IEEE 802 EC Privacy Recommendation SG  802 Plenary Meeting January 12-16, 2015 </vt:lpstr>
      <vt:lpstr>Participants, Patents, and Duty to Inform</vt:lpstr>
      <vt:lpstr>Patent Related Links</vt:lpstr>
      <vt:lpstr>Call for Potentially Essential Patents</vt:lpstr>
      <vt:lpstr>Other Guidelines for IEEE WG Meetings</vt:lpstr>
      <vt:lpstr>Resources – URLs</vt:lpstr>
      <vt:lpstr>January 2015 F2F Meeting</vt:lpstr>
      <vt:lpstr>Agenda</vt:lpstr>
      <vt:lpstr>Business#1</vt:lpstr>
      <vt:lpstr>Business#2</vt:lpstr>
      <vt:lpstr>IEEE 802c PAR</vt:lpstr>
      <vt:lpstr>Business#3.1</vt:lpstr>
      <vt:lpstr>Business#3.2</vt:lpstr>
      <vt:lpstr>Business#3.3</vt:lpstr>
      <vt:lpstr>Business#4</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258</cp:revision>
  <cp:lastPrinted>1998-02-10T13:28:06Z</cp:lastPrinted>
  <dcterms:created xsi:type="dcterms:W3CDTF">2011-12-30T17:06:23Z</dcterms:created>
  <dcterms:modified xsi:type="dcterms:W3CDTF">2015-01-13T19:29:36Z</dcterms:modified>
</cp:coreProperties>
</file>