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4" r:id="rId2"/>
    <p:sldId id="262" r:id="rId3"/>
    <p:sldId id="265" r:id="rId4"/>
    <p:sldId id="266" r:id="rId5"/>
    <p:sldId id="267" r:id="rId6"/>
    <p:sldId id="277" r:id="rId7"/>
    <p:sldId id="268" r:id="rId8"/>
    <p:sldId id="269" r:id="rId9"/>
    <p:sldId id="270" r:id="rId10"/>
    <p:sldId id="271" r:id="rId11"/>
    <p:sldId id="272" r:id="rId12"/>
    <p:sldId id="273" r:id="rId13"/>
    <p:sldId id="274" r:id="rId14"/>
    <p:sldId id="275" r:id="rId15"/>
    <p:sldId id="27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99" d="100"/>
          <a:sy n="99" d="100"/>
        </p:scale>
        <p:origin x="90" y="5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3</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12</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13</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3696029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15</a:t>
            </a:fld>
            <a:endParaRPr lang="en-US"/>
          </a:p>
        </p:txBody>
      </p:sp>
    </p:spTree>
    <p:extLst>
      <p:ext uri="{BB962C8B-B14F-4D97-AF65-F5344CB8AC3E}">
        <p14:creationId xmlns:p14="http://schemas.microsoft.com/office/powerpoint/2010/main" val="3878580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4</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5</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6</a:t>
            </a:fld>
            <a:endParaRPr lang="en-US"/>
          </a:p>
        </p:txBody>
      </p:sp>
    </p:spTree>
    <p:extLst>
      <p:ext uri="{BB962C8B-B14F-4D97-AF65-F5344CB8AC3E}">
        <p14:creationId xmlns:p14="http://schemas.microsoft.com/office/powerpoint/2010/main" val="308067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7</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8</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9</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10</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11</a:t>
            </a:fld>
            <a:endParaRPr lang="en-US"/>
          </a:p>
        </p:txBody>
      </p:sp>
    </p:spTree>
    <p:extLst>
      <p:ext uri="{BB962C8B-B14F-4D97-AF65-F5344CB8AC3E}">
        <p14:creationId xmlns:p14="http://schemas.microsoft.com/office/powerpoint/2010/main" val="511631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971800" y="1143000"/>
            <a:ext cx="914400" cy="914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76674" y="76200"/>
            <a:ext cx="2138726" cy="307777"/>
          </a:xfrm>
          <a:prstGeom prst="rect">
            <a:avLst/>
          </a:prstGeom>
        </p:spPr>
        <p:txBody>
          <a:bodyPr wrap="none">
            <a:spAutoFit/>
          </a:bodyPr>
          <a:lstStyle/>
          <a:p>
            <a:pPr algn="r"/>
            <a:r>
              <a:rPr lang="en-US" sz="1400" b="1" dirty="0" smtClean="0"/>
              <a:t>privecsg-15-0004-01-0000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113950347"/>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2056015"/>
                <a:gridCol w="1679170"/>
                <a:gridCol w="2286001"/>
              </a:tblGrid>
              <a:tr h="399499">
                <a:tc gridSpan="4">
                  <a:txBody>
                    <a:bodyPr/>
                    <a:lstStyle/>
                    <a:p>
                      <a:pPr algn="ctr"/>
                      <a:r>
                        <a:rPr lang="en-NZ" sz="2000" dirty="0" smtClean="0">
                          <a:solidFill>
                            <a:schemeClr val="tx2"/>
                          </a:solidFill>
                          <a:latin typeface="+mj-lt"/>
                        </a:rPr>
                        <a:t>Privacy Recommendation</a:t>
                      </a:r>
                      <a:r>
                        <a:rPr lang="en-NZ" sz="2000" baseline="0" dirty="0" smtClean="0">
                          <a:solidFill>
                            <a:schemeClr val="tx2"/>
                          </a:solidFill>
                          <a:latin typeface="+mj-lt"/>
                        </a:rPr>
                        <a:t> PAR Proposal</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[2015-01-15]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Juan Carlos </a:t>
                      </a:r>
                      <a:r>
                        <a:rPr lang="en-US" sz="1400" dirty="0" err="1" smtClean="0"/>
                        <a:t>Zúñiga</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InterDigital Labs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j.c.zuniga@ieee.org</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 EC Privacy Recommendation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document presents a </a:t>
            </a:r>
            <a:r>
              <a:rPr lang="en-US" sz="1600" dirty="0">
                <a:latin typeface="+mn-lt"/>
              </a:rPr>
              <a:t>PAR-CSD text proposal </a:t>
            </a:r>
            <a:r>
              <a:rPr lang="en-US" sz="1600" dirty="0" smtClean="0">
                <a:latin typeface="+mn-lt"/>
              </a:rPr>
              <a:t>for consideration/discussion by the IEEE 802 Privacy EC SG.</a:t>
            </a:r>
            <a:endParaRPr lang="en-US" sz="1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Coexistence</a:t>
            </a:r>
            <a:endParaRPr lang="en-NZ" dirty="0"/>
          </a:p>
        </p:txBody>
      </p:sp>
      <p:sp>
        <p:nvSpPr>
          <p:cNvPr id="6" name="Content Placeholder 5"/>
          <p:cNvSpPr>
            <a:spLocks noGrp="1"/>
          </p:cNvSpPr>
          <p:nvPr>
            <p:ph idx="1"/>
          </p:nvPr>
        </p:nvSpPr>
        <p:spPr/>
        <p:txBody>
          <a:bodyPr/>
          <a:lstStyle/>
          <a:p>
            <a:r>
              <a:rPr lang="en-US" sz="2800" dirty="0"/>
              <a:t>A WG proposing a wireless project </a:t>
            </a:r>
            <a:r>
              <a:rPr lang="en-US" sz="2800" dirty="0" smtClean="0"/>
              <a:t>shall demonstrate </a:t>
            </a:r>
            <a:r>
              <a:rPr lang="en-US" sz="2800" dirty="0"/>
              <a:t>coexistence through the </a:t>
            </a:r>
            <a:r>
              <a:rPr lang="en-US" sz="2800" dirty="0" smtClean="0"/>
              <a:t>preparation of </a:t>
            </a:r>
            <a:r>
              <a:rPr lang="en-US" sz="2800" dirty="0"/>
              <a:t>a Coexistence Assurance (CA) </a:t>
            </a:r>
            <a:r>
              <a:rPr lang="en-US" sz="2800" dirty="0" smtClean="0"/>
              <a:t>document unless </a:t>
            </a:r>
            <a:r>
              <a:rPr lang="en-US" sz="2800" dirty="0"/>
              <a:t>it is not applicable.</a:t>
            </a:r>
          </a:p>
          <a:p>
            <a:pPr lvl="1"/>
            <a:r>
              <a:rPr lang="en-US" sz="2400" dirty="0"/>
              <a:t>a) Will the WG create a CA document as part of the </a:t>
            </a:r>
            <a:r>
              <a:rPr lang="en-US" sz="2400" dirty="0" smtClean="0"/>
              <a:t>WG balloting </a:t>
            </a:r>
            <a:r>
              <a:rPr lang="en-US" sz="2400" dirty="0"/>
              <a:t>process as described in Clause 13? (yes/no)</a:t>
            </a:r>
          </a:p>
          <a:p>
            <a:pPr lvl="1"/>
            <a:r>
              <a:rPr lang="en-US" sz="2400" dirty="0"/>
              <a:t>b) If not, explain why the CA document is </a:t>
            </a:r>
            <a:r>
              <a:rPr lang="en-US" sz="2400" dirty="0" smtClean="0"/>
              <a:t>not applicable</a:t>
            </a:r>
            <a:r>
              <a:rPr lang="en-US" sz="2400" dirty="0"/>
              <a:t>.</a:t>
            </a:r>
          </a:p>
          <a:p>
            <a:r>
              <a:rPr lang="en-US" sz="2800" b="1" dirty="0" smtClean="0"/>
              <a:t>A </a:t>
            </a:r>
            <a:r>
              <a:rPr lang="en-US" sz="2800" b="1" dirty="0"/>
              <a:t>CA document is not applicable </a:t>
            </a:r>
            <a:r>
              <a:rPr lang="en-US" sz="2800" b="1" dirty="0" smtClean="0"/>
              <a:t>because this </a:t>
            </a:r>
            <a:r>
              <a:rPr lang="en-US" sz="2800" b="1" dirty="0"/>
              <a:t>project does not use wireless </a:t>
            </a:r>
            <a:r>
              <a:rPr lang="en-US" sz="2800" b="1" dirty="0" smtClean="0"/>
              <a:t>spectrum.</a:t>
            </a:r>
            <a:endParaRPr lang="en-NZ" sz="2800" b="1" dirty="0"/>
          </a:p>
        </p:txBody>
      </p:sp>
    </p:spTree>
    <p:extLst>
      <p:ext uri="{BB962C8B-B14F-4D97-AF65-F5344CB8AC3E}">
        <p14:creationId xmlns:p14="http://schemas.microsoft.com/office/powerpoint/2010/main" val="3340715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Broad Market Potential</a:t>
            </a:r>
            <a:endParaRPr lang="en-NZ" dirty="0"/>
          </a:p>
        </p:txBody>
      </p:sp>
      <p:sp>
        <p:nvSpPr>
          <p:cNvPr id="6" name="Content Placeholder 5"/>
          <p:cNvSpPr>
            <a:spLocks noGrp="1"/>
          </p:cNvSpPr>
          <p:nvPr>
            <p:ph idx="1"/>
          </p:nvPr>
        </p:nvSpPr>
        <p:spPr>
          <a:xfrm>
            <a:off x="228600" y="1112837"/>
            <a:ext cx="8763000" cy="4525963"/>
          </a:xfrm>
        </p:spPr>
        <p:txBody>
          <a:bodyPr/>
          <a:lstStyle/>
          <a:p>
            <a:r>
              <a:rPr lang="en-US" sz="1600" dirty="0"/>
              <a:t>Each proposed IEEE 802 LMSC standard shall have broad market potential. At a minimum, address </a:t>
            </a:r>
            <a:r>
              <a:rPr lang="en-US" sz="1600" dirty="0" smtClean="0"/>
              <a:t>the following </a:t>
            </a:r>
            <a:r>
              <a:rPr lang="en-US" sz="1600" dirty="0"/>
              <a:t>areas:</a:t>
            </a:r>
          </a:p>
          <a:p>
            <a:pPr lvl="1"/>
            <a:r>
              <a:rPr lang="en-US" sz="1400" dirty="0"/>
              <a:t>a) Broad sets of applicability.</a:t>
            </a:r>
          </a:p>
          <a:p>
            <a:pPr lvl="1"/>
            <a:r>
              <a:rPr lang="en-US" sz="1400" dirty="0"/>
              <a:t>b) Multiple vendors and numerous users.</a:t>
            </a:r>
          </a:p>
          <a:p>
            <a:r>
              <a:rPr lang="en-US" sz="1600" b="1" dirty="0" smtClean="0"/>
              <a:t>New social networks and applications are being used across multiple networks and devices. These developments bring enormous economic and social value to individuals and to society as a whole. However, such value may not be fully achieved without successfully addressing the growing privacy threat.</a:t>
            </a:r>
          </a:p>
          <a:p>
            <a:r>
              <a:rPr lang="en-US" sz="1600" b="1" dirty="0" smtClean="0"/>
              <a:t>Users </a:t>
            </a:r>
            <a:r>
              <a:rPr lang="en-US" sz="1600" b="1" dirty="0"/>
              <a:t>are increasingly aware of privacy issues. </a:t>
            </a:r>
            <a:r>
              <a:rPr lang="en-US" sz="1600" b="1" dirty="0" smtClean="0"/>
              <a:t>According to GSMA (Mobile Privacy Principles), “A </a:t>
            </a:r>
            <a:r>
              <a:rPr lang="en-US" sz="1600" b="1" dirty="0"/>
              <a:t>critical factor for the sustainable development of this eco-system is a robust and effective framework for the protection of privacy, where users can continue to have confidence and trust in </a:t>
            </a:r>
            <a:r>
              <a:rPr lang="en-US" sz="1600" b="1" dirty="0" smtClean="0"/>
              <a:t>Internet technologies, applications </a:t>
            </a:r>
            <a:r>
              <a:rPr lang="en-US" sz="1600" b="1" dirty="0"/>
              <a:t>and services</a:t>
            </a:r>
            <a:r>
              <a:rPr lang="en-US" sz="1600" b="1" dirty="0" smtClean="0"/>
              <a:t>.” Privacy </a:t>
            </a:r>
            <a:r>
              <a:rPr lang="en-US" sz="1600" b="1" dirty="0"/>
              <a:t>has </a:t>
            </a:r>
            <a:r>
              <a:rPr lang="en-US" sz="1600" b="1" dirty="0" smtClean="0"/>
              <a:t>also been </a:t>
            </a:r>
            <a:r>
              <a:rPr lang="en-US" sz="1600" b="1" dirty="0"/>
              <a:t>identified as a key feature for Internet service providers, network providers and device manufacturers, as recent industry announcements show. </a:t>
            </a:r>
            <a:endParaRPr lang="en-US" sz="1600" b="1" dirty="0" smtClean="0"/>
          </a:p>
          <a:p>
            <a:r>
              <a:rPr lang="en-US" sz="1600" b="1" dirty="0" smtClean="0"/>
              <a:t>Most </a:t>
            </a:r>
            <a:r>
              <a:rPr lang="en-US" sz="1600" b="1" dirty="0"/>
              <a:t>Internet connections make use of a technology developed in IEEE 802 (e.g. IEEE </a:t>
            </a:r>
            <a:r>
              <a:rPr lang="en-US" sz="1600" b="1" dirty="0" smtClean="0"/>
              <a:t>802.3, 802.1 </a:t>
            </a:r>
            <a:r>
              <a:rPr lang="en-US" sz="1600" b="1" dirty="0"/>
              <a:t>and 802.11</a:t>
            </a:r>
            <a:r>
              <a:rPr lang="en-US" sz="1600" b="1" dirty="0" smtClean="0"/>
              <a:t>), and some </a:t>
            </a:r>
            <a:r>
              <a:rPr lang="en-US" sz="1600" b="1" dirty="0"/>
              <a:t>companies have already started implementing privacy features on top of IEEE 802 protocols. Providing privacy features is already seen as a business </a:t>
            </a:r>
            <a:r>
              <a:rPr lang="en-US" sz="1600" b="1" dirty="0" smtClean="0"/>
              <a:t>advantage. This </a:t>
            </a:r>
            <a:r>
              <a:rPr lang="en-US" sz="1600" b="1" dirty="0"/>
              <a:t>recommendation will mitigate the risk of privacy threats on IEEE 802 technologies and will foster continued growth of deployment of IEEE 802 technologies for communication devices. </a:t>
            </a:r>
          </a:p>
          <a:p>
            <a:endParaRPr lang="en-US" sz="1600" b="1" dirty="0" smtClean="0"/>
          </a:p>
        </p:txBody>
      </p:sp>
    </p:spTree>
    <p:extLst>
      <p:ext uri="{BB962C8B-B14F-4D97-AF65-F5344CB8AC3E}">
        <p14:creationId xmlns:p14="http://schemas.microsoft.com/office/powerpoint/2010/main" val="1133419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Compatibility</a:t>
            </a:r>
            <a:endParaRPr lang="en-NZ" dirty="0"/>
          </a:p>
        </p:txBody>
      </p:sp>
      <p:sp>
        <p:nvSpPr>
          <p:cNvPr id="6" name="Content Placeholder 5"/>
          <p:cNvSpPr>
            <a:spLocks noGrp="1"/>
          </p:cNvSpPr>
          <p:nvPr>
            <p:ph idx="1"/>
          </p:nvPr>
        </p:nvSpPr>
        <p:spPr>
          <a:xfrm>
            <a:off x="457200" y="1189037"/>
            <a:ext cx="8229600" cy="4525963"/>
          </a:xfrm>
        </p:spPr>
        <p:txBody>
          <a:bodyPr/>
          <a:lstStyle/>
          <a:p>
            <a:r>
              <a:rPr lang="en-US" sz="2000" dirty="0"/>
              <a:t>Each proposed IEEE 802 LMSC standard should be in conformance with </a:t>
            </a:r>
            <a:r>
              <a:rPr lang="en-US" sz="2000" dirty="0" smtClean="0"/>
              <a:t>IEEE </a:t>
            </a:r>
            <a:r>
              <a:rPr lang="en-US" sz="2000" dirty="0" err="1" smtClean="0"/>
              <a:t>Std</a:t>
            </a:r>
            <a:r>
              <a:rPr lang="en-US" sz="2000" dirty="0" smtClean="0"/>
              <a:t> </a:t>
            </a:r>
            <a:r>
              <a:rPr lang="en-US" sz="2000" dirty="0"/>
              <a:t>802, IEEE 802.1AC, and IEEE 802.1Q. If any variances in </a:t>
            </a:r>
            <a:r>
              <a:rPr lang="en-US" sz="2000" dirty="0" smtClean="0"/>
              <a:t>conformance emerge</a:t>
            </a:r>
            <a:r>
              <a:rPr lang="en-US" sz="2000" dirty="0"/>
              <a:t>, they shall be thoroughly disclosed and reviewed with IEEE 802.1 </a:t>
            </a:r>
            <a:r>
              <a:rPr lang="en-US" sz="2000" dirty="0" smtClean="0"/>
              <a:t>WG prior </a:t>
            </a:r>
            <a:r>
              <a:rPr lang="en-US" sz="2000" dirty="0"/>
              <a:t>to submitting a PAR to the Sponsor.</a:t>
            </a:r>
          </a:p>
          <a:p>
            <a:pPr lvl="1"/>
            <a:r>
              <a:rPr lang="en-US" sz="1800" dirty="0"/>
              <a:t>a) Will the proposed standard comply with IEEE </a:t>
            </a:r>
            <a:r>
              <a:rPr lang="en-US" sz="1800" dirty="0" err="1"/>
              <a:t>Std</a:t>
            </a:r>
            <a:r>
              <a:rPr lang="en-US" sz="1800" dirty="0"/>
              <a:t> 802, IEEE </a:t>
            </a:r>
            <a:r>
              <a:rPr lang="en-US" sz="1800" dirty="0" err="1"/>
              <a:t>Std</a:t>
            </a:r>
            <a:r>
              <a:rPr lang="en-US" sz="1800" dirty="0"/>
              <a:t> 802.1AC and </a:t>
            </a:r>
            <a:r>
              <a:rPr lang="en-US" sz="1800" dirty="0" smtClean="0"/>
              <a:t>IEEE </a:t>
            </a:r>
            <a:r>
              <a:rPr lang="en-US" sz="1800" dirty="0" err="1" smtClean="0"/>
              <a:t>Std</a:t>
            </a:r>
            <a:r>
              <a:rPr lang="en-US" sz="1800" dirty="0" smtClean="0"/>
              <a:t> </a:t>
            </a:r>
            <a:r>
              <a:rPr lang="en-US" sz="1800" dirty="0"/>
              <a:t>802.1Q?</a:t>
            </a:r>
          </a:p>
          <a:p>
            <a:pPr lvl="1"/>
            <a:r>
              <a:rPr lang="en-US" sz="1800" dirty="0"/>
              <a:t>b) If the answer to a) is no, supply the response from the IEEE 802.1 WG.</a:t>
            </a:r>
          </a:p>
          <a:p>
            <a:pPr lvl="1"/>
            <a:r>
              <a:rPr lang="en-US" sz="1800" dirty="0" smtClean="0"/>
              <a:t>The </a:t>
            </a:r>
            <a:r>
              <a:rPr lang="en-US" sz="1800" dirty="0"/>
              <a:t>review and response is not required if the proposed standard is </a:t>
            </a:r>
            <a:r>
              <a:rPr lang="en-US" sz="1800" dirty="0" smtClean="0"/>
              <a:t>an amendment </a:t>
            </a:r>
            <a:r>
              <a:rPr lang="en-US" sz="1800" dirty="0"/>
              <a:t>or revision to an existing standard for which it has </a:t>
            </a:r>
            <a:r>
              <a:rPr lang="en-US" sz="1800" dirty="0" smtClean="0"/>
              <a:t>been previously </a:t>
            </a:r>
            <a:r>
              <a:rPr lang="en-US" sz="1800" dirty="0"/>
              <a:t>determined that compliance with the above IEEE </a:t>
            </a:r>
            <a:r>
              <a:rPr lang="en-US" sz="1800" dirty="0" smtClean="0"/>
              <a:t>802 standards </a:t>
            </a:r>
            <a:r>
              <a:rPr lang="en-US" sz="1800" dirty="0"/>
              <a:t>is not possible. In this case, the CSD statement shall state </a:t>
            </a:r>
            <a:r>
              <a:rPr lang="en-US" sz="1800" dirty="0" smtClean="0"/>
              <a:t>that this </a:t>
            </a:r>
            <a:r>
              <a:rPr lang="en-US" sz="1800" dirty="0"/>
              <a:t>is the case.</a:t>
            </a:r>
          </a:p>
          <a:p>
            <a:r>
              <a:rPr lang="en-US" sz="2000" b="1" dirty="0"/>
              <a:t>a</a:t>
            </a:r>
            <a:r>
              <a:rPr lang="en-US" sz="2000" b="1" dirty="0" smtClean="0"/>
              <a:t>) Yes. </a:t>
            </a:r>
            <a:endParaRPr lang="en-US" sz="2000" b="1" dirty="0"/>
          </a:p>
        </p:txBody>
      </p:sp>
    </p:spTree>
    <p:extLst>
      <p:ext uri="{BB962C8B-B14F-4D97-AF65-F5344CB8AC3E}">
        <p14:creationId xmlns:p14="http://schemas.microsoft.com/office/powerpoint/2010/main" val="949039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Distinct Identity</a:t>
            </a:r>
            <a:endParaRPr lang="en-NZ" dirty="0"/>
          </a:p>
        </p:txBody>
      </p:sp>
      <p:sp>
        <p:nvSpPr>
          <p:cNvPr id="6" name="Content Placeholder 5"/>
          <p:cNvSpPr>
            <a:spLocks noGrp="1"/>
          </p:cNvSpPr>
          <p:nvPr>
            <p:ph idx="1"/>
          </p:nvPr>
        </p:nvSpPr>
        <p:spPr/>
        <p:txBody>
          <a:bodyPr/>
          <a:lstStyle/>
          <a:p>
            <a:r>
              <a:rPr lang="en-US" sz="2800" dirty="0" smtClean="0"/>
              <a:t>Each </a:t>
            </a:r>
            <a:r>
              <a:rPr lang="en-US" sz="2800" dirty="0"/>
              <a:t>proposed IEEE 802 LMSC standard </a:t>
            </a:r>
            <a:r>
              <a:rPr lang="en-US" sz="2800" dirty="0" smtClean="0"/>
              <a:t>shall provide </a:t>
            </a:r>
            <a:r>
              <a:rPr lang="en-US" sz="2800" dirty="0"/>
              <a:t>evidence of a distinct identity. </a:t>
            </a:r>
            <a:r>
              <a:rPr lang="en-US" sz="2800" dirty="0" smtClean="0"/>
              <a:t>Identify standards </a:t>
            </a:r>
            <a:r>
              <a:rPr lang="en-US" sz="2800" dirty="0"/>
              <a:t>and standards projects with </a:t>
            </a:r>
            <a:r>
              <a:rPr lang="en-US" sz="2800" dirty="0" smtClean="0"/>
              <a:t>similar scopes </a:t>
            </a:r>
            <a:r>
              <a:rPr lang="en-US" sz="2800" dirty="0"/>
              <a:t>and for each one describe why </a:t>
            </a:r>
            <a:r>
              <a:rPr lang="en-US" sz="2800" dirty="0" smtClean="0"/>
              <a:t>the proposed </a:t>
            </a:r>
            <a:r>
              <a:rPr lang="en-US" sz="2800" dirty="0"/>
              <a:t>project is substantially different</a:t>
            </a:r>
            <a:r>
              <a:rPr lang="en-US" sz="2800" dirty="0" smtClean="0"/>
              <a:t>.</a:t>
            </a:r>
          </a:p>
          <a:p>
            <a:endParaRPr lang="en-US" sz="2800" dirty="0"/>
          </a:p>
          <a:p>
            <a:r>
              <a:rPr lang="en-US" sz="2800" b="1" dirty="0" smtClean="0"/>
              <a:t>There </a:t>
            </a:r>
            <a:r>
              <a:rPr lang="en-US" sz="2800" b="1" dirty="0"/>
              <a:t>is </a:t>
            </a:r>
            <a:r>
              <a:rPr lang="en-US" sz="2800" b="1" dirty="0" smtClean="0"/>
              <a:t>currently no standard </a:t>
            </a:r>
            <a:r>
              <a:rPr lang="en-US" sz="2800" b="1" dirty="0"/>
              <a:t>that defines </a:t>
            </a:r>
            <a:r>
              <a:rPr lang="en-US" sz="2800" b="1" dirty="0" smtClean="0"/>
              <a:t>a privacy threat model and associated recommended practice for IEEE 802 protocols.</a:t>
            </a:r>
            <a:endParaRPr lang="en-NZ" sz="2800" b="1" dirty="0" smtClean="0"/>
          </a:p>
          <a:p>
            <a:pPr lvl="1"/>
            <a:endParaRPr lang="en-NZ" sz="2400" b="1" dirty="0" smtClean="0"/>
          </a:p>
        </p:txBody>
      </p:sp>
    </p:spTree>
    <p:extLst>
      <p:ext uri="{BB962C8B-B14F-4D97-AF65-F5344CB8AC3E}">
        <p14:creationId xmlns:p14="http://schemas.microsoft.com/office/powerpoint/2010/main" val="3948616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Technical Feasibility</a:t>
            </a:r>
            <a:endParaRPr lang="en-NZ" dirty="0"/>
          </a:p>
        </p:txBody>
      </p:sp>
      <p:sp>
        <p:nvSpPr>
          <p:cNvPr id="6" name="Content Placeholder 5"/>
          <p:cNvSpPr>
            <a:spLocks noGrp="1"/>
          </p:cNvSpPr>
          <p:nvPr>
            <p:ph idx="1"/>
          </p:nvPr>
        </p:nvSpPr>
        <p:spPr/>
        <p:txBody>
          <a:bodyPr/>
          <a:lstStyle/>
          <a:p>
            <a:r>
              <a:rPr lang="en-US" sz="2000" dirty="0" smtClean="0"/>
              <a:t>Each </a:t>
            </a:r>
            <a:r>
              <a:rPr lang="en-US" sz="2000" dirty="0"/>
              <a:t>proposed IEEE 802 LMSC standard shall provide evidence that the project </a:t>
            </a:r>
            <a:r>
              <a:rPr lang="en-US" sz="2000" dirty="0" smtClean="0"/>
              <a:t>is technically </a:t>
            </a:r>
            <a:r>
              <a:rPr lang="en-US" sz="2000" dirty="0"/>
              <a:t>feasible within the time frame of the project. At a minimum, address </a:t>
            </a:r>
            <a:r>
              <a:rPr lang="en-US" sz="2000" dirty="0" smtClean="0"/>
              <a:t>the following </a:t>
            </a:r>
            <a:r>
              <a:rPr lang="en-US" sz="2000" dirty="0"/>
              <a:t>items to demonstrate technical feasibility:</a:t>
            </a:r>
          </a:p>
          <a:p>
            <a:pPr lvl="1"/>
            <a:r>
              <a:rPr lang="en-US" sz="1800" dirty="0"/>
              <a:t>a) Demonstrated system feasibility.</a:t>
            </a:r>
          </a:p>
          <a:p>
            <a:pPr lvl="1"/>
            <a:r>
              <a:rPr lang="en-US" sz="1800" dirty="0"/>
              <a:t>b) Proven similar technology via testing, modeling, simulation, etc</a:t>
            </a:r>
            <a:r>
              <a:rPr lang="en-US" sz="1800" dirty="0" smtClean="0"/>
              <a:t>.</a:t>
            </a:r>
          </a:p>
          <a:p>
            <a:pPr lvl="1"/>
            <a:endParaRPr lang="en-US" sz="1800" dirty="0"/>
          </a:p>
          <a:p>
            <a:r>
              <a:rPr lang="en-US" sz="2000" b="1" dirty="0" smtClean="0"/>
              <a:t>The recommended practice will define recommendations that can be followed by protocol designers and implementers to improve privacy. Hence, no specific technical changes will be specified. </a:t>
            </a:r>
          </a:p>
          <a:p>
            <a:r>
              <a:rPr lang="en-US" sz="2000" b="1" i="1" dirty="0" smtClean="0"/>
              <a:t>[Editor’s note: Some experiments have been carried out and technical reports of these experiments can be published, for instance as Informational RFCs.]</a:t>
            </a:r>
          </a:p>
        </p:txBody>
      </p:sp>
    </p:spTree>
    <p:extLst>
      <p:ext uri="{BB962C8B-B14F-4D97-AF65-F5344CB8AC3E}">
        <p14:creationId xmlns:p14="http://schemas.microsoft.com/office/powerpoint/2010/main" val="3205755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Economic Feasibility</a:t>
            </a:r>
            <a:endParaRPr lang="en-NZ" dirty="0"/>
          </a:p>
        </p:txBody>
      </p:sp>
      <p:sp>
        <p:nvSpPr>
          <p:cNvPr id="6" name="Content Placeholder 5"/>
          <p:cNvSpPr>
            <a:spLocks noGrp="1"/>
          </p:cNvSpPr>
          <p:nvPr>
            <p:ph idx="1"/>
          </p:nvPr>
        </p:nvSpPr>
        <p:spPr>
          <a:xfrm>
            <a:off x="457200" y="1219200"/>
            <a:ext cx="8229600" cy="4525963"/>
          </a:xfrm>
        </p:spPr>
        <p:txBody>
          <a:bodyPr/>
          <a:lstStyle/>
          <a:p>
            <a:r>
              <a:rPr lang="en-US" sz="1800" dirty="0" smtClean="0"/>
              <a:t>Each </a:t>
            </a:r>
            <a:r>
              <a:rPr lang="en-US" sz="1800" dirty="0"/>
              <a:t>proposed IEEE 802 LMSC standard shall provide evidence of </a:t>
            </a:r>
            <a:r>
              <a:rPr lang="en-US" sz="1800" dirty="0" smtClean="0"/>
              <a:t>economic feasibility</a:t>
            </a:r>
            <a:r>
              <a:rPr lang="en-US" sz="1800" dirty="0"/>
              <a:t>. Demonstrate, as far as can reasonably be estimated, the </a:t>
            </a:r>
            <a:r>
              <a:rPr lang="en-US" sz="1800" dirty="0" smtClean="0"/>
              <a:t>economic feasibility </a:t>
            </a:r>
            <a:r>
              <a:rPr lang="en-US" sz="1800" dirty="0"/>
              <a:t>of the proposed project for its intended applications. Among the </a:t>
            </a:r>
            <a:r>
              <a:rPr lang="en-US" sz="1800" dirty="0" smtClean="0"/>
              <a:t>areas that </a:t>
            </a:r>
            <a:r>
              <a:rPr lang="en-US" sz="1800" dirty="0"/>
              <a:t>may be addressed in the cost for performance analysis are the following:</a:t>
            </a:r>
          </a:p>
          <a:p>
            <a:pPr lvl="1"/>
            <a:r>
              <a:rPr lang="en-US" sz="1600" dirty="0"/>
              <a:t>a) Balanced costs (infrastructure versus attached stations).</a:t>
            </a:r>
          </a:p>
          <a:p>
            <a:pPr lvl="1"/>
            <a:r>
              <a:rPr lang="en-US" sz="1600" dirty="0"/>
              <a:t>b) Known cost factors.</a:t>
            </a:r>
          </a:p>
          <a:p>
            <a:pPr lvl="1"/>
            <a:r>
              <a:rPr lang="en-US" sz="1600" dirty="0"/>
              <a:t>c) Consideration of installation costs.</a:t>
            </a:r>
          </a:p>
          <a:p>
            <a:pPr lvl="1"/>
            <a:r>
              <a:rPr lang="en-US" sz="1600" dirty="0"/>
              <a:t>d) Consideration of operational costs (e.g., energy consumption).</a:t>
            </a:r>
          </a:p>
          <a:p>
            <a:pPr lvl="1"/>
            <a:r>
              <a:rPr lang="en-US" sz="1600" dirty="0"/>
              <a:t>e) Other areas, as appropriate</a:t>
            </a:r>
            <a:r>
              <a:rPr lang="en-US" sz="1600" dirty="0" smtClean="0"/>
              <a:t>.</a:t>
            </a:r>
          </a:p>
          <a:p>
            <a:pPr lvl="1"/>
            <a:endParaRPr lang="en-US" sz="1600" dirty="0"/>
          </a:p>
          <a:p>
            <a:r>
              <a:rPr lang="en-US" sz="1800" b="1" dirty="0" smtClean="0"/>
              <a:t>The threat analysis does not have a direct impact on the cost of devices. </a:t>
            </a:r>
          </a:p>
          <a:p>
            <a:endParaRPr lang="en-NZ" sz="1800" b="1" dirty="0" smtClean="0">
              <a:solidFill>
                <a:srgbClr val="FF0000"/>
              </a:solidFill>
            </a:endParaRPr>
          </a:p>
        </p:txBody>
      </p:sp>
    </p:spTree>
    <p:extLst>
      <p:ext uri="{BB962C8B-B14F-4D97-AF65-F5344CB8AC3E}">
        <p14:creationId xmlns:p14="http://schemas.microsoft.com/office/powerpoint/2010/main" val="134194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Privacy Recommendation PAR/CSD Proposal</a:t>
            </a:r>
            <a:endParaRPr lang="en-US" dirty="0"/>
          </a:p>
        </p:txBody>
      </p:sp>
      <p:sp>
        <p:nvSpPr>
          <p:cNvPr id="3" name="Subtitle 2"/>
          <p:cNvSpPr>
            <a:spLocks noGrp="1"/>
          </p:cNvSpPr>
          <p:nvPr>
            <p:ph type="subTitle" idx="1"/>
          </p:nvPr>
        </p:nvSpPr>
        <p:spPr/>
        <p:txBody>
          <a:bodyPr/>
          <a:lstStyle/>
          <a:p>
            <a:r>
              <a:rPr lang="en-US" dirty="0" smtClean="0"/>
              <a:t>Juan Carlos Zuniga</a:t>
            </a:r>
          </a:p>
          <a:p>
            <a:r>
              <a:rPr lang="en-US" dirty="0" smtClean="0"/>
              <a:t>InterDigital Labs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Title</a:t>
            </a:r>
            <a:endParaRPr lang="en-NZ" dirty="0"/>
          </a:p>
        </p:txBody>
      </p:sp>
      <p:sp>
        <p:nvSpPr>
          <p:cNvPr id="3" name="Content Placeholder 2"/>
          <p:cNvSpPr>
            <a:spLocks noGrp="1"/>
          </p:cNvSpPr>
          <p:nvPr>
            <p:ph idx="1"/>
          </p:nvPr>
        </p:nvSpPr>
        <p:spPr/>
        <p:txBody>
          <a:bodyPr/>
          <a:lstStyle/>
          <a:p>
            <a:r>
              <a:rPr lang="en-US" dirty="0" smtClean="0"/>
              <a:t>IEEE </a:t>
            </a:r>
            <a:r>
              <a:rPr lang="en-US" dirty="0"/>
              <a:t>Recommended Practice for Information technology-- Telecommunications and information exchange between systems-- Local and metropolitan area </a:t>
            </a:r>
            <a:r>
              <a:rPr lang="en-US" dirty="0" smtClean="0"/>
              <a:t>networks: </a:t>
            </a:r>
          </a:p>
          <a:p>
            <a:r>
              <a:rPr lang="en-US" b="1" dirty="0" smtClean="0"/>
              <a:t>Privacy considerations for IEEE 802 Protocols.</a:t>
            </a:r>
            <a:endParaRPr lang="en-US" b="1" dirty="0"/>
          </a:p>
          <a:p>
            <a:pPr marL="0" indent="0">
              <a:buNone/>
            </a:pPr>
            <a:endParaRPr lang="en-NZ" dirty="0"/>
          </a:p>
          <a:p>
            <a:endParaRPr lang="en-NZ" dirty="0"/>
          </a:p>
        </p:txBody>
      </p:sp>
    </p:spTree>
    <p:extLst>
      <p:ext uri="{BB962C8B-B14F-4D97-AF65-F5344CB8AC3E}">
        <p14:creationId xmlns:p14="http://schemas.microsoft.com/office/powerpoint/2010/main" val="1237384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Scope of the Project</a:t>
            </a:r>
            <a:endParaRPr lang="en-NZ" dirty="0"/>
          </a:p>
        </p:txBody>
      </p:sp>
      <p:sp>
        <p:nvSpPr>
          <p:cNvPr id="3" name="Content Placeholder 2"/>
          <p:cNvSpPr>
            <a:spLocks noGrp="1"/>
          </p:cNvSpPr>
          <p:nvPr>
            <p:ph idx="1"/>
          </p:nvPr>
        </p:nvSpPr>
        <p:spPr/>
        <p:txBody>
          <a:bodyPr/>
          <a:lstStyle/>
          <a:p>
            <a:r>
              <a:rPr lang="en-US" dirty="0"/>
              <a:t>This </a:t>
            </a:r>
            <a:r>
              <a:rPr lang="en-US" dirty="0" smtClean="0"/>
              <a:t>document specifies a privacy threat model for IEEE 802 protocols and provides general recommendations for protocol developers and implementers</a:t>
            </a:r>
            <a:r>
              <a:rPr lang="en-NZ" i="1" dirty="0" smtClean="0"/>
              <a:t> </a:t>
            </a:r>
            <a:r>
              <a:rPr lang="en-NZ" dirty="0" smtClean="0"/>
              <a:t>on how </a:t>
            </a:r>
            <a:r>
              <a:rPr lang="en-US" dirty="0" smtClean="0"/>
              <a:t>to </a:t>
            </a:r>
            <a:r>
              <a:rPr lang="en-US" dirty="0"/>
              <a:t>protect against privacy </a:t>
            </a:r>
            <a:r>
              <a:rPr lang="en-US" dirty="0" smtClean="0"/>
              <a:t>threats</a:t>
            </a:r>
            <a:r>
              <a:rPr lang="en-US" i="1" dirty="0" smtClean="0"/>
              <a:t>.</a:t>
            </a:r>
          </a:p>
        </p:txBody>
      </p:sp>
    </p:spTree>
    <p:extLst>
      <p:ext uri="{BB962C8B-B14F-4D97-AF65-F5344CB8AC3E}">
        <p14:creationId xmlns:p14="http://schemas.microsoft.com/office/powerpoint/2010/main" val="1177851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Purpose</a:t>
            </a:r>
            <a:endParaRPr lang="en-NZ" dirty="0"/>
          </a:p>
        </p:txBody>
      </p:sp>
      <p:sp>
        <p:nvSpPr>
          <p:cNvPr id="3" name="Content Placeholder 2"/>
          <p:cNvSpPr>
            <a:spLocks noGrp="1"/>
          </p:cNvSpPr>
          <p:nvPr>
            <p:ph idx="1"/>
          </p:nvPr>
        </p:nvSpPr>
        <p:spPr>
          <a:xfrm>
            <a:off x="457200" y="1295400"/>
            <a:ext cx="8229600" cy="4525963"/>
          </a:xfrm>
        </p:spPr>
        <p:txBody>
          <a:bodyPr/>
          <a:lstStyle/>
          <a:p>
            <a:r>
              <a:rPr lang="en-US" dirty="0" smtClean="0"/>
              <a:t>The </a:t>
            </a:r>
            <a:r>
              <a:rPr lang="en-US" dirty="0"/>
              <a:t>recommended </a:t>
            </a:r>
            <a:r>
              <a:rPr lang="en-US" dirty="0" smtClean="0"/>
              <a:t>practice document will provide recommendations to address privacy threats applicable </a:t>
            </a:r>
            <a:r>
              <a:rPr lang="en-US" dirty="0"/>
              <a:t>to link layer </a:t>
            </a:r>
            <a:r>
              <a:rPr lang="en-US" dirty="0" smtClean="0"/>
              <a:t>technologies, including threats such as </a:t>
            </a:r>
            <a:r>
              <a:rPr lang="en-NZ" dirty="0" smtClean="0"/>
              <a:t>Surveillance, Monitoring, Stored </a:t>
            </a:r>
            <a:r>
              <a:rPr lang="en-NZ" dirty="0"/>
              <a:t>Data </a:t>
            </a:r>
            <a:r>
              <a:rPr lang="en-NZ" dirty="0" smtClean="0"/>
              <a:t>Compromise, Intrusion, Misattribution, Correlation, Identification, Secondary Use, Disclosure and Exclusion.</a:t>
            </a:r>
            <a:endParaRPr lang="en-NZ" dirty="0"/>
          </a:p>
          <a:p>
            <a:endParaRPr lang="en-NZ" dirty="0"/>
          </a:p>
        </p:txBody>
      </p:sp>
    </p:spTree>
    <p:extLst>
      <p:ext uri="{BB962C8B-B14F-4D97-AF65-F5344CB8AC3E}">
        <p14:creationId xmlns:p14="http://schemas.microsoft.com/office/powerpoint/2010/main" val="4038844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Need</a:t>
            </a:r>
            <a:endParaRPr lang="en-NZ" dirty="0"/>
          </a:p>
        </p:txBody>
      </p:sp>
      <p:sp>
        <p:nvSpPr>
          <p:cNvPr id="3" name="Content Placeholder 2"/>
          <p:cNvSpPr>
            <a:spLocks noGrp="1"/>
          </p:cNvSpPr>
          <p:nvPr>
            <p:ph idx="1"/>
          </p:nvPr>
        </p:nvSpPr>
        <p:spPr>
          <a:xfrm>
            <a:off x="457200" y="1295400"/>
            <a:ext cx="8229600" cy="4525963"/>
          </a:xfrm>
        </p:spPr>
        <p:txBody>
          <a:bodyPr/>
          <a:lstStyle/>
          <a:p>
            <a:r>
              <a:rPr lang="en-US" sz="2400" dirty="0" smtClean="0"/>
              <a:t>In order to address recent concerns </a:t>
            </a:r>
            <a:r>
              <a:rPr lang="en-US" sz="2400" dirty="0"/>
              <a:t>about Internet </a:t>
            </a:r>
            <a:r>
              <a:rPr lang="en-US" sz="2400" dirty="0" smtClean="0"/>
              <a:t>privacy, SDOs such as IETF, W3C and IEEE 802 need to take action. </a:t>
            </a:r>
          </a:p>
          <a:p>
            <a:r>
              <a:rPr lang="en-US" sz="2400" dirty="0" smtClean="0"/>
              <a:t>Some of the technologies developed in IEEE 802 play a major role in Internet connectivity, and certain threats are applicable specifically to link layer technologies. </a:t>
            </a:r>
          </a:p>
          <a:p>
            <a:r>
              <a:rPr lang="en-US" sz="2400" dirty="0" smtClean="0"/>
              <a:t>IEEE 802 has been collaborating with IETF in many fronts and the need to develop privacy guidelines in IEEE 802 has been identified as one new area for collaboration between the two organizations. </a:t>
            </a:r>
          </a:p>
          <a:p>
            <a:r>
              <a:rPr lang="en-US" sz="2400" dirty="0" smtClean="0"/>
              <a:t>This document will provide </a:t>
            </a:r>
            <a:r>
              <a:rPr lang="en-US" sz="2400" dirty="0"/>
              <a:t>recommendations </a:t>
            </a:r>
            <a:r>
              <a:rPr lang="en-US" sz="2400" dirty="0" smtClean="0"/>
              <a:t>on how </a:t>
            </a:r>
            <a:r>
              <a:rPr lang="en-US" sz="2400" dirty="0"/>
              <a:t>to consider </a:t>
            </a:r>
            <a:r>
              <a:rPr lang="en-US" sz="2400" dirty="0" smtClean="0"/>
              <a:t>privacy as </a:t>
            </a:r>
            <a:r>
              <a:rPr lang="en-US" sz="2400" dirty="0"/>
              <a:t>part of protocol design and </a:t>
            </a:r>
            <a:r>
              <a:rPr lang="en-US" sz="2400" dirty="0" smtClean="0"/>
              <a:t>implementation.</a:t>
            </a:r>
            <a:r>
              <a:rPr lang="en-US" sz="2400" strike="sngStrike" dirty="0" smtClean="0"/>
              <a:t> </a:t>
            </a:r>
            <a:endParaRPr lang="en-NZ" sz="2400" strike="sngStrike" dirty="0" smtClean="0"/>
          </a:p>
          <a:p>
            <a:pPr marL="857250" lvl="1" indent="-457200"/>
            <a:endParaRPr lang="en-NZ" sz="2000" dirty="0" smtClean="0"/>
          </a:p>
          <a:p>
            <a:endParaRPr lang="en-NZ" sz="2400" dirty="0"/>
          </a:p>
        </p:txBody>
      </p:sp>
    </p:spTree>
    <p:extLst>
      <p:ext uri="{BB962C8B-B14F-4D97-AF65-F5344CB8AC3E}">
        <p14:creationId xmlns:p14="http://schemas.microsoft.com/office/powerpoint/2010/main" val="576089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Stakeholders</a:t>
            </a:r>
            <a:endParaRPr lang="en-NZ" dirty="0"/>
          </a:p>
        </p:txBody>
      </p:sp>
      <p:sp>
        <p:nvSpPr>
          <p:cNvPr id="3" name="Content Placeholder 2"/>
          <p:cNvSpPr>
            <a:spLocks noGrp="1"/>
          </p:cNvSpPr>
          <p:nvPr>
            <p:ph idx="1"/>
          </p:nvPr>
        </p:nvSpPr>
        <p:spPr/>
        <p:txBody>
          <a:bodyPr/>
          <a:lstStyle/>
          <a:p>
            <a:r>
              <a:rPr lang="en-US" dirty="0"/>
              <a:t>Developers, providers, and users </a:t>
            </a:r>
            <a:r>
              <a:rPr lang="en-US" dirty="0" smtClean="0"/>
              <a:t>of services, content </a:t>
            </a:r>
            <a:r>
              <a:rPr lang="en-US" dirty="0"/>
              <a:t>and equipment </a:t>
            </a:r>
            <a:r>
              <a:rPr lang="en-US" dirty="0" smtClean="0"/>
              <a:t>for wired and wireless network connectivity using IEEE 802 protocols. This </a:t>
            </a:r>
            <a:r>
              <a:rPr lang="en-US" dirty="0"/>
              <a:t>includes software developers</a:t>
            </a:r>
            <a:r>
              <a:rPr lang="en-US" dirty="0" smtClean="0"/>
              <a:t>, networking </a:t>
            </a:r>
            <a:r>
              <a:rPr lang="en-US" dirty="0"/>
              <a:t>IC developers, bridge and </a:t>
            </a:r>
            <a:r>
              <a:rPr lang="en-US" dirty="0" smtClean="0"/>
              <a:t>NIC vendors</a:t>
            </a:r>
            <a:r>
              <a:rPr lang="en-US" dirty="0"/>
              <a:t>, </a:t>
            </a:r>
            <a:r>
              <a:rPr lang="en-US" dirty="0" smtClean="0"/>
              <a:t>service providers and users.</a:t>
            </a:r>
            <a:endParaRPr lang="en-NZ" dirty="0"/>
          </a:p>
          <a:p>
            <a:pPr marL="857250" lvl="1" indent="-457200"/>
            <a:endParaRPr lang="en-NZ" dirty="0"/>
          </a:p>
          <a:p>
            <a:endParaRPr lang="en-NZ" dirty="0"/>
          </a:p>
        </p:txBody>
      </p:sp>
    </p:spTree>
    <p:extLst>
      <p:ext uri="{BB962C8B-B14F-4D97-AF65-F5344CB8AC3E}">
        <p14:creationId xmlns:p14="http://schemas.microsoft.com/office/powerpoint/2010/main" val="183489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Possible Registration Activity  </a:t>
            </a:r>
            <a:endParaRPr lang="en-NZ" dirty="0"/>
          </a:p>
        </p:txBody>
      </p:sp>
      <p:sp>
        <p:nvSpPr>
          <p:cNvPr id="3" name="Content Placeholder 2"/>
          <p:cNvSpPr>
            <a:spLocks noGrp="1"/>
          </p:cNvSpPr>
          <p:nvPr>
            <p:ph idx="1"/>
          </p:nvPr>
        </p:nvSpPr>
        <p:spPr/>
        <p:txBody>
          <a:bodyPr/>
          <a:lstStyle/>
          <a:p>
            <a:r>
              <a:rPr lang="en-NZ" dirty="0" smtClean="0"/>
              <a:t>This project does not envision any registration activity.</a:t>
            </a:r>
          </a:p>
          <a:p>
            <a:pPr marL="1314450" lvl="2" indent="-457200">
              <a:buFont typeface="+mj-lt"/>
              <a:buAutoNum type="arabicPeriod"/>
            </a:pPr>
            <a:endParaRPr lang="en-NZ" dirty="0" smtClean="0"/>
          </a:p>
          <a:p>
            <a:pPr marL="1314450" lvl="2" indent="-457200">
              <a:buFont typeface="+mj-lt"/>
              <a:buAutoNum type="arabicPeriod"/>
            </a:pPr>
            <a:endParaRPr lang="en-NZ" dirty="0"/>
          </a:p>
          <a:p>
            <a:pPr lvl="2"/>
            <a:endParaRPr lang="en-NZ" dirty="0"/>
          </a:p>
          <a:p>
            <a:pPr marL="857250" lvl="1" indent="-457200"/>
            <a:endParaRPr lang="en-NZ" dirty="0"/>
          </a:p>
          <a:p>
            <a:endParaRPr lang="en-NZ" dirty="0"/>
          </a:p>
        </p:txBody>
      </p:sp>
    </p:spTree>
    <p:extLst>
      <p:ext uri="{BB962C8B-B14F-4D97-AF65-F5344CB8AC3E}">
        <p14:creationId xmlns:p14="http://schemas.microsoft.com/office/powerpoint/2010/main" val="3176051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Managed Objects</a:t>
            </a:r>
            <a:endParaRPr lang="en-NZ" dirty="0"/>
          </a:p>
        </p:txBody>
      </p:sp>
      <p:sp>
        <p:nvSpPr>
          <p:cNvPr id="3" name="Content Placeholder 2"/>
          <p:cNvSpPr>
            <a:spLocks noGrp="1"/>
          </p:cNvSpPr>
          <p:nvPr>
            <p:ph idx="1"/>
          </p:nvPr>
        </p:nvSpPr>
        <p:spPr>
          <a:xfrm>
            <a:off x="457200" y="1417638"/>
            <a:ext cx="8229600" cy="4556125"/>
          </a:xfrm>
        </p:spPr>
        <p:txBody>
          <a:bodyPr/>
          <a:lstStyle/>
          <a:p>
            <a:r>
              <a:rPr lang="en-US" sz="2800" dirty="0"/>
              <a:t>Describe the plan for developing a definition </a:t>
            </a:r>
            <a:r>
              <a:rPr lang="en-US" sz="2800" dirty="0" smtClean="0"/>
              <a:t>of managed </a:t>
            </a:r>
            <a:r>
              <a:rPr lang="en-US" sz="2800" dirty="0"/>
              <a:t>objects. The plan shall specify one of </a:t>
            </a:r>
            <a:r>
              <a:rPr lang="en-US" sz="2800" dirty="0" smtClean="0"/>
              <a:t>the following</a:t>
            </a:r>
            <a:r>
              <a:rPr lang="en-US" sz="2800" dirty="0"/>
              <a:t>:</a:t>
            </a:r>
          </a:p>
          <a:p>
            <a:pPr lvl="1"/>
            <a:r>
              <a:rPr lang="en-US" sz="2400" dirty="0"/>
              <a:t>a) The definitions will be part of this project.</a:t>
            </a:r>
          </a:p>
          <a:p>
            <a:pPr lvl="1"/>
            <a:r>
              <a:rPr lang="en-US" sz="2400" dirty="0"/>
              <a:t>b) The definitions will be part of a different project and </a:t>
            </a:r>
            <a:r>
              <a:rPr lang="en-US" sz="2400" dirty="0" smtClean="0"/>
              <a:t>provide the </a:t>
            </a:r>
            <a:r>
              <a:rPr lang="en-US" sz="2400" dirty="0"/>
              <a:t>plan for that project or anticipated future project.</a:t>
            </a:r>
          </a:p>
          <a:p>
            <a:pPr lvl="1"/>
            <a:r>
              <a:rPr lang="en-US" sz="2400" dirty="0"/>
              <a:t>c) The definitions will not be developed and explain why </a:t>
            </a:r>
            <a:r>
              <a:rPr lang="en-US" sz="2400" dirty="0" smtClean="0"/>
              <a:t>such definitions </a:t>
            </a:r>
            <a:r>
              <a:rPr lang="en-US" sz="2400" dirty="0"/>
              <a:t>are not needed.</a:t>
            </a:r>
          </a:p>
          <a:p>
            <a:r>
              <a:rPr lang="en-US" sz="2800" b="1" dirty="0" smtClean="0"/>
              <a:t>c</a:t>
            </a:r>
            <a:r>
              <a:rPr lang="en-US" sz="2800" b="1" dirty="0"/>
              <a:t>) This is </a:t>
            </a:r>
            <a:r>
              <a:rPr lang="en-US" sz="2800" b="1" dirty="0" smtClean="0"/>
              <a:t>a recommended practice document that does not specify any parameters, so </a:t>
            </a:r>
            <a:r>
              <a:rPr lang="en-US" sz="2800" b="1" dirty="0"/>
              <a:t>it has </a:t>
            </a:r>
            <a:r>
              <a:rPr lang="en-US" sz="2800" b="1" dirty="0" smtClean="0"/>
              <a:t>no managed objects.</a:t>
            </a:r>
            <a:endParaRPr lang="en-NZ" sz="2800" b="1" dirty="0"/>
          </a:p>
        </p:txBody>
      </p:sp>
    </p:spTree>
    <p:extLst>
      <p:ext uri="{BB962C8B-B14F-4D97-AF65-F5344CB8AC3E}">
        <p14:creationId xmlns:p14="http://schemas.microsoft.com/office/powerpoint/2010/main" val="197308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14-0033-00-ecsg-omniran-pptx-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omniran-14-0033-00-ecsg-omniran-pptx-template</Template>
  <TotalTime>2304</TotalTime>
  <Words>1287</Words>
  <Application>Microsoft Office PowerPoint</Application>
  <PresentationFormat>On-screen Show (4:3)</PresentationFormat>
  <Paragraphs>99</Paragraphs>
  <Slides>15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ＭＳ Ｐゴシック</vt:lpstr>
      <vt:lpstr>Arial</vt:lpstr>
      <vt:lpstr>Times</vt:lpstr>
      <vt:lpstr>Times New Roman</vt:lpstr>
      <vt:lpstr>omniran-14-0033-00-ecsg-omniran-pptx-template</vt:lpstr>
      <vt:lpstr>PowerPoint Presentation</vt:lpstr>
      <vt:lpstr>Privacy Recommendation PAR/CSD Proposal</vt:lpstr>
      <vt:lpstr>Title</vt:lpstr>
      <vt:lpstr>Scope of the Project</vt:lpstr>
      <vt:lpstr>Purpose</vt:lpstr>
      <vt:lpstr>Need</vt:lpstr>
      <vt:lpstr>Stakeholders</vt:lpstr>
      <vt:lpstr>Possible Registration Activity  </vt:lpstr>
      <vt:lpstr>Managed Objects</vt:lpstr>
      <vt:lpstr>Coexistence</vt:lpstr>
      <vt:lpstr>Broad Market Potential</vt:lpstr>
      <vt:lpstr>Compatibility</vt:lpstr>
      <vt:lpstr>Distinct Identity</vt:lpstr>
      <vt:lpstr>Technical Feasibility</vt:lpstr>
      <vt:lpstr>Economic Feasibility</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Zuniga, Juan Carlos</dc:creator>
  <cp:lastModifiedBy>Zuniga, Juan Carlos</cp:lastModifiedBy>
  <cp:revision>113</cp:revision>
  <cp:lastPrinted>1998-02-10T13:28:06Z</cp:lastPrinted>
  <dcterms:created xsi:type="dcterms:W3CDTF">2014-08-29T18:55:47Z</dcterms:created>
  <dcterms:modified xsi:type="dcterms:W3CDTF">2015-01-20T21:52:34Z</dcterms:modified>
</cp:coreProperties>
</file>