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4" r:id="rId2"/>
    <p:sldId id="262" r:id="rId3"/>
    <p:sldId id="265" r:id="rId4"/>
    <p:sldId id="278" r:id="rId5"/>
    <p:sldId id="266" r:id="rId6"/>
    <p:sldId id="267" r:id="rId7"/>
    <p:sldId id="27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94" autoAdjust="0"/>
    <p:restoredTop sz="99233" autoAdjust="0"/>
  </p:normalViewPr>
  <p:slideViewPr>
    <p:cSldViewPr>
      <p:cViewPr varScale="1">
        <p:scale>
          <a:sx n="91" d="100"/>
          <a:sy n="91" d="100"/>
        </p:scale>
        <p:origin x="15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294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80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61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76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971800" y="1143000"/>
            <a:ext cx="914400" cy="91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76673" y="76200"/>
            <a:ext cx="21387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privecsg-15-0004-05-0000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tools.ietf.org/html/draft-iab-privsec-confidentiality-threat-07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991254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679170"/>
                <a:gridCol w="22860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NZ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Privacy Recommendation</a:t>
                      </a:r>
                      <a:r>
                        <a:rPr lang="en-NZ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PAR Proposal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[2015-06-03]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Juan Carlos </a:t>
                      </a:r>
                      <a:r>
                        <a:rPr lang="en-US" sz="1400" dirty="0" err="1" smtClean="0"/>
                        <a:t>Zúñiga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InterDigital Labs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j.c.zuniga@ieee.org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 EC Privacy Recommendation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document presents a </a:t>
            </a:r>
            <a:r>
              <a:rPr lang="en-US" sz="1600" dirty="0">
                <a:latin typeface="+mn-lt"/>
              </a:rPr>
              <a:t>PAR-CSD text proposal </a:t>
            </a:r>
            <a:r>
              <a:rPr lang="en-US" sz="1600" dirty="0" smtClean="0">
                <a:latin typeface="+mn-lt"/>
              </a:rPr>
              <a:t>for consideration/discussion by the IEEE 802 Privacy EC SG.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Managed Objects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56125"/>
          </a:xfrm>
        </p:spPr>
        <p:txBody>
          <a:bodyPr/>
          <a:lstStyle/>
          <a:p>
            <a:r>
              <a:rPr lang="en-US" sz="2800" dirty="0"/>
              <a:t>Describe the plan for developing a definition </a:t>
            </a:r>
            <a:r>
              <a:rPr lang="en-US" sz="2800" dirty="0" smtClean="0"/>
              <a:t>of managed </a:t>
            </a:r>
            <a:r>
              <a:rPr lang="en-US" sz="2800" dirty="0"/>
              <a:t>objects. The plan shall specify one of </a:t>
            </a:r>
            <a:r>
              <a:rPr lang="en-US" sz="2800" dirty="0" smtClean="0"/>
              <a:t>the following</a:t>
            </a:r>
            <a:r>
              <a:rPr lang="en-US" sz="2800" dirty="0"/>
              <a:t>:</a:t>
            </a:r>
          </a:p>
          <a:p>
            <a:pPr lvl="1"/>
            <a:r>
              <a:rPr lang="en-US" sz="2400" dirty="0"/>
              <a:t>a) The definitions will be part of this project.</a:t>
            </a:r>
          </a:p>
          <a:p>
            <a:pPr lvl="1"/>
            <a:r>
              <a:rPr lang="en-US" sz="2400" dirty="0"/>
              <a:t>b) The definitions will be part of a different project and </a:t>
            </a:r>
            <a:r>
              <a:rPr lang="en-US" sz="2400" dirty="0" smtClean="0"/>
              <a:t>provide the </a:t>
            </a:r>
            <a:r>
              <a:rPr lang="en-US" sz="2400" dirty="0"/>
              <a:t>plan for that project or anticipated future project.</a:t>
            </a:r>
          </a:p>
          <a:p>
            <a:pPr lvl="1"/>
            <a:r>
              <a:rPr lang="en-US" sz="2400" dirty="0"/>
              <a:t>c) The definitions will not be developed and explain why </a:t>
            </a:r>
            <a:r>
              <a:rPr lang="en-US" sz="2400" dirty="0" smtClean="0"/>
              <a:t>such definitions </a:t>
            </a:r>
            <a:r>
              <a:rPr lang="en-US" sz="2400" dirty="0"/>
              <a:t>are not needed.</a:t>
            </a:r>
          </a:p>
          <a:p>
            <a:r>
              <a:rPr lang="en-US" sz="2800" b="1" dirty="0" smtClean="0"/>
              <a:t>c</a:t>
            </a:r>
            <a:r>
              <a:rPr lang="en-US" sz="2800" b="1" dirty="0"/>
              <a:t>) </a:t>
            </a:r>
            <a:r>
              <a:rPr lang="en-US" sz="2800" b="1" dirty="0" smtClean="0"/>
              <a:t>This recommended practice document does not specify any managed objects.</a:t>
            </a:r>
            <a:endParaRPr lang="en-NZ" sz="2800" b="1" dirty="0"/>
          </a:p>
        </p:txBody>
      </p:sp>
    </p:spTree>
    <p:extLst>
      <p:ext uri="{BB962C8B-B14F-4D97-AF65-F5344CB8AC3E}">
        <p14:creationId xmlns:p14="http://schemas.microsoft.com/office/powerpoint/2010/main" val="197308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Coexistence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sz="2800" dirty="0"/>
              <a:t>A WG proposing a wireless project </a:t>
            </a:r>
            <a:r>
              <a:rPr lang="en-US" sz="2800" dirty="0" smtClean="0"/>
              <a:t>shall demonstrate </a:t>
            </a:r>
            <a:r>
              <a:rPr lang="en-US" sz="2800" dirty="0"/>
              <a:t>coexistence through the </a:t>
            </a:r>
            <a:r>
              <a:rPr lang="en-US" sz="2800" dirty="0" smtClean="0"/>
              <a:t>preparation of </a:t>
            </a:r>
            <a:r>
              <a:rPr lang="en-US" sz="2800" dirty="0"/>
              <a:t>a Coexistence Assurance (CA) </a:t>
            </a:r>
            <a:r>
              <a:rPr lang="en-US" sz="2800" dirty="0" smtClean="0"/>
              <a:t>document unless </a:t>
            </a:r>
            <a:r>
              <a:rPr lang="en-US" sz="2800" dirty="0"/>
              <a:t>it is not applicable.</a:t>
            </a:r>
          </a:p>
          <a:p>
            <a:pPr lvl="1"/>
            <a:r>
              <a:rPr lang="en-US" sz="2400" dirty="0"/>
              <a:t>a) Will the WG create a CA document as part of the </a:t>
            </a:r>
            <a:r>
              <a:rPr lang="en-US" sz="2400" dirty="0" smtClean="0"/>
              <a:t>WG balloting </a:t>
            </a:r>
            <a:r>
              <a:rPr lang="en-US" sz="2400" dirty="0"/>
              <a:t>process as described in Clause 13? (yes/no)</a:t>
            </a:r>
          </a:p>
          <a:p>
            <a:pPr lvl="1"/>
            <a:r>
              <a:rPr lang="en-US" sz="2400" dirty="0"/>
              <a:t>b) If not, explain why the CA document is </a:t>
            </a:r>
            <a:r>
              <a:rPr lang="en-US" sz="2400" dirty="0" smtClean="0"/>
              <a:t>not applicable</a:t>
            </a:r>
            <a:r>
              <a:rPr lang="en-US" sz="2400" dirty="0"/>
              <a:t>.</a:t>
            </a:r>
          </a:p>
          <a:p>
            <a:r>
              <a:rPr lang="en-US" sz="2800" b="1" dirty="0" smtClean="0"/>
              <a:t>A </a:t>
            </a:r>
            <a:r>
              <a:rPr lang="en-US" sz="2800" b="1" dirty="0"/>
              <a:t>CA document is not applicable </a:t>
            </a:r>
            <a:r>
              <a:rPr lang="en-US" sz="2800" b="1" dirty="0" smtClean="0"/>
              <a:t>because this </a:t>
            </a:r>
            <a:r>
              <a:rPr lang="en-US" sz="2800" b="1" dirty="0"/>
              <a:t>project does </a:t>
            </a:r>
            <a:r>
              <a:rPr lang="en-US" sz="2800" b="1" dirty="0" smtClean="0"/>
              <a:t>not specify wireless spectrum operations.</a:t>
            </a:r>
            <a:endParaRPr lang="en-NZ" sz="2800" b="1" dirty="0"/>
          </a:p>
        </p:txBody>
      </p:sp>
    </p:spTree>
    <p:extLst>
      <p:ext uri="{BB962C8B-B14F-4D97-AF65-F5344CB8AC3E}">
        <p14:creationId xmlns:p14="http://schemas.microsoft.com/office/powerpoint/2010/main" val="334071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Broad Market Potential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417637"/>
            <a:ext cx="8763000" cy="4906963"/>
          </a:xfrm>
        </p:spPr>
        <p:txBody>
          <a:bodyPr/>
          <a:lstStyle/>
          <a:p>
            <a:r>
              <a:rPr lang="en-US" sz="1800" dirty="0"/>
              <a:t>Each proposed IEEE 802 LMSC standard shall have broad market potential. At a minimum, address </a:t>
            </a:r>
            <a:r>
              <a:rPr lang="en-US" sz="1800" dirty="0" smtClean="0"/>
              <a:t>the following </a:t>
            </a:r>
            <a:r>
              <a:rPr lang="en-US" sz="1800" dirty="0"/>
              <a:t>areas:</a:t>
            </a:r>
          </a:p>
          <a:p>
            <a:pPr lvl="1"/>
            <a:r>
              <a:rPr lang="en-US" sz="1600" dirty="0"/>
              <a:t>a) Broad sets of applicability.</a:t>
            </a:r>
          </a:p>
          <a:p>
            <a:pPr lvl="1"/>
            <a:r>
              <a:rPr lang="en-US" sz="1600" dirty="0"/>
              <a:t>b) Multiple vendors and numerous users.</a:t>
            </a:r>
          </a:p>
          <a:p>
            <a:r>
              <a:rPr lang="en-US" sz="1800" b="1" dirty="0" smtClean="0"/>
              <a:t>New Internet applications are being used across multiple networks and devices. These developments bring enormous economic and social value to individuals and to society as a whole. However, such value may not be fully achieved without successfully addressing the growing privacy threat.</a:t>
            </a:r>
          </a:p>
          <a:p>
            <a:r>
              <a:rPr lang="en-US" sz="1800" b="1" dirty="0" smtClean="0"/>
              <a:t>Most </a:t>
            </a:r>
            <a:r>
              <a:rPr lang="en-US" sz="1800" b="1" dirty="0"/>
              <a:t>Internet connections make use of </a:t>
            </a:r>
            <a:r>
              <a:rPr lang="en-US" sz="1800" b="1" dirty="0" smtClean="0"/>
              <a:t>technologies </a:t>
            </a:r>
            <a:r>
              <a:rPr lang="en-US" sz="1800" b="1" dirty="0"/>
              <a:t>developed in IEEE 802 (e.g. IEEE </a:t>
            </a:r>
            <a:r>
              <a:rPr lang="en-US" sz="1800" b="1" dirty="0" smtClean="0"/>
              <a:t>802.1, 802.3, 802.11, 802.15, etc.), and some </a:t>
            </a:r>
            <a:r>
              <a:rPr lang="en-US" sz="1800" b="1" dirty="0"/>
              <a:t>companies have already started implementing privacy features on top of IEEE 802 </a:t>
            </a:r>
            <a:r>
              <a:rPr lang="en-US" sz="1800" b="1" dirty="0" smtClean="0"/>
              <a:t>standards. </a:t>
            </a:r>
            <a:r>
              <a:rPr lang="en-US" sz="1800" b="1" dirty="0"/>
              <a:t>Providing privacy features is already seen as a business </a:t>
            </a:r>
            <a:r>
              <a:rPr lang="en-US" sz="1800" b="1" dirty="0" smtClean="0"/>
              <a:t>advantage, as </a:t>
            </a:r>
            <a:r>
              <a:rPr lang="en-US" sz="1800" b="1" dirty="0"/>
              <a:t>users can continue to have confidence and trust in Internet technologies, applications and services. </a:t>
            </a:r>
            <a:endParaRPr lang="en-US" sz="1800" b="1" dirty="0" smtClean="0"/>
          </a:p>
          <a:p>
            <a:r>
              <a:rPr lang="en-US" sz="1800" b="1" dirty="0" smtClean="0"/>
              <a:t>This </a:t>
            </a:r>
            <a:r>
              <a:rPr lang="en-US" sz="1800" b="1" dirty="0"/>
              <a:t>recommendation </a:t>
            </a:r>
            <a:r>
              <a:rPr lang="en-US" sz="1800" b="1" dirty="0" smtClean="0"/>
              <a:t>will </a:t>
            </a:r>
            <a:r>
              <a:rPr lang="en-US" sz="1800" b="1" dirty="0"/>
              <a:t>foster continued growth of deployment of IEEE 802 technologies for communication devices. </a:t>
            </a:r>
          </a:p>
          <a:p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113341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Compatibility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/>
          <a:lstStyle/>
          <a:p>
            <a:r>
              <a:rPr lang="en-US" sz="2000" dirty="0"/>
              <a:t>Each proposed IEEE 802 LMSC standard should be in conformance with </a:t>
            </a:r>
            <a:r>
              <a:rPr lang="en-US" sz="2000" dirty="0" smtClean="0"/>
              <a:t>IEEE </a:t>
            </a:r>
            <a:r>
              <a:rPr lang="en-US" sz="2000" dirty="0" err="1" smtClean="0"/>
              <a:t>Std</a:t>
            </a:r>
            <a:r>
              <a:rPr lang="en-US" sz="2000" dirty="0" smtClean="0"/>
              <a:t> </a:t>
            </a:r>
            <a:r>
              <a:rPr lang="en-US" sz="2000" dirty="0"/>
              <a:t>802, IEEE 802.1AC, and IEEE 802.1Q. If any variances in </a:t>
            </a:r>
            <a:r>
              <a:rPr lang="en-US" sz="2000" dirty="0" smtClean="0"/>
              <a:t>conformance emerge</a:t>
            </a:r>
            <a:r>
              <a:rPr lang="en-US" sz="2000" dirty="0"/>
              <a:t>, they shall be thoroughly disclosed and reviewed with IEEE 802.1 </a:t>
            </a:r>
            <a:r>
              <a:rPr lang="en-US" sz="2000" dirty="0" smtClean="0"/>
              <a:t>WG prior </a:t>
            </a:r>
            <a:r>
              <a:rPr lang="en-US" sz="2000" dirty="0"/>
              <a:t>to submitting a PAR to the Sponsor.</a:t>
            </a:r>
          </a:p>
          <a:p>
            <a:pPr lvl="1"/>
            <a:r>
              <a:rPr lang="en-US" sz="1800" dirty="0"/>
              <a:t>a) Will the proposed standard comply with IEEE </a:t>
            </a:r>
            <a:r>
              <a:rPr lang="en-US" sz="1800" dirty="0" err="1"/>
              <a:t>Std</a:t>
            </a:r>
            <a:r>
              <a:rPr lang="en-US" sz="1800" dirty="0"/>
              <a:t> 802, IEEE </a:t>
            </a:r>
            <a:r>
              <a:rPr lang="en-US" sz="1800" dirty="0" err="1"/>
              <a:t>Std</a:t>
            </a:r>
            <a:r>
              <a:rPr lang="en-US" sz="1800" dirty="0"/>
              <a:t> 802.1AC and </a:t>
            </a:r>
            <a:r>
              <a:rPr lang="en-US" sz="1800" dirty="0" smtClean="0"/>
              <a:t>IEEE </a:t>
            </a:r>
            <a:r>
              <a:rPr lang="en-US" sz="1800" dirty="0" err="1" smtClean="0"/>
              <a:t>Std</a:t>
            </a:r>
            <a:r>
              <a:rPr lang="en-US" sz="1800" dirty="0" smtClean="0"/>
              <a:t> </a:t>
            </a:r>
            <a:r>
              <a:rPr lang="en-US" sz="1800" dirty="0"/>
              <a:t>802.1Q?</a:t>
            </a:r>
          </a:p>
          <a:p>
            <a:pPr lvl="1"/>
            <a:r>
              <a:rPr lang="en-US" sz="1800" dirty="0"/>
              <a:t>b) If the answer to a) is no, supply the response from the IEEE 802.1 WG.</a:t>
            </a:r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review and response is not required if the proposed standard is </a:t>
            </a:r>
            <a:r>
              <a:rPr lang="en-US" sz="1800" dirty="0" smtClean="0"/>
              <a:t>an amendment </a:t>
            </a:r>
            <a:r>
              <a:rPr lang="en-US" sz="1800" dirty="0"/>
              <a:t>or revision to an existing standard for which it has </a:t>
            </a:r>
            <a:r>
              <a:rPr lang="en-US" sz="1800" dirty="0" smtClean="0"/>
              <a:t>been previously </a:t>
            </a:r>
            <a:r>
              <a:rPr lang="en-US" sz="1800" dirty="0"/>
              <a:t>determined that compliance with the above IEEE </a:t>
            </a:r>
            <a:r>
              <a:rPr lang="en-US" sz="1800" dirty="0" smtClean="0"/>
              <a:t>802 standards </a:t>
            </a:r>
            <a:r>
              <a:rPr lang="en-US" sz="1800" dirty="0"/>
              <a:t>is not possible. In this case, the CSD statement shall state </a:t>
            </a:r>
            <a:r>
              <a:rPr lang="en-US" sz="1800" dirty="0" smtClean="0"/>
              <a:t>that this </a:t>
            </a:r>
            <a:r>
              <a:rPr lang="en-US" sz="1800" dirty="0"/>
              <a:t>is the case.</a:t>
            </a:r>
          </a:p>
          <a:p>
            <a:r>
              <a:rPr lang="en-US" sz="2000" b="1" dirty="0"/>
              <a:t>a</a:t>
            </a:r>
            <a:r>
              <a:rPr lang="en-US" sz="2000" b="1" dirty="0" smtClean="0"/>
              <a:t>) Yes.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4903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Distinct Identity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Each </a:t>
            </a:r>
            <a:r>
              <a:rPr lang="en-US" sz="2800" dirty="0"/>
              <a:t>proposed IEEE 802 LMSC standard </a:t>
            </a:r>
            <a:r>
              <a:rPr lang="en-US" sz="2800" dirty="0" smtClean="0"/>
              <a:t>shall provide </a:t>
            </a:r>
            <a:r>
              <a:rPr lang="en-US" sz="2800" dirty="0"/>
              <a:t>evidence of a distinct identity. </a:t>
            </a:r>
            <a:r>
              <a:rPr lang="en-US" sz="2800" dirty="0" smtClean="0"/>
              <a:t>Identify standards </a:t>
            </a:r>
            <a:r>
              <a:rPr lang="en-US" sz="2800" dirty="0"/>
              <a:t>and standards projects with </a:t>
            </a:r>
            <a:r>
              <a:rPr lang="en-US" sz="2800" dirty="0" smtClean="0"/>
              <a:t>similar scopes </a:t>
            </a:r>
            <a:r>
              <a:rPr lang="en-US" sz="2800" dirty="0"/>
              <a:t>and for each one describe why </a:t>
            </a:r>
            <a:r>
              <a:rPr lang="en-US" sz="2800" dirty="0" smtClean="0"/>
              <a:t>the proposed </a:t>
            </a:r>
            <a:r>
              <a:rPr lang="en-US" sz="2800" dirty="0"/>
              <a:t>project is substantially different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b="1" dirty="0" smtClean="0"/>
              <a:t>There </a:t>
            </a:r>
            <a:r>
              <a:rPr lang="en-US" sz="2800" b="1" dirty="0"/>
              <a:t>is </a:t>
            </a:r>
            <a:r>
              <a:rPr lang="en-US" sz="2800" b="1" dirty="0" smtClean="0"/>
              <a:t>currently no standard </a:t>
            </a:r>
            <a:r>
              <a:rPr lang="en-US" sz="2800" b="1" dirty="0"/>
              <a:t>that defines </a:t>
            </a:r>
            <a:r>
              <a:rPr lang="en-US" sz="2800" b="1" dirty="0" smtClean="0"/>
              <a:t>a privacy threat model and associated recommended practice for IEEE 802 technologies.</a:t>
            </a:r>
            <a:endParaRPr lang="en-NZ" sz="2800" b="1" dirty="0" smtClean="0"/>
          </a:p>
          <a:p>
            <a:pPr lvl="1"/>
            <a:endParaRPr lang="en-N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94861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Technical Feasibility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sz="1800" dirty="0" smtClean="0"/>
              <a:t>Each </a:t>
            </a:r>
            <a:r>
              <a:rPr lang="en-US" sz="1800" dirty="0"/>
              <a:t>proposed IEEE 802 LMSC standard shall provide evidence that the project </a:t>
            </a:r>
            <a:r>
              <a:rPr lang="en-US" sz="1800" dirty="0" smtClean="0"/>
              <a:t>is technically </a:t>
            </a:r>
            <a:r>
              <a:rPr lang="en-US" sz="1800" dirty="0"/>
              <a:t>feasible within the time frame of the project. At a minimum, address </a:t>
            </a:r>
            <a:r>
              <a:rPr lang="en-US" sz="1800" dirty="0" smtClean="0"/>
              <a:t>the following </a:t>
            </a:r>
            <a:r>
              <a:rPr lang="en-US" sz="1800" dirty="0"/>
              <a:t>items to demonstrate technical feasibility:</a:t>
            </a:r>
          </a:p>
          <a:p>
            <a:pPr lvl="1"/>
            <a:r>
              <a:rPr lang="en-US" sz="1600" dirty="0"/>
              <a:t>a) Demonstrated system feasibility.</a:t>
            </a:r>
          </a:p>
          <a:p>
            <a:pPr lvl="1"/>
            <a:r>
              <a:rPr lang="en-US" sz="1600" dirty="0"/>
              <a:t>b) Proven similar technology via testing, modeling, simulation, etc</a:t>
            </a:r>
            <a:r>
              <a:rPr lang="en-US" sz="1600" dirty="0" smtClean="0"/>
              <a:t>.</a:t>
            </a:r>
          </a:p>
          <a:p>
            <a:pPr lvl="1"/>
            <a:endParaRPr lang="en-US" sz="1600" dirty="0"/>
          </a:p>
          <a:p>
            <a:r>
              <a:rPr lang="en-US" sz="1800" b="1" dirty="0" smtClean="0"/>
              <a:t>The recommended practice will define recommendations that can be followed by standards developers to improve privacy</a:t>
            </a:r>
            <a:r>
              <a:rPr lang="en-US" sz="1800" b="1" dirty="0" smtClean="0"/>
              <a:t>. </a:t>
            </a:r>
          </a:p>
          <a:p>
            <a:r>
              <a:rPr lang="en-US" sz="1800" b="1" dirty="0" smtClean="0"/>
              <a:t>Privacy threat models have been developed in the industry by standards development organizations, such as the Internet </a:t>
            </a:r>
            <a:r>
              <a:rPr lang="en-US" sz="1800" b="1" dirty="0"/>
              <a:t>Engineering Task Force (IETF</a:t>
            </a:r>
            <a:r>
              <a:rPr lang="en-US" sz="1800" b="1" dirty="0" smtClean="0"/>
              <a:t>).</a:t>
            </a:r>
            <a:endParaRPr lang="en-US" sz="1800" b="1" dirty="0" smtClean="0"/>
          </a:p>
          <a:p>
            <a:r>
              <a:rPr lang="en-US" sz="1800" b="1" dirty="0" smtClean="0"/>
              <a:t>The IEEE 802 </a:t>
            </a:r>
            <a:r>
              <a:rPr lang="en-US" sz="1800" b="1" dirty="0"/>
              <a:t>LAN/MAN Standards Committee and the </a:t>
            </a:r>
            <a:r>
              <a:rPr lang="en-US" sz="1800" b="1" dirty="0" smtClean="0"/>
              <a:t>IETF have successfully carried out three </a:t>
            </a:r>
            <a:r>
              <a:rPr lang="en-US" sz="1800" b="1" dirty="0" smtClean="0"/>
              <a:t>experiments </a:t>
            </a:r>
            <a:r>
              <a:rPr lang="en-US" sz="1800" b="1" dirty="0" smtClean="0"/>
              <a:t>testing the feasibility of a proposed solution to address privacy </a:t>
            </a:r>
            <a:r>
              <a:rPr lang="en-US" sz="1800" b="1" dirty="0"/>
              <a:t>risks associated with tracking globally-unique media access control (MAC) addresses in wireless networks based on IEEE 802.11™</a:t>
            </a:r>
            <a:r>
              <a:rPr lang="en-US" sz="1800" b="1" dirty="0" smtClean="0"/>
              <a:t>,</a:t>
            </a:r>
            <a:r>
              <a:rPr lang="en-US" sz="1800" b="1" dirty="0" smtClean="0"/>
              <a:t> </a:t>
            </a:r>
            <a:r>
              <a:rPr lang="en-US" sz="1800" b="1" dirty="0" smtClean="0"/>
              <a:t>and technical reports of these experiments </a:t>
            </a:r>
            <a:r>
              <a:rPr lang="en-US" sz="1800" b="1" dirty="0" smtClean="0"/>
              <a:t>have been </a:t>
            </a:r>
            <a:r>
              <a:rPr lang="en-US" sz="1800" b="1" dirty="0"/>
              <a:t>published [https://</a:t>
            </a:r>
            <a:r>
              <a:rPr lang="en-US" sz="1800" b="1" dirty="0" smtClean="0"/>
              <a:t>mentor.ieee.org/privecsg/documents] . </a:t>
            </a: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320575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Economic Feasibility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/>
          <a:lstStyle/>
          <a:p>
            <a:r>
              <a:rPr lang="en-US" sz="1800" dirty="0" smtClean="0"/>
              <a:t>Each </a:t>
            </a:r>
            <a:r>
              <a:rPr lang="en-US" sz="1800" dirty="0"/>
              <a:t>proposed IEEE 802 LMSC standard shall provide evidence of </a:t>
            </a:r>
            <a:r>
              <a:rPr lang="en-US" sz="1800" dirty="0" smtClean="0"/>
              <a:t>economic feasibility</a:t>
            </a:r>
            <a:r>
              <a:rPr lang="en-US" sz="1800" dirty="0"/>
              <a:t>. Demonstrate, as far as can reasonably be estimated, the </a:t>
            </a:r>
            <a:r>
              <a:rPr lang="en-US" sz="1800" dirty="0" smtClean="0"/>
              <a:t>economic feasibility </a:t>
            </a:r>
            <a:r>
              <a:rPr lang="en-US" sz="1800" dirty="0"/>
              <a:t>of the proposed project for its intended applications. Among the </a:t>
            </a:r>
            <a:r>
              <a:rPr lang="en-US" sz="1800" dirty="0" smtClean="0"/>
              <a:t>areas that </a:t>
            </a:r>
            <a:r>
              <a:rPr lang="en-US" sz="1800" dirty="0"/>
              <a:t>may be addressed in the cost for performance analysis are the following:</a:t>
            </a:r>
          </a:p>
          <a:p>
            <a:pPr lvl="1"/>
            <a:r>
              <a:rPr lang="en-US" sz="1600" dirty="0"/>
              <a:t>a) Balanced costs (infrastructure versus attached stations).</a:t>
            </a:r>
          </a:p>
          <a:p>
            <a:pPr lvl="1"/>
            <a:r>
              <a:rPr lang="en-US" sz="1600" dirty="0"/>
              <a:t>b) Known cost factors.</a:t>
            </a:r>
          </a:p>
          <a:p>
            <a:pPr lvl="1"/>
            <a:r>
              <a:rPr lang="en-US" sz="1600" dirty="0"/>
              <a:t>c) Consideration of installation costs.</a:t>
            </a:r>
          </a:p>
          <a:p>
            <a:pPr lvl="1"/>
            <a:r>
              <a:rPr lang="en-US" sz="1600" dirty="0"/>
              <a:t>d) Consideration of operational costs (e.g., energy consumption).</a:t>
            </a:r>
          </a:p>
          <a:p>
            <a:pPr lvl="1"/>
            <a:r>
              <a:rPr lang="en-US" sz="1600" dirty="0"/>
              <a:t>e) Other areas, as appropriate</a:t>
            </a:r>
            <a:r>
              <a:rPr lang="en-US" sz="1600" dirty="0" smtClean="0"/>
              <a:t>.</a:t>
            </a:r>
          </a:p>
          <a:p>
            <a:pPr lvl="1"/>
            <a:endParaRPr lang="en-US" sz="1600" dirty="0"/>
          </a:p>
          <a:p>
            <a:r>
              <a:rPr lang="en-US" sz="1800" b="1" dirty="0" smtClean="0"/>
              <a:t>The recommended practices will take into consideration the need to minimize cost impact to implement the mitigation methods. </a:t>
            </a:r>
          </a:p>
        </p:txBody>
      </p:sp>
    </p:spTree>
    <p:extLst>
      <p:ext uri="{BB962C8B-B14F-4D97-AF65-F5344CB8AC3E}">
        <p14:creationId xmlns:p14="http://schemas.microsoft.com/office/powerpoint/2010/main" val="13419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Privacy Recommendation PAR/CSD Proposal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Juan Carlos Zuniga</a:t>
            </a:r>
          </a:p>
          <a:p>
            <a:r>
              <a:rPr lang="en-US" dirty="0" smtClean="0"/>
              <a:t>InterDigital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Dates, WG and Number of People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PAR Request Date:</a:t>
            </a:r>
          </a:p>
          <a:p>
            <a:pPr lvl="1"/>
            <a:r>
              <a:rPr lang="en-US" sz="2400" dirty="0" smtClean="0"/>
              <a:t>17-Jul-2015</a:t>
            </a:r>
            <a:endParaRPr lang="en-US" sz="2400" dirty="0"/>
          </a:p>
          <a:p>
            <a:r>
              <a:rPr lang="en-US" sz="2800" dirty="0"/>
              <a:t>PAR Approval Date:</a:t>
            </a:r>
          </a:p>
          <a:p>
            <a:pPr lvl="1"/>
            <a:r>
              <a:rPr lang="en-US" sz="2400" dirty="0" smtClean="0"/>
              <a:t>09-Nov-2015</a:t>
            </a:r>
            <a:endParaRPr lang="en-US" sz="2400" dirty="0"/>
          </a:p>
          <a:p>
            <a:r>
              <a:rPr lang="en-US" sz="2800" dirty="0"/>
              <a:t>PAR </a:t>
            </a:r>
            <a:r>
              <a:rPr lang="en-US" sz="2800" dirty="0" smtClean="0"/>
              <a:t>Expiration Date</a:t>
            </a:r>
            <a:r>
              <a:rPr lang="en-US" sz="2800" dirty="0"/>
              <a:t>:</a:t>
            </a:r>
          </a:p>
          <a:p>
            <a:pPr lvl="1"/>
            <a:r>
              <a:rPr lang="en-US" sz="2400" dirty="0" smtClean="0"/>
              <a:t>09-Nov-2018</a:t>
            </a:r>
          </a:p>
          <a:p>
            <a:r>
              <a:rPr lang="en-US" sz="2800" dirty="0" smtClean="0"/>
              <a:t>Working Group</a:t>
            </a:r>
          </a:p>
          <a:p>
            <a:pPr lvl="1"/>
            <a:r>
              <a:rPr lang="en-US" sz="2400" dirty="0" smtClean="0"/>
              <a:t>802.1 WG</a:t>
            </a:r>
          </a:p>
          <a:p>
            <a:r>
              <a:rPr lang="en-US" sz="2800" dirty="0" smtClean="0"/>
              <a:t>Number of active people expected:</a:t>
            </a:r>
          </a:p>
          <a:p>
            <a:pPr lvl="1"/>
            <a:r>
              <a:rPr lang="en-US" sz="2400" dirty="0" smtClean="0"/>
              <a:t>18</a:t>
            </a:r>
            <a:endParaRPr lang="en-US" sz="2400" dirty="0"/>
          </a:p>
          <a:p>
            <a:pPr marL="0" indent="0">
              <a:buNone/>
            </a:pPr>
            <a:endParaRPr lang="en-NZ" sz="2800" dirty="0"/>
          </a:p>
          <a:p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123738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Title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</a:t>
            </a:r>
            <a:r>
              <a:rPr lang="en-US" dirty="0"/>
              <a:t>Recommended Practice for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Privacy Considerations for IEEE 802</a:t>
            </a:r>
          </a:p>
          <a:p>
            <a:pPr marL="0" indent="0">
              <a:buNone/>
            </a:pPr>
            <a:r>
              <a:rPr lang="en-US" dirty="0" smtClean="0"/>
              <a:t>Technologies.</a:t>
            </a:r>
            <a:endParaRPr lang="en-US" dirty="0"/>
          </a:p>
          <a:p>
            <a:pPr marL="0" indent="0">
              <a:buNone/>
            </a:pP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2229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Scope of the Project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</a:t>
            </a:r>
            <a:r>
              <a:rPr lang="en-US" dirty="0" smtClean="0"/>
              <a:t>recommended practice specifies a privacy threat model for IEEE 802 technologies and provides recommendations </a:t>
            </a:r>
            <a:r>
              <a:rPr lang="en-NZ" dirty="0" smtClean="0"/>
              <a:t>on how </a:t>
            </a:r>
            <a:r>
              <a:rPr lang="en-US" dirty="0" smtClean="0"/>
              <a:t>to </a:t>
            </a:r>
            <a:r>
              <a:rPr lang="en-US" dirty="0"/>
              <a:t>protect against privacy </a:t>
            </a:r>
            <a:r>
              <a:rPr lang="en-US" dirty="0" smtClean="0"/>
              <a:t>threats</a:t>
            </a:r>
            <a:r>
              <a:rPr lang="en-US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785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Purpose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purpose of this </a:t>
            </a:r>
            <a:r>
              <a:rPr lang="en-US" dirty="0" smtClean="0"/>
              <a:t>recommended </a:t>
            </a:r>
            <a:r>
              <a:rPr lang="en-US" dirty="0"/>
              <a:t>practice is to promote a consistent approach by IEEE 802 protocol developers to mitigate </a:t>
            </a:r>
            <a:r>
              <a:rPr lang="en-US" dirty="0" smtClean="0"/>
              <a:t>privacy </a:t>
            </a:r>
            <a:r>
              <a:rPr lang="en-US" dirty="0"/>
              <a:t>threats identified in the </a:t>
            </a:r>
            <a:r>
              <a:rPr lang="en-US" dirty="0" smtClean="0"/>
              <a:t>specified privacy </a:t>
            </a:r>
            <a:r>
              <a:rPr lang="en-US" dirty="0"/>
              <a:t>threat model and provide a privacy guideline.</a:t>
            </a:r>
            <a:endParaRPr lang="en-US" dirty="0" smtClean="0"/>
          </a:p>
          <a:p>
            <a:endParaRPr lang="en-US" dirty="0"/>
          </a:p>
          <a:p>
            <a:endParaRPr lang="en-NZ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3884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Need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029200"/>
          </a:xfrm>
        </p:spPr>
        <p:txBody>
          <a:bodyPr/>
          <a:lstStyle/>
          <a:p>
            <a:r>
              <a:rPr lang="en-US" sz="2800" dirty="0" smtClean="0"/>
              <a:t>IEEE 802 technologies play </a:t>
            </a:r>
            <a:r>
              <a:rPr lang="en-US" sz="2800" dirty="0"/>
              <a:t>a major role in Internet </a:t>
            </a:r>
            <a:r>
              <a:rPr lang="en-US" sz="2800" dirty="0" smtClean="0"/>
              <a:t>connectivity, yet have the potential to disclose their users’ private information*. A </a:t>
            </a:r>
            <a:r>
              <a:rPr lang="en-US" sz="2800" dirty="0"/>
              <a:t>recommended practice </a:t>
            </a:r>
            <a:r>
              <a:rPr lang="en-US" sz="2800" dirty="0" smtClean="0"/>
              <a:t>to promote a consistent approach by </a:t>
            </a:r>
            <a:r>
              <a:rPr lang="en-US" sz="2800" dirty="0"/>
              <a:t>IEEE 802 </a:t>
            </a:r>
            <a:r>
              <a:rPr lang="en-US" sz="2800" dirty="0" smtClean="0"/>
              <a:t>protocol </a:t>
            </a:r>
            <a:r>
              <a:rPr lang="en-US" sz="2800" dirty="0"/>
              <a:t>developers to mitigate Internet privacy threats </a:t>
            </a:r>
            <a:r>
              <a:rPr lang="en-US" sz="2800" dirty="0" smtClean="0"/>
              <a:t>is </a:t>
            </a:r>
            <a:r>
              <a:rPr lang="en-US" sz="2800" dirty="0"/>
              <a:t>needed. </a:t>
            </a:r>
          </a:p>
          <a:p>
            <a:endParaRPr lang="en-US" sz="2800" dirty="0"/>
          </a:p>
          <a:p>
            <a:endParaRPr lang="en-NZ" sz="2800" dirty="0" smtClean="0"/>
          </a:p>
          <a:p>
            <a:pPr marL="457200" lvl="1" indent="0">
              <a:buNone/>
            </a:pPr>
            <a:r>
              <a:rPr lang="en-NZ" sz="2400" dirty="0" smtClean="0"/>
              <a:t>* </a:t>
            </a:r>
            <a:r>
              <a:rPr lang="en-NZ" sz="2400" dirty="0">
                <a:hlinkClick r:id="rId3"/>
              </a:rPr>
              <a:t>https://</a:t>
            </a:r>
            <a:r>
              <a:rPr lang="en-NZ" sz="2400" dirty="0" smtClean="0">
                <a:hlinkClick r:id="rId3"/>
              </a:rPr>
              <a:t>wiki.tools.ietf.org/html/draft-iab-privsec-confidentiality-threat-07</a:t>
            </a:r>
            <a:r>
              <a:rPr lang="en-NZ" sz="2400" dirty="0" smtClean="0"/>
              <a:t> 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57608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Stakeholders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Developers, providers, and users </a:t>
            </a:r>
            <a:r>
              <a:rPr lang="en-US" dirty="0" smtClean="0"/>
              <a:t>of services, content </a:t>
            </a:r>
            <a:r>
              <a:rPr lang="en-US" dirty="0"/>
              <a:t>and equipment </a:t>
            </a:r>
            <a:r>
              <a:rPr lang="en-US" dirty="0" smtClean="0"/>
              <a:t>for wired and wireless network connectivity using IEEE 802 standards. This </a:t>
            </a:r>
            <a:r>
              <a:rPr lang="en-US" dirty="0"/>
              <a:t>includes software developers</a:t>
            </a:r>
            <a:r>
              <a:rPr lang="en-US" dirty="0" smtClean="0"/>
              <a:t>, networking </a:t>
            </a:r>
            <a:r>
              <a:rPr lang="en-US" dirty="0"/>
              <a:t>IC developers, bridge and </a:t>
            </a:r>
            <a:r>
              <a:rPr lang="en-US" dirty="0" smtClean="0"/>
              <a:t>NIC vendors</a:t>
            </a:r>
            <a:r>
              <a:rPr lang="en-US" dirty="0"/>
              <a:t>, </a:t>
            </a:r>
            <a:r>
              <a:rPr lang="en-US" dirty="0" smtClean="0"/>
              <a:t>service providers and users.</a:t>
            </a:r>
            <a:endParaRPr lang="en-NZ" dirty="0"/>
          </a:p>
          <a:p>
            <a:pPr marL="857250" lvl="1" indent="-457200"/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348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Possible Registration Activity 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This project does not envision any registration activity.</a:t>
            </a:r>
          </a:p>
          <a:p>
            <a:pPr marL="1314450" lvl="2" indent="-457200">
              <a:buFont typeface="+mj-lt"/>
              <a:buAutoNum type="arabicPeriod"/>
            </a:pPr>
            <a:endParaRPr lang="en-NZ" dirty="0" smtClean="0"/>
          </a:p>
          <a:p>
            <a:pPr marL="1314450" lvl="2" indent="-457200">
              <a:buFont typeface="+mj-lt"/>
              <a:buAutoNum type="arabicPeriod"/>
            </a:pPr>
            <a:endParaRPr lang="en-NZ" dirty="0"/>
          </a:p>
          <a:p>
            <a:pPr lvl="2"/>
            <a:endParaRPr lang="en-NZ" dirty="0"/>
          </a:p>
          <a:p>
            <a:pPr marL="857250" lvl="1" indent="-457200"/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7605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-14-0033-00-ecsg-omniran-pptx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omniran-14-0033-00-ecsg-omniran-pptx-template</Template>
  <TotalTime>2618</TotalTime>
  <Words>1202</Words>
  <Application>Microsoft Office PowerPoint</Application>
  <PresentationFormat>On-screen Show (4:3)</PresentationFormat>
  <Paragraphs>114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ＭＳ Ｐゴシック</vt:lpstr>
      <vt:lpstr>Arial</vt:lpstr>
      <vt:lpstr>Times</vt:lpstr>
      <vt:lpstr>Times New Roman</vt:lpstr>
      <vt:lpstr>omniran-14-0033-00-ecsg-omniran-pptx-template</vt:lpstr>
      <vt:lpstr>PowerPoint Presentation</vt:lpstr>
      <vt:lpstr>Privacy Recommendation PAR/CSD Proposal</vt:lpstr>
      <vt:lpstr>Dates, WG and Number of People</vt:lpstr>
      <vt:lpstr>Title</vt:lpstr>
      <vt:lpstr>Scope of the Project</vt:lpstr>
      <vt:lpstr>Purpose</vt:lpstr>
      <vt:lpstr>Need</vt:lpstr>
      <vt:lpstr>Stakeholders</vt:lpstr>
      <vt:lpstr>Possible Registration Activity  </vt:lpstr>
      <vt:lpstr>Managed Objects</vt:lpstr>
      <vt:lpstr>Coexistence</vt:lpstr>
      <vt:lpstr>Broad Market Potential</vt:lpstr>
      <vt:lpstr>Compatibility</vt:lpstr>
      <vt:lpstr>Distinct Identity</vt:lpstr>
      <vt:lpstr>Technical Feasibility</vt:lpstr>
      <vt:lpstr>Economic Feasibility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Zuniga, Juan Carlos</dc:creator>
  <cp:lastModifiedBy>Zuniga, Juan Carlos</cp:lastModifiedBy>
  <cp:revision>147</cp:revision>
  <cp:lastPrinted>1998-02-10T13:28:06Z</cp:lastPrinted>
  <dcterms:created xsi:type="dcterms:W3CDTF">2014-08-29T18:55:47Z</dcterms:created>
  <dcterms:modified xsi:type="dcterms:W3CDTF">2015-07-15T07:08:09Z</dcterms:modified>
</cp:coreProperties>
</file>