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12"/>
  </p:notesMasterIdLst>
  <p:handoutMasterIdLst>
    <p:handoutMasterId r:id="rId13"/>
  </p:handoutMasterIdLst>
  <p:sldIdLst>
    <p:sldId id="1004" r:id="rId2"/>
    <p:sldId id="1015" r:id="rId3"/>
    <p:sldId id="997" r:id="rId4"/>
    <p:sldId id="998" r:id="rId5"/>
    <p:sldId id="1002" r:id="rId6"/>
    <p:sldId id="1011" r:id="rId7"/>
    <p:sldId id="1012" r:id="rId8"/>
    <p:sldId id="1013" r:id="rId9"/>
    <p:sldId id="1014" r:id="rId10"/>
    <p:sldId id="1016" r:id="rId11"/>
  </p:sldIdLst>
  <p:sldSz cx="9906000" cy="6858000" type="A4"/>
  <p:notesSz cx="7102475" cy="10231438"/>
  <p:defaultTextStyle>
    <a:defPPr>
      <a:defRPr lang="es-ES_tradnl"/>
    </a:defPPr>
    <a:lvl1pPr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18">
          <p15:clr>
            <a:srgbClr val="A4A3A4"/>
          </p15:clr>
        </p15:guide>
        <p15:guide id="2" pos="329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los J. Bernardos" initials="cjb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FFCC"/>
    <a:srgbClr val="CCFFCC"/>
    <a:srgbClr val="66FF33"/>
    <a:srgbClr val="FF0000"/>
    <a:srgbClr val="0066FF"/>
    <a:srgbClr val="00DFCA"/>
    <a:srgbClr val="CC6600"/>
    <a:srgbClr val="EAEAEA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625" autoAdjust="0"/>
    <p:restoredTop sz="67358" autoAdjust="0"/>
  </p:normalViewPr>
  <p:slideViewPr>
    <p:cSldViewPr snapToObjects="1">
      <p:cViewPr varScale="1">
        <p:scale>
          <a:sx n="58" d="100"/>
          <a:sy n="58" d="100"/>
        </p:scale>
        <p:origin x="1158" y="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1560" y="1542"/>
      </p:cViewPr>
      <p:guideLst>
        <p:guide orient="horz" pos="2218"/>
        <p:guide pos="329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58264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3079540" cy="50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03" tIns="0" rIns="19703" bIns="0" numCol="1" anchor="t" anchorCtr="0" compatLnSpc="1">
            <a:prstTxWarp prst="textNoShape">
              <a:avLst/>
            </a:prstTxWarp>
          </a:bodyPr>
          <a:lstStyle>
            <a:lvl1pPr algn="l" defTabSz="788988">
              <a:defRPr sz="1000" i="1">
                <a:latin typeface="Times New Roman" pitchFamily="18" charset="0"/>
              </a:defRPr>
            </a:lvl1pPr>
          </a:lstStyle>
          <a:p>
            <a:endParaRPr lang="es-ES_tradnl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6" y="-1588"/>
            <a:ext cx="3079539" cy="50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03" tIns="0" rIns="19703" bIns="0" numCol="1" anchor="t" anchorCtr="0" compatLnSpc="1">
            <a:prstTxWarp prst="textNoShape">
              <a:avLst/>
            </a:prstTxWarp>
          </a:bodyPr>
          <a:lstStyle>
            <a:lvl1pPr algn="r" defTabSz="788988">
              <a:defRPr sz="1000" i="1">
                <a:latin typeface="Times New Roman" pitchFamily="18" charset="0"/>
              </a:defRPr>
            </a:lvl1pPr>
          </a:lstStyle>
          <a:p>
            <a:endParaRPr lang="es-ES_tradnl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008"/>
            <a:ext cx="3079540" cy="50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03" tIns="0" rIns="19703" bIns="0" numCol="1" anchor="b" anchorCtr="0" compatLnSpc="1">
            <a:prstTxWarp prst="textNoShape">
              <a:avLst/>
            </a:prstTxWarp>
          </a:bodyPr>
          <a:lstStyle>
            <a:lvl1pPr algn="l" defTabSz="788988">
              <a:defRPr sz="1000" i="1">
                <a:latin typeface="Times New Roman" pitchFamily="18" charset="0"/>
              </a:defRPr>
            </a:lvl1pPr>
          </a:lstStyle>
          <a:p>
            <a:endParaRPr lang="es-ES_tradnl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6" y="9722008"/>
            <a:ext cx="3079539" cy="50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03" tIns="0" rIns="19703" bIns="0" numCol="1" anchor="b" anchorCtr="0" compatLnSpc="1">
            <a:prstTxWarp prst="textNoShape">
              <a:avLst/>
            </a:prstTxWarp>
          </a:bodyPr>
          <a:lstStyle>
            <a:lvl1pPr algn="r" defTabSz="788988">
              <a:defRPr sz="1000" i="1">
                <a:latin typeface="Times New Roman" pitchFamily="18" charset="0"/>
              </a:defRPr>
            </a:lvl1pPr>
          </a:lstStyle>
          <a:p>
            <a:fld id="{6B60238E-1173-444B-A809-E9698CD930B7}" type="slidenum">
              <a:rPr lang="es-ES_tradnl"/>
              <a:pPr/>
              <a:t>‹#›</a:t>
            </a:fld>
            <a:endParaRPr lang="es-ES_tradnl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006"/>
            <a:ext cx="5209329" cy="4305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2" tIns="47617" rIns="95232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Texto del cuerpo</a:t>
            </a:r>
          </a:p>
          <a:p>
            <a:pPr lvl="0"/>
            <a:r>
              <a:rPr lang="es-ES_tradnl" smtClean="0"/>
              <a:t>Segundo nivel</a:t>
            </a:r>
          </a:p>
          <a:p>
            <a:pPr lvl="0"/>
            <a:r>
              <a:rPr lang="es-ES_tradnl" smtClean="0"/>
              <a:t>Tercer nivel</a:t>
            </a:r>
          </a:p>
          <a:p>
            <a:pPr lvl="0"/>
            <a:r>
              <a:rPr lang="es-ES_tradnl" smtClean="0"/>
              <a:t>Cuarto nivel</a:t>
            </a:r>
          </a:p>
          <a:p>
            <a:pPr lvl="0"/>
            <a:r>
              <a:rPr lang="es-ES_tradnl" smtClean="0"/>
              <a:t>Quinto nivel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290772" y="9993388"/>
            <a:ext cx="452640" cy="231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05" tIns="45975" rIns="90305" bIns="45975">
            <a:spAutoFit/>
          </a:bodyPr>
          <a:lstStyle/>
          <a:p>
            <a:pPr defTabSz="901700">
              <a:lnSpc>
                <a:spcPct val="90000"/>
              </a:lnSpc>
            </a:pPr>
            <a:fld id="{AF60F159-7F68-4071-AD56-F917054846EF}" type="slidenum">
              <a:rPr lang="es-ES_tradnl" sz="1000">
                <a:latin typeface="Times New Roman" pitchFamily="18" charset="0"/>
              </a:rPr>
              <a:pPr defTabSz="901700">
                <a:lnSpc>
                  <a:spcPct val="90000"/>
                </a:lnSpc>
              </a:pPr>
              <a:t>‹#›</a:t>
            </a:fld>
            <a:endParaRPr lang="es-ES_tradnl" sz="1000">
              <a:latin typeface="Times New Roman" pitchFamily="18" charset="0"/>
            </a:endParaRPr>
          </a:p>
        </p:txBody>
      </p:sp>
      <p:sp>
        <p:nvSpPr>
          <p:cNvPr id="2056" name="Rectangle 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0" y="774700"/>
            <a:ext cx="5518150" cy="3821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19024471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that we have tested the scripts in a limited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0238E-1173-444B-A809-E9698CD930B7}" type="slidenum">
              <a:rPr lang="es-ES_tradnl" smtClean="0"/>
              <a:pPr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83368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OSX10.7.5 MacBook (2006) + Atheros 5416 </a:t>
            </a:r>
            <a:r>
              <a:rPr lang="en-US" sz="120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WiFi</a:t>
            </a:r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: FAIL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Whilst the </a:t>
            </a:r>
            <a:r>
              <a:rPr lang="en-US" sz="120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ifconfig</a:t>
            </a:r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command succeeds the new MAC address is only apparent in </a:t>
            </a:r>
            <a:r>
              <a:rPr lang="en-US" sz="120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ifconfig</a:t>
            </a:r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- it does not change the actual </a:t>
            </a:r>
            <a:r>
              <a:rPr lang="en-US" sz="120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WiFI</a:t>
            </a:r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MAC address used on the air. Furthermore the machine is unable to connect to any </a:t>
            </a:r>
            <a:r>
              <a:rPr lang="en-US" sz="120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WiFI</a:t>
            </a:r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networks after the change - the </a:t>
            </a:r>
            <a:r>
              <a:rPr lang="en-US" sz="120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networksetup</a:t>
            </a:r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command generates an error -3905 - normal operation is only resumed when the original MAC address is reassigned. A monitor mode Wireshark running on another machine confirms the fact that MAC address has not changed.</a:t>
            </a:r>
          </a:p>
          <a:p>
            <a:endParaRPr lang="en-US" sz="1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OSX10.7.5 MacBook Air (2008) + Broadcom BMC43XX 1.0 </a:t>
            </a:r>
            <a:r>
              <a:rPr lang="en-US" sz="120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WiFi</a:t>
            </a:r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: FAIL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Whilst the </a:t>
            </a:r>
            <a:r>
              <a:rPr lang="en-US" sz="120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ifconfig</a:t>
            </a:r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command apparently succeeds the new MAC address is not assigned to the interface neither as far as the </a:t>
            </a:r>
            <a:r>
              <a:rPr lang="en-US" sz="120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ifconfig</a:t>
            </a:r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command shows nor from external Wireshark machine. There is no error indication as the </a:t>
            </a:r>
            <a:r>
              <a:rPr lang="en-US" sz="120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ifconfig</a:t>
            </a:r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command quietly fails to change the MAC address.</a:t>
            </a:r>
          </a:p>
          <a:p>
            <a:endParaRPr lang="en-US" sz="1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OSX10.9.5 MacBook Pro (2010) + Broadcom BMC43XX 1.0 </a:t>
            </a:r>
            <a:r>
              <a:rPr lang="en-US" sz="120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WiFi</a:t>
            </a:r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: </a:t>
            </a:r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SUCCESS</a:t>
            </a:r>
            <a:endParaRPr lang="en-US" sz="1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The script operates correctly and a monitor mode Wireshark running on another machine confirms the fact that MAC address has successfully changed.</a:t>
            </a:r>
          </a:p>
          <a:p>
            <a:endParaRPr lang="en-US" sz="1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0238E-1173-444B-A809-E9698CD930B7}" type="slidenum">
              <a:rPr lang="es-ES_tradnl" smtClean="0"/>
              <a:pPr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02520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Ubuntu 14.04.2 LTS: </a:t>
            </a:r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SUCCESS</a:t>
            </a:r>
            <a:endParaRPr lang="en-US" sz="1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The scripts operates fine - this machine runs without a GUI and network manager so it's less usual. Anyway a monitor mode Wireshark running on another machine confirms the fact that MAC address has successfully changed.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0238E-1173-444B-A809-E9698CD930B7}" type="slidenum">
              <a:rPr lang="es-ES_tradnl" smtClean="0"/>
              <a:pPr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44897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gif"/><Relationship Id="rId4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85" name="Oval 5"/>
          <p:cNvSpPr>
            <a:spLocks noChangeArrowheads="1"/>
          </p:cNvSpPr>
          <p:nvPr/>
        </p:nvSpPr>
        <p:spPr bwMode="auto">
          <a:xfrm>
            <a:off x="5457825" y="44450"/>
            <a:ext cx="1655763" cy="1512888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710086" name="Group 6"/>
          <p:cNvGrpSpPr>
            <a:grpSpLocks/>
          </p:cNvGrpSpPr>
          <p:nvPr/>
        </p:nvGrpSpPr>
        <p:grpSpPr bwMode="auto">
          <a:xfrm>
            <a:off x="-4763" y="-17463"/>
            <a:ext cx="9920288" cy="1079501"/>
            <a:chOff x="-3" y="-11"/>
            <a:chExt cx="6249" cy="680"/>
          </a:xfrm>
        </p:grpSpPr>
        <p:pic>
          <p:nvPicPr>
            <p:cNvPr id="1710087" name="Picture 7" descr="imagen1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15410" t="6561" b="3281"/>
            <a:stretch>
              <a:fillRect/>
            </a:stretch>
          </p:blipFill>
          <p:spPr bwMode="auto">
            <a:xfrm>
              <a:off x="-3" y="-11"/>
              <a:ext cx="2225" cy="680"/>
            </a:xfrm>
            <a:prstGeom prst="rect">
              <a:avLst/>
            </a:prstGeom>
            <a:noFill/>
          </p:spPr>
        </p:pic>
        <p:pic>
          <p:nvPicPr>
            <p:cNvPr id="1710088" name="Picture 8" descr="imagen2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83" y="-11"/>
              <a:ext cx="4163" cy="68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253288" y="566738"/>
            <a:ext cx="2144712" cy="588645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19150" y="566738"/>
            <a:ext cx="6281738" cy="5886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apositiva de título">
    <p:bg bwMode="lt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 descr="Imagen 004"/>
          <p:cNvPicPr>
            <a:picLocks noChangeAspect="1" noChangeArrowheads="1"/>
          </p:cNvPicPr>
          <p:nvPr userDrawn="1"/>
        </p:nvPicPr>
        <p:blipFill>
          <a:blip r:embed="rId3" cstate="print"/>
          <a:srcRect t="14174"/>
          <a:stretch>
            <a:fillRect/>
          </a:stretch>
        </p:blipFill>
        <p:spPr bwMode="auto">
          <a:xfrm>
            <a:off x="0" y="0"/>
            <a:ext cx="9926638" cy="6858024"/>
          </a:xfrm>
          <a:prstGeom prst="rect">
            <a:avLst/>
          </a:prstGeom>
          <a:noFill/>
        </p:spPr>
      </p:pic>
      <p:pic>
        <p:nvPicPr>
          <p:cNvPr id="9" name="Picture 4" descr="E:\Imagenes\Imágenes UC3M\EscudoLogoCorporativo.jpg"/>
          <p:cNvPicPr>
            <a:picLocks noChangeAspect="1" noChangeArrowheads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823"/>
          <a:stretch>
            <a:fillRect/>
          </a:stretch>
        </p:blipFill>
        <p:spPr bwMode="auto">
          <a:xfrm>
            <a:off x="1625180" y="-63837"/>
            <a:ext cx="3215401" cy="1708265"/>
          </a:xfrm>
          <a:prstGeom prst="rect">
            <a:avLst/>
          </a:prstGeom>
          <a:noFill/>
        </p:spPr>
      </p:pic>
      <p:pic>
        <p:nvPicPr>
          <p:cNvPr id="4098" name="Picture 2" descr="E:\Imagenes\Imágenes UC3M\uc3m-logo_trans.gif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0423" y="79038"/>
            <a:ext cx="1534756" cy="1534756"/>
          </a:xfrm>
          <a:prstGeom prst="rect">
            <a:avLst/>
          </a:prstGeom>
          <a:noFill/>
        </p:spPr>
      </p:pic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99719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95300" y="6356357"/>
            <a:ext cx="2311400" cy="365125"/>
          </a:xfrm>
          <a:prstGeom prst="rect">
            <a:avLst/>
          </a:prstGeom>
        </p:spPr>
        <p:txBody>
          <a:bodyPr/>
          <a:lstStyle/>
          <a:p>
            <a:fld id="{055B853F-2162-479E-B468-D4FBC23BBF4F}" type="datetimeFigureOut">
              <a:rPr lang="es-ES" smtClean="0"/>
              <a:pPr/>
              <a:t>10/03/2015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099300" y="6356357"/>
            <a:ext cx="2311400" cy="365125"/>
          </a:xfrm>
          <a:prstGeom prst="rect">
            <a:avLst/>
          </a:prstGeom>
        </p:spPr>
        <p:txBody>
          <a:bodyPr/>
          <a:lstStyle/>
          <a:p>
            <a:fld id="{9AFAA40B-9D1F-4BC2-82BC-4F203A4BDA07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392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997196"/>
          </a:xfrm>
        </p:spPr>
        <p:txBody>
          <a:bodyPr/>
          <a:lstStyle>
            <a:lvl1pPr>
              <a:defRPr>
                <a:effectLst>
                  <a:reflection blurRad="6350" stA="55000" endA="300" endPos="45500" dir="5400000" sy="-100000" algn="bl" rotWithShape="0"/>
                </a:effectLst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19150" y="1412875"/>
            <a:ext cx="4213225" cy="5040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84775" y="1412875"/>
            <a:ext cx="4213225" cy="5040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9058" name="Group 2"/>
          <p:cNvGrpSpPr>
            <a:grpSpLocks/>
          </p:cNvGrpSpPr>
          <p:nvPr/>
        </p:nvGrpSpPr>
        <p:grpSpPr bwMode="auto">
          <a:xfrm>
            <a:off x="-4763" y="-17463"/>
            <a:ext cx="9920288" cy="1079501"/>
            <a:chOff x="-3" y="-11"/>
            <a:chExt cx="6249" cy="680"/>
          </a:xfrm>
        </p:grpSpPr>
        <p:pic>
          <p:nvPicPr>
            <p:cNvPr id="1709059" name="Picture 3" descr="imagen1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 l="15410" t="6561" b="3281"/>
            <a:stretch>
              <a:fillRect/>
            </a:stretch>
          </p:blipFill>
          <p:spPr bwMode="auto">
            <a:xfrm>
              <a:off x="-3" y="-11"/>
              <a:ext cx="2225" cy="680"/>
            </a:xfrm>
            <a:prstGeom prst="rect">
              <a:avLst/>
            </a:prstGeom>
            <a:noFill/>
          </p:spPr>
        </p:pic>
        <p:pic>
          <p:nvPicPr>
            <p:cNvPr id="1709060" name="Picture 4" descr="imagen2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2083" y="-11"/>
              <a:ext cx="4163" cy="680"/>
            </a:xfrm>
            <a:prstGeom prst="rect">
              <a:avLst/>
            </a:prstGeom>
            <a:noFill/>
          </p:spPr>
        </p:pic>
      </p:grpSp>
      <p:sp>
        <p:nvSpPr>
          <p:cNvPr id="1709061" name="Rectangle 5"/>
          <p:cNvSpPr>
            <a:spLocks noGrp="1" noChangeArrowheads="1"/>
          </p:cNvSpPr>
          <p:nvPr>
            <p:ph type="body" idx="1"/>
          </p:nvPr>
        </p:nvSpPr>
        <p:spPr bwMode="gray">
          <a:xfrm>
            <a:off x="819150" y="1412875"/>
            <a:ext cx="8578850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 Click to edit Master text styles</a:t>
            </a:r>
          </a:p>
          <a:p>
            <a:pPr lvl="1"/>
            <a:r>
              <a:rPr lang="en-US" smtClean="0"/>
              <a:t>This is the first level bullet</a:t>
            </a:r>
          </a:p>
          <a:p>
            <a:pPr lvl="2"/>
            <a:r>
              <a:rPr lang="en-US" smtClean="0"/>
              <a:t> This is the second level bullet</a:t>
            </a:r>
          </a:p>
          <a:p>
            <a:pPr lvl="3"/>
            <a:r>
              <a:rPr lang="en-US" smtClean="0"/>
              <a:t> This is the third level bullet</a:t>
            </a:r>
          </a:p>
          <a:p>
            <a:pPr lvl="3"/>
            <a:endParaRPr lang="en-US" smtClean="0"/>
          </a:p>
        </p:txBody>
      </p:sp>
      <p:sp>
        <p:nvSpPr>
          <p:cNvPr id="1709062" name="Rectangle 6"/>
          <p:cNvSpPr>
            <a:spLocks noGrp="1" noChangeArrowheads="1"/>
          </p:cNvSpPr>
          <p:nvPr>
            <p:ph type="title"/>
          </p:nvPr>
        </p:nvSpPr>
        <p:spPr bwMode="gray">
          <a:xfrm>
            <a:off x="2073275" y="566738"/>
            <a:ext cx="63357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038" tIns="0" rIns="46038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Title Subtitle</a:t>
            </a:r>
          </a:p>
        </p:txBody>
      </p:sp>
      <p:sp>
        <p:nvSpPr>
          <p:cNvPr id="1709063" name="Text Box 7"/>
          <p:cNvSpPr txBox="1">
            <a:spLocks noChangeArrowheads="1"/>
          </p:cNvSpPr>
          <p:nvPr/>
        </p:nvSpPr>
        <p:spPr bwMode="auto">
          <a:xfrm>
            <a:off x="7137400" y="6559550"/>
            <a:ext cx="26511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550" tIns="0" rIns="82550" bIns="0">
            <a:spAutoFit/>
          </a:bodyPr>
          <a:lstStyle/>
          <a:p>
            <a:pPr algn="r"/>
            <a:fld id="{7E19DC54-8BA7-40B4-8870-56C13057E14A}" type="slidenum">
              <a:rPr lang="en-US" sz="1100">
                <a:solidFill>
                  <a:srgbClr val="003BB2"/>
                </a:solidFill>
                <a:latin typeface="Arial" charset="0"/>
              </a:rPr>
              <a:pPr algn="r"/>
              <a:t>‹#›</a:t>
            </a:fld>
            <a:endParaRPr lang="en-US" sz="1100">
              <a:solidFill>
                <a:srgbClr val="003BB2"/>
              </a:solidFill>
              <a:latin typeface="Arial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6822181" y="24879"/>
            <a:ext cx="29177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0" dirty="0" smtClean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privecsg-15-0007-01-0000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</p:sldLayoutIdLst>
  <p:transition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9250" indent="-349250" algn="l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u"/>
        <a:defRPr sz="2800" b="1">
          <a:solidFill>
            <a:srgbClr val="3333CC"/>
          </a:solidFill>
          <a:latin typeface="+mn-lt"/>
          <a:ea typeface="+mn-ea"/>
          <a:cs typeface="+mn-cs"/>
        </a:defRPr>
      </a:lvl1pPr>
      <a:lvl2pPr marL="800100" indent="-336550" algn="l" rtl="0" eaLnBrk="0" fontAlgn="base" hangingPunct="0">
        <a:spcBef>
          <a:spcPct val="25000"/>
        </a:spcBef>
        <a:spcAft>
          <a:spcPct val="0"/>
        </a:spcAft>
        <a:buClr>
          <a:srgbClr val="3333CC"/>
        </a:buClr>
        <a:buSzPct val="70000"/>
        <a:buFont typeface="Wingdings" pitchFamily="2" charset="2"/>
        <a:buChar char="v"/>
        <a:defRPr sz="2400" b="1">
          <a:solidFill>
            <a:schemeClr val="tx1"/>
          </a:solidFill>
          <a:latin typeface="+mn-lt"/>
        </a:defRPr>
      </a:lvl2pPr>
      <a:lvl3pPr marL="1146175" indent="-231775" algn="l" rtl="0" eaLnBrk="0" fontAlgn="base" hangingPunct="0">
        <a:spcBef>
          <a:spcPct val="25000"/>
        </a:spcBef>
        <a:spcAft>
          <a:spcPct val="0"/>
        </a:spcAft>
        <a:buClr>
          <a:srgbClr val="CC0066"/>
        </a:buClr>
        <a:buSzPct val="80000"/>
        <a:buFont typeface="Wingdings" pitchFamily="2" charset="2"/>
        <a:buChar char="ü"/>
        <a:defRPr sz="2100" b="1">
          <a:solidFill>
            <a:schemeClr val="tx1"/>
          </a:solidFill>
          <a:latin typeface="+mn-lt"/>
        </a:defRPr>
      </a:lvl3pPr>
      <a:lvl4pPr marL="1485900" indent="-225425" algn="l" rtl="0" eaLnBrk="0" fontAlgn="base" hangingPunct="0">
        <a:spcBef>
          <a:spcPct val="20000"/>
        </a:spcBef>
        <a:spcAft>
          <a:spcPct val="0"/>
        </a:spcAft>
        <a:buClr>
          <a:srgbClr val="3333CC"/>
        </a:buClr>
        <a:buSzPct val="12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928999"/>
              </p:ext>
            </p:extLst>
          </p:nvPr>
        </p:nvGraphicFramePr>
        <p:xfrm>
          <a:off x="577850" y="482600"/>
          <a:ext cx="8750301" cy="3751826"/>
        </p:xfrm>
        <a:graphic>
          <a:graphicData uri="http://schemas.openxmlformats.org/drawingml/2006/table">
            <a:tbl>
              <a:tblPr/>
              <a:tblGrid>
                <a:gridCol w="2227131"/>
                <a:gridCol w="2227130"/>
                <a:gridCol w="1577073"/>
                <a:gridCol w="2718967"/>
              </a:tblGrid>
              <a:tr h="400050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WiFi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 Privacy network experiment</a:t>
                      </a:r>
                      <a:b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at IEEE meeting @ Berlin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9875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Date: [2015-03-08]</a:t>
                      </a:r>
                    </a:p>
                  </a:txBody>
                  <a:tcPr marL="39000" marR="39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3675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Authors: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Name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Affiliation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Phone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Email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Carlos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Jesús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Bernardos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UC3M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cjbc@it.uc3m.es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Fabio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Giust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UC3M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fgiust@it.uc3m.es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Antonio de la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Oliva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UC3M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aoliva@it.uc3m.es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Juan Carlos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Zúñiga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InterDigital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JuanCarlos.Zuniga@InterDigital.com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Notice: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This document does not represent the agreed view of the IEEE 802 EC Privacy Recommendation SG.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4175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Copyright policy: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The contributor is familiar with the IEEE-SA Copyright Policy &lt;</a:t>
                      </a: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hlinkClick r:id="rId2"/>
                        </a:rPr>
                        <a:t>http://standards.ieee.org/IPR/copyrightpolicy.html</a:t>
                      </a: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&gt;.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4188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Patent policy: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The contributor is familiar with the IEEE-SA Patent Policy and Procedures: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&lt;</a:t>
                      </a: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hlinkClick r:id="rId3"/>
                        </a:rPr>
                        <a:t>http://standards.ieee.org/guides/bylaws/sect6-7.html#6</a:t>
                      </a: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&gt; and &lt;</a:t>
                      </a: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hlinkClick r:id="rId4"/>
                        </a:rPr>
                        <a:t>http://standards.ieee.org/guides/opman/sect6.html#6.3</a:t>
                      </a: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&gt;.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77850" y="4293096"/>
            <a:ext cx="8750300" cy="1955304"/>
          </a:xfrm>
          <a:prstGeom prst="rect">
            <a:avLst/>
          </a:prstGeom>
          <a:noFill/>
        </p:spPr>
        <p:txBody>
          <a:bodyPr lIns="36000" tIns="36000" rIns="36000" bIns="36000">
            <a:norm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  <a:ea typeface="ＭＳ Ｐゴシック" charset="0"/>
                <a:cs typeface="Arial" charset="0"/>
              </a:rPr>
              <a:t>Abstract</a:t>
            </a:r>
          </a:p>
          <a:p>
            <a:pPr>
              <a:defRPr/>
            </a:pPr>
            <a:endParaRPr lang="en-US" sz="1600" dirty="0">
              <a:latin typeface="+mn-lt"/>
              <a:ea typeface="ＭＳ Ｐゴシック" charset="0"/>
              <a:cs typeface="Arial" charset="0"/>
            </a:endParaRPr>
          </a:p>
          <a:p>
            <a:pPr>
              <a:defRPr/>
            </a:pPr>
            <a:r>
              <a:rPr lang="en-US" sz="1800" dirty="0">
                <a:latin typeface="+mn-lt"/>
                <a:ea typeface="ＭＳ Ｐゴシック" charset="0"/>
                <a:cs typeface="Arial" charset="0"/>
              </a:rPr>
              <a:t>The present </a:t>
            </a:r>
            <a:r>
              <a:rPr lang="en-US" sz="1800" dirty="0" smtClean="0">
                <a:latin typeface="+mn-lt"/>
                <a:ea typeface="ＭＳ Ｐゴシック" charset="0"/>
                <a:cs typeface="Arial" charset="0"/>
              </a:rPr>
              <a:t>document describes the MAC Privacy trial </a:t>
            </a:r>
          </a:p>
          <a:p>
            <a:pPr>
              <a:defRPr/>
            </a:pPr>
            <a:r>
              <a:rPr lang="en-US" sz="1800" dirty="0" smtClean="0">
                <a:latin typeface="+mn-lt"/>
                <a:ea typeface="ＭＳ Ｐゴシック" charset="0"/>
                <a:cs typeface="Arial" charset="0"/>
              </a:rPr>
              <a:t>to be performed at IEEE plenary meeting @ Berlin</a:t>
            </a:r>
            <a:endParaRPr lang="en-US" sz="1800" dirty="0">
              <a:latin typeface="+mn-lt"/>
              <a:ea typeface="ＭＳ Ｐゴシック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984022" y="46137"/>
            <a:ext cx="29177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privecsg-15-0007-01-0000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9044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19150" y="1196999"/>
            <a:ext cx="8578850" cy="504031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Run similar setup at IETF 92 meeting in Dallas, TX (March 22-27, 2015)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Compile data </a:t>
            </a:r>
            <a:r>
              <a:rPr lang="en-US" smtClean="0"/>
              <a:t>and draft a </a:t>
            </a:r>
            <a:r>
              <a:rPr lang="en-US" dirty="0" smtClean="0"/>
              <a:t>report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Publish/communicate results at both IEEE 802 and IETF committees</a:t>
            </a:r>
            <a:endParaRPr lang="en-US" dirty="0"/>
          </a:p>
        </p:txBody>
      </p:sp>
      <p:sp>
        <p:nvSpPr>
          <p:cNvPr id="5" name="4 Rectángulo"/>
          <p:cNvSpPr/>
          <p:nvPr/>
        </p:nvSpPr>
        <p:spPr>
          <a:xfrm>
            <a:off x="1014733" y="6381328"/>
            <a:ext cx="74666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latin typeface="+mj-lt"/>
                <a:cs typeface="Courier New" panose="02070309020205020404" pitchFamily="49" charset="0"/>
              </a:rPr>
              <a:t>More info available at the trial Wiki page: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http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://goo.gl/eFUM9h</a:t>
            </a:r>
          </a:p>
        </p:txBody>
      </p:sp>
    </p:spTree>
    <p:extLst>
      <p:ext uri="{BB962C8B-B14F-4D97-AF65-F5344CB8AC3E}">
        <p14:creationId xmlns:p14="http://schemas.microsoft.com/office/powerpoint/2010/main" val="19978681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MAC Add Privacy Trial</a:t>
            </a:r>
            <a:endParaRPr lang="en-U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part of the Internet Privacy efforts in coordination between </a:t>
            </a:r>
            <a:r>
              <a:rPr lang="en-US" dirty="0" smtClean="0"/>
              <a:t>IETF (</a:t>
            </a:r>
            <a:r>
              <a:rPr lang="en-US" dirty="0"/>
              <a:t>IAB/IESG) and </a:t>
            </a:r>
            <a:r>
              <a:rPr lang="en-US" dirty="0" smtClean="0"/>
              <a:t>IEEE 802 (Privacy EC SG), </a:t>
            </a:r>
            <a:r>
              <a:rPr lang="en-US" dirty="0"/>
              <a:t>we are performing a trial to randomize the MAC address of some user's Wi-Fi </a:t>
            </a:r>
            <a:r>
              <a:rPr lang="en-US" dirty="0" smtClean="0"/>
              <a:t>devices</a:t>
            </a:r>
          </a:p>
          <a:p>
            <a:r>
              <a:rPr lang="en-US" dirty="0" smtClean="0"/>
              <a:t>Instructions </a:t>
            </a:r>
            <a:r>
              <a:rPr lang="en-US" dirty="0"/>
              <a:t>on how to participate in this trial are described </a:t>
            </a:r>
            <a:r>
              <a:rPr lang="en-US" dirty="0" smtClean="0"/>
              <a:t>here:</a:t>
            </a:r>
          </a:p>
          <a:p>
            <a:pPr lvl="1"/>
            <a:r>
              <a:rPr lang="en-US" dirty="0"/>
              <a:t>http://goo.gl/eFUM9h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need your help to make this a successful </a:t>
            </a:r>
            <a:r>
              <a:rPr lang="en-US" dirty="0" smtClean="0"/>
              <a:t>experiment</a:t>
            </a:r>
          </a:p>
          <a:p>
            <a:pPr lvl="1"/>
            <a:r>
              <a:rPr lang="en-US" dirty="0" smtClean="0"/>
              <a:t>Please participate!</a:t>
            </a:r>
          </a:p>
        </p:txBody>
      </p:sp>
      <p:sp>
        <p:nvSpPr>
          <p:cNvPr id="7" name="6 Rectángulo">
            <a:hlinkClick r:id="" action="ppaction://noaction"/>
          </p:cNvPr>
          <p:cNvSpPr/>
          <p:nvPr/>
        </p:nvSpPr>
        <p:spPr>
          <a:xfrm>
            <a:off x="4860634" y="3275112"/>
            <a:ext cx="1847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78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Experiment goals</a:t>
            </a:r>
            <a:endParaRPr lang="en-U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Carry out a Wi-Fi MAC randomization trial/experiment at IEEE meeting @ Berlin</a:t>
            </a:r>
          </a:p>
          <a:p>
            <a:pPr lvl="1"/>
            <a:r>
              <a:rPr lang="en-US" dirty="0" smtClean="0"/>
              <a:t>Evaluating support of different OSes (Mac OS </a:t>
            </a:r>
            <a:r>
              <a:rPr lang="en-US" dirty="0"/>
              <a:t>X, Linux, </a:t>
            </a:r>
            <a:r>
              <a:rPr lang="en-US" dirty="0" smtClean="0"/>
              <a:t>Windows</a:t>
            </a:r>
            <a:r>
              <a:rPr lang="en-US" dirty="0"/>
              <a:t> </a:t>
            </a:r>
            <a:r>
              <a:rPr lang="en-US" dirty="0" smtClean="0"/>
              <a:t>and Android)</a:t>
            </a:r>
          </a:p>
          <a:p>
            <a:pPr lvl="1"/>
            <a:r>
              <a:rPr lang="en-US" dirty="0" smtClean="0"/>
              <a:t>Analyzing the impact of L2 address randomization on the user experience and the network infrastructure</a:t>
            </a:r>
          </a:p>
          <a:p>
            <a:pPr lvl="2"/>
            <a:r>
              <a:rPr lang="en-US" dirty="0" smtClean="0"/>
              <a:t>Specially in case of L2 address collision</a:t>
            </a:r>
          </a:p>
          <a:p>
            <a:pPr lvl="1"/>
            <a:r>
              <a:rPr lang="en-US" dirty="0" smtClean="0"/>
              <a:t>Keep learning from these experiences (building on top of initial trial at IETF 91 meeting in Honolulu, HI)</a:t>
            </a:r>
          </a:p>
        </p:txBody>
      </p:sp>
      <p:sp>
        <p:nvSpPr>
          <p:cNvPr id="7" name="6 Rectángulo">
            <a:hlinkClick r:id="" action="ppaction://noaction"/>
          </p:cNvPr>
          <p:cNvSpPr/>
          <p:nvPr/>
        </p:nvSpPr>
        <p:spPr>
          <a:xfrm>
            <a:off x="4860634" y="3275112"/>
            <a:ext cx="1847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Network setup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specific SSID 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ieee802_privacy_trial</a:t>
            </a:r>
            <a:r>
              <a:rPr lang="en-US" dirty="0" smtClean="0"/>
              <a:t>) deployed for the trial</a:t>
            </a:r>
          </a:p>
          <a:p>
            <a:pPr lvl="1"/>
            <a:r>
              <a:rPr lang="en-US" dirty="0" smtClean="0"/>
              <a:t>Deployed on all IEEE physical APs, as an additional virtual AP </a:t>
            </a:r>
          </a:p>
          <a:p>
            <a:pPr lvl="1"/>
            <a:r>
              <a:rPr lang="en-US" dirty="0" smtClean="0"/>
              <a:t>WPA2 PSK security, to avoid non participants to accidentally connect to our trial WLAN</a:t>
            </a:r>
          </a:p>
          <a:p>
            <a:pPr lvl="1"/>
            <a:r>
              <a:rPr lang="en-US" dirty="0" smtClean="0"/>
              <a:t>DHCP server specific configuration for the trial</a:t>
            </a:r>
          </a:p>
          <a:p>
            <a:pPr lvl="2"/>
            <a:r>
              <a:rPr lang="en-US" dirty="0" smtClean="0"/>
              <a:t>A different </a:t>
            </a:r>
            <a:r>
              <a:rPr lang="en-US" dirty="0"/>
              <a:t> </a:t>
            </a:r>
            <a:r>
              <a:rPr lang="en-US" dirty="0" smtClean="0"/>
              <a:t>(shorter) lease time for trial participants</a:t>
            </a:r>
          </a:p>
          <a:p>
            <a:pPr lvl="3"/>
            <a:r>
              <a:rPr lang="en-US" dirty="0" smtClean="0"/>
              <a:t>30 minutes (instead of </a:t>
            </a:r>
            <a:r>
              <a:rPr lang="en-US" dirty="0"/>
              <a:t>the 24-hour </a:t>
            </a:r>
            <a:r>
              <a:rPr lang="en-US" dirty="0" smtClean="0"/>
              <a:t>default lease)</a:t>
            </a:r>
          </a:p>
          <a:p>
            <a:pPr lvl="3"/>
            <a:r>
              <a:rPr lang="en-US" dirty="0" smtClean="0"/>
              <a:t>Participants are identified by a MAC addresses with 0x06 as first octet</a:t>
            </a:r>
          </a:p>
          <a:p>
            <a:pPr lvl="3"/>
            <a:r>
              <a:rPr lang="en-US" dirty="0" smtClean="0"/>
              <a:t>Different DHCP pool and VLANs</a:t>
            </a:r>
          </a:p>
        </p:txBody>
      </p:sp>
    </p:spTree>
    <p:extLst>
      <p:ext uri="{BB962C8B-B14F-4D97-AF65-F5344CB8AC3E}">
        <p14:creationId xmlns:p14="http://schemas.microsoft.com/office/powerpoint/2010/main" val="42474013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Trial setup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19150" y="1196752"/>
            <a:ext cx="8886378" cy="5040313"/>
          </a:xfrm>
        </p:spPr>
        <p:txBody>
          <a:bodyPr/>
          <a:lstStyle/>
          <a:p>
            <a:r>
              <a:rPr lang="en-US" dirty="0" smtClean="0"/>
              <a:t>Participants: please notify your participation  to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privacy_trial@inv.it.uc3m.es</a:t>
            </a:r>
            <a:endParaRPr lang="en-US" dirty="0" smtClean="0"/>
          </a:p>
          <a:p>
            <a:r>
              <a:rPr lang="en-US" dirty="0" smtClean="0"/>
              <a:t>WLAN address randomization tools developed and/or tested for 4 different OSes. Generate a local MAC address with 0x06 as first octet</a:t>
            </a:r>
          </a:p>
          <a:p>
            <a:pPr lvl="1"/>
            <a:r>
              <a:rPr lang="en-US" dirty="0"/>
              <a:t>Apple Mac OS X (tested on v</a:t>
            </a:r>
            <a:r>
              <a:rPr lang="en-US" dirty="0" smtClean="0"/>
              <a:t>10.10</a:t>
            </a:r>
            <a:r>
              <a:rPr lang="en-US" dirty="0"/>
              <a:t>, alias Yosemite)</a:t>
            </a:r>
          </a:p>
          <a:p>
            <a:pPr lvl="1"/>
            <a:r>
              <a:rPr lang="en-US" dirty="0" smtClean="0"/>
              <a:t>GNU </a:t>
            </a:r>
            <a:r>
              <a:rPr lang="en-US" dirty="0"/>
              <a:t>Linux (tested on </a:t>
            </a:r>
            <a:r>
              <a:rPr lang="en-US" dirty="0" err="1"/>
              <a:t>Debian</a:t>
            </a:r>
            <a:r>
              <a:rPr lang="en-US" dirty="0"/>
              <a:t> testing/unstable, Ubuntu </a:t>
            </a:r>
            <a:r>
              <a:rPr lang="en-US" dirty="0" smtClean="0"/>
              <a:t>13.10, </a:t>
            </a:r>
            <a:r>
              <a:rPr lang="en-US" dirty="0"/>
              <a:t>and Fedora </a:t>
            </a:r>
            <a:r>
              <a:rPr lang="en-US" dirty="0" smtClean="0"/>
              <a:t>20)</a:t>
            </a:r>
          </a:p>
          <a:p>
            <a:pPr lvl="1"/>
            <a:r>
              <a:rPr lang="en-US" dirty="0"/>
              <a:t>Microsoft Windows (tested on Windows 7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Android (tested on Nexus 4 and Jelly Bean 4.2.2)</a:t>
            </a:r>
          </a:p>
          <a:p>
            <a:r>
              <a:rPr lang="en-US" dirty="0" smtClean="0"/>
              <a:t>Use of DHCP client identifier for debugging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014733" y="6381328"/>
            <a:ext cx="74666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latin typeface="+mj-lt"/>
                <a:cs typeface="Courier New" panose="02070309020205020404" pitchFamily="49" charset="0"/>
              </a:rPr>
              <a:t>More info available at the trial Wiki page: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http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://goo.gl/eFUM9h</a:t>
            </a:r>
          </a:p>
        </p:txBody>
      </p:sp>
    </p:spTree>
    <p:extLst>
      <p:ext uri="{BB962C8B-B14F-4D97-AF65-F5344CB8AC3E}">
        <p14:creationId xmlns:p14="http://schemas.microsoft.com/office/powerpoint/2010/main" val="41442392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Apple Mac OS X*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88504" y="1052736"/>
            <a:ext cx="9417496" cy="5256337"/>
          </a:xfrm>
        </p:spPr>
        <p:txBody>
          <a:bodyPr/>
          <a:lstStyle/>
          <a:p>
            <a:r>
              <a:rPr lang="en-US" sz="2400" dirty="0" smtClean="0"/>
              <a:t>Command-based. Run on a terminal every </a:t>
            </a:r>
            <a:r>
              <a:rPr lang="en-US" sz="2400" dirty="0"/>
              <a:t>time you want to connect to a </a:t>
            </a:r>
            <a:r>
              <a:rPr lang="en-US" sz="2400" dirty="0" err="1"/>
              <a:t>WiFi</a:t>
            </a:r>
            <a:r>
              <a:rPr lang="en-US" sz="2400" dirty="0"/>
              <a:t> </a:t>
            </a:r>
            <a:r>
              <a:rPr lang="en-US" sz="2400" dirty="0" smtClean="0"/>
              <a:t>Network: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Some parameters have to be properly filled in</a:t>
            </a:r>
          </a:p>
          <a:p>
            <a:pPr lvl="1"/>
            <a:r>
              <a:rPr lang="en-US" sz="2000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&lt;WLANIFACE&gt;</a:t>
            </a:r>
            <a:r>
              <a:rPr lang="en-US" sz="2000" b="0" dirty="0" smtClean="0"/>
              <a:t> name </a:t>
            </a:r>
            <a:r>
              <a:rPr lang="en-US" sz="2000" b="0" dirty="0"/>
              <a:t>of </a:t>
            </a:r>
            <a:r>
              <a:rPr lang="en-US" sz="2000" b="0" dirty="0" smtClean="0"/>
              <a:t>wireless </a:t>
            </a:r>
            <a:r>
              <a:rPr lang="en-US" sz="2000" b="0" dirty="0"/>
              <a:t>interface </a:t>
            </a:r>
            <a:r>
              <a:rPr lang="en-US" sz="2000" b="0" dirty="0" smtClean="0"/>
              <a:t>(e.g.,</a:t>
            </a:r>
            <a:r>
              <a:rPr lang="en-US" sz="2000" b="0" dirty="0"/>
              <a:t> </a:t>
            </a:r>
            <a:r>
              <a:rPr lang="en-US" sz="2000" dirty="0" smtClean="0"/>
              <a:t>en0</a:t>
            </a:r>
            <a:r>
              <a:rPr lang="en-US" sz="2000" b="0" dirty="0" smtClean="0"/>
              <a:t>)</a:t>
            </a:r>
          </a:p>
          <a:p>
            <a:pPr lvl="1"/>
            <a:r>
              <a:rPr lang="en-US" sz="2000" b="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ESSID&gt;</a:t>
            </a:r>
            <a:r>
              <a:rPr lang="en-US" sz="2000" b="0" dirty="0" smtClean="0"/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ieee802_privacy_trial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b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WiFi</a:t>
            </a:r>
            <a:r>
              <a:rPr lang="en-US" sz="2000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KEY&gt;</a:t>
            </a:r>
            <a:r>
              <a:rPr lang="en-US" sz="2000" b="0" dirty="0" smtClean="0"/>
              <a:t>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ieeeieee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&lt;PATH_TO_LOGFILE&gt;</a:t>
            </a:r>
            <a:r>
              <a:rPr lang="en-US" sz="2000" b="0" dirty="0" smtClean="0"/>
              <a:t> path </a:t>
            </a:r>
            <a:r>
              <a:rPr lang="en-US" sz="2000" b="0" dirty="0"/>
              <a:t>to a log file used to save the randomized MAC addresses </a:t>
            </a:r>
            <a:r>
              <a:rPr lang="en-US" sz="2000" b="0" dirty="0" smtClean="0"/>
              <a:t>used during the trial</a:t>
            </a:r>
          </a:p>
          <a:p>
            <a:pPr marL="0" indent="0">
              <a:buNone/>
            </a:pPr>
            <a:r>
              <a:rPr lang="en-US" sz="1800" dirty="0" smtClean="0"/>
              <a:t>*Tested on Mac OSX </a:t>
            </a:r>
            <a:r>
              <a:rPr lang="en-US" sz="1800" dirty="0"/>
              <a:t>v</a:t>
            </a:r>
            <a:r>
              <a:rPr lang="en-US" sz="1800" dirty="0" smtClean="0"/>
              <a:t>ersion 10.10</a:t>
            </a:r>
            <a:r>
              <a:rPr lang="en-US" sz="1800" dirty="0"/>
              <a:t> </a:t>
            </a:r>
            <a:r>
              <a:rPr lang="en-US" sz="1800" dirty="0" smtClean="0"/>
              <a:t>(MacBook 2014)</a:t>
            </a:r>
          </a:p>
          <a:p>
            <a:pPr marL="0" indent="0">
              <a:buNone/>
            </a:pPr>
            <a:r>
              <a:rPr lang="en-US" sz="1600" dirty="0" smtClean="0"/>
              <a:t>** Update: </a:t>
            </a:r>
            <a:r>
              <a:rPr lang="en-US" sz="1600" kern="1200" dirty="0">
                <a:solidFill>
                  <a:schemeClr val="tx1"/>
                </a:solidFill>
                <a:latin typeface="Times New Roman" pitchFamily="18" charset="0"/>
              </a:rPr>
              <a:t>Working on OSX10.7.5 MacBook Air (2008) + Broadcom BMC43XX 1.0 </a:t>
            </a:r>
            <a:r>
              <a:rPr lang="en-US" sz="1600" kern="1200" dirty="0" err="1" smtClean="0">
                <a:solidFill>
                  <a:schemeClr val="tx1"/>
                </a:solidFill>
                <a:latin typeface="Times New Roman" pitchFamily="18" charset="0"/>
              </a:rPr>
              <a:t>WiFi</a:t>
            </a:r>
            <a:r>
              <a:rPr lang="en-US" sz="1600" kern="1200" dirty="0" smtClean="0">
                <a:solidFill>
                  <a:schemeClr val="tx1"/>
                </a:solidFill>
                <a:latin typeface="Times New Roman" pitchFamily="18" charset="0"/>
              </a:rPr>
              <a:t> and </a:t>
            </a:r>
            <a:r>
              <a:rPr lang="en-US" sz="1600" kern="1200" dirty="0">
                <a:solidFill>
                  <a:schemeClr val="tx1"/>
                </a:solidFill>
                <a:latin typeface="Times New Roman" pitchFamily="18" charset="0"/>
              </a:rPr>
              <a:t>OSX10.9.5 MacBook Pro (2010) + Broadcom BMC43XX 1.0 </a:t>
            </a:r>
            <a:r>
              <a:rPr lang="en-US" sz="1600" kern="1200" dirty="0" err="1" smtClean="0">
                <a:solidFill>
                  <a:schemeClr val="tx1"/>
                </a:solidFill>
                <a:latin typeface="Times New Roman" pitchFamily="18" charset="0"/>
              </a:rPr>
              <a:t>WiFi</a:t>
            </a:r>
            <a:r>
              <a:rPr lang="en-US" sz="1600" kern="1200" dirty="0" smtClean="0">
                <a:solidFill>
                  <a:schemeClr val="tx1"/>
                </a:solidFill>
                <a:latin typeface="Times New Roman" pitchFamily="18" charset="0"/>
              </a:rPr>
              <a:t>. Not Working on </a:t>
            </a:r>
            <a:r>
              <a:rPr lang="en-US" sz="1600" kern="1200" dirty="0">
                <a:solidFill>
                  <a:schemeClr val="tx1"/>
                </a:solidFill>
                <a:latin typeface="Times New Roman" pitchFamily="18" charset="0"/>
              </a:rPr>
              <a:t>OSX10.7.5 MacBook (2006) + Atheros 5416 </a:t>
            </a:r>
            <a:r>
              <a:rPr lang="en-US" sz="1600" kern="1200" dirty="0" err="1">
                <a:solidFill>
                  <a:schemeClr val="tx1"/>
                </a:solidFill>
                <a:latin typeface="Times New Roman" pitchFamily="18" charset="0"/>
              </a:rPr>
              <a:t>WiFi</a:t>
            </a:r>
            <a:r>
              <a:rPr lang="en-US" sz="1600" kern="1200" dirty="0">
                <a:solidFill>
                  <a:schemeClr val="tx1"/>
                </a:solidFill>
                <a:latin typeface="Times New Roman" pitchFamily="18" charset="0"/>
              </a:rPr>
              <a:t> and OSX10.7.5 MacBook Air (2008) + Broadcom BMC43XX 1.0 </a:t>
            </a:r>
            <a:r>
              <a:rPr lang="en-US" sz="1600" kern="1200" dirty="0" err="1">
                <a:solidFill>
                  <a:schemeClr val="tx1"/>
                </a:solidFill>
                <a:latin typeface="Times New Roman" pitchFamily="18" charset="0"/>
              </a:rPr>
              <a:t>WiFi</a:t>
            </a:r>
            <a:endParaRPr lang="en-US" sz="1600" dirty="0"/>
          </a:p>
        </p:txBody>
      </p:sp>
      <p:sp>
        <p:nvSpPr>
          <p:cNvPr id="4" name="3 CuadroTexto"/>
          <p:cNvSpPr txBox="1"/>
          <p:nvPr/>
        </p:nvSpPr>
        <p:spPr>
          <a:xfrm>
            <a:off x="488504" y="1844824"/>
            <a:ext cx="8909496" cy="954107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MAC_ADDR=06:`openssl rand -hex 5 |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sed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's/\(..\)/:\1/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g;s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/^.\(.\)[0-3]/\12/;s/^.\(.\)[4-7]/\16/; s/^.\(.\)[89ab]/\1a/;s/^.\(.\)[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cdef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]/\1e/'`;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ifconfig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&lt;WLANIFACE&gt; ether $MAC_ADDR;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networksetup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setairportnetwork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&lt;WLANIFACE&gt; &lt;ESSID&gt; &lt;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WiFi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KEY&gt;; echo $MAC_ADDR &gt;&gt; &lt;PATH_TO_LOGFILE&gt;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014733" y="6381328"/>
            <a:ext cx="74666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latin typeface="+mj-lt"/>
                <a:cs typeface="Courier New" panose="02070309020205020404" pitchFamily="49" charset="0"/>
              </a:rPr>
              <a:t>More info available at the trial Wiki page: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http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://goo.gl/eFUM9h</a:t>
            </a:r>
          </a:p>
        </p:txBody>
      </p:sp>
    </p:spTree>
    <p:extLst>
      <p:ext uri="{BB962C8B-B14F-4D97-AF65-F5344CB8AC3E}">
        <p14:creationId xmlns:p14="http://schemas.microsoft.com/office/powerpoint/2010/main" val="36309815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Linux**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19150" y="1196999"/>
            <a:ext cx="9086850" cy="5040313"/>
          </a:xfrm>
        </p:spPr>
        <p:txBody>
          <a:bodyPr/>
          <a:lstStyle/>
          <a:p>
            <a:r>
              <a:rPr lang="en-US" sz="2400" dirty="0" err="1" smtClean="0"/>
              <a:t>Config</a:t>
            </a:r>
            <a:r>
              <a:rPr lang="en-US" sz="2400" dirty="0" smtClean="0"/>
              <a:t> file-based. </a:t>
            </a:r>
            <a:r>
              <a:rPr lang="en-US" sz="2400" dirty="0"/>
              <a:t>M</a:t>
            </a:r>
            <a:r>
              <a:rPr lang="en-US" sz="2400" dirty="0" smtClean="0"/>
              <a:t>ake Linux’s </a:t>
            </a:r>
            <a:r>
              <a:rPr lang="en-US" sz="2400" dirty="0"/>
              <a:t>Network Manager automatically use a random </a:t>
            </a:r>
            <a:r>
              <a:rPr lang="en-US" sz="2400" dirty="0" smtClean="0"/>
              <a:t>local MAC </a:t>
            </a:r>
            <a:r>
              <a:rPr lang="en-US" sz="2400" dirty="0"/>
              <a:t>address </a:t>
            </a:r>
            <a:r>
              <a:rPr lang="en-US" sz="2400" dirty="0" smtClean="0"/>
              <a:t>with any new </a:t>
            </a:r>
            <a:r>
              <a:rPr lang="en-US" sz="2400" dirty="0"/>
              <a:t>WLAN </a:t>
            </a:r>
            <a:r>
              <a:rPr lang="en-US" sz="2400" dirty="0" smtClean="0"/>
              <a:t>connection</a:t>
            </a:r>
          </a:p>
          <a:p>
            <a:r>
              <a:rPr lang="en-US" sz="2400" dirty="0" smtClean="0"/>
              <a:t>Makes use of the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macchanger</a:t>
            </a:r>
            <a:r>
              <a:rPr lang="en-US" sz="2400" dirty="0" smtClean="0"/>
              <a:t> tool</a:t>
            </a:r>
          </a:p>
          <a:p>
            <a:r>
              <a:rPr lang="en-US" sz="2400" dirty="0" smtClean="0"/>
              <a:t>Download provided script and copy </a:t>
            </a:r>
            <a:r>
              <a:rPr lang="en-US" sz="2400" dirty="0"/>
              <a:t>it </a:t>
            </a:r>
            <a:r>
              <a:rPr lang="en-US" sz="2400" dirty="0" smtClean="0"/>
              <a:t>to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NetworkManager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dispatcher.d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/random_wlan_mac_06</a:t>
            </a:r>
            <a:endParaRPr lang="en-US" sz="2400" b="0" dirty="0" smtClean="0"/>
          </a:p>
          <a:p>
            <a:pPr lvl="1"/>
            <a:r>
              <a:rPr lang="en-US" sz="2000" dirty="0" smtClean="0"/>
              <a:t>Some parameters have to be properly filled in</a:t>
            </a:r>
          </a:p>
          <a:p>
            <a:pPr lvl="2"/>
            <a:r>
              <a:rPr lang="en-US" sz="2000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&lt;WLANIFACE&gt;</a:t>
            </a:r>
            <a:r>
              <a:rPr lang="en-US" sz="2000" b="0" dirty="0" smtClean="0"/>
              <a:t> name </a:t>
            </a:r>
            <a:r>
              <a:rPr lang="en-US" sz="2000" b="0" dirty="0"/>
              <a:t>of </a:t>
            </a:r>
            <a:r>
              <a:rPr lang="en-US" sz="2000" b="0" dirty="0" smtClean="0"/>
              <a:t>wireless </a:t>
            </a:r>
            <a:r>
              <a:rPr lang="en-US" sz="2000" b="0" dirty="0"/>
              <a:t>interface </a:t>
            </a:r>
            <a:r>
              <a:rPr lang="en-US" sz="2000" b="0" dirty="0" smtClean="0"/>
              <a:t>(e.g.,</a:t>
            </a:r>
            <a:r>
              <a:rPr lang="en-US" sz="2000" b="0" dirty="0"/>
              <a:t> </a:t>
            </a:r>
            <a:r>
              <a:rPr lang="en-US" sz="2000" dirty="0" smtClean="0"/>
              <a:t>en0</a:t>
            </a:r>
            <a:r>
              <a:rPr lang="en-US" sz="2000" b="0" dirty="0" smtClean="0"/>
              <a:t>)</a:t>
            </a:r>
          </a:p>
          <a:p>
            <a:pPr lvl="2"/>
            <a:r>
              <a:rPr lang="en-US" sz="2000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&lt;MACCHANGER&gt;</a:t>
            </a:r>
            <a:r>
              <a:rPr lang="en-US" sz="2000" b="0" dirty="0" smtClean="0">
                <a:latin typeface="+mj-lt"/>
                <a:cs typeface="Courier New" panose="02070309020205020404" pitchFamily="49" charset="0"/>
              </a:rPr>
              <a:t> path to the </a:t>
            </a:r>
            <a:r>
              <a:rPr lang="en-US" sz="2000" b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macchanger</a:t>
            </a:r>
            <a:r>
              <a:rPr lang="en-US" sz="2000" b="0" dirty="0" smtClean="0">
                <a:latin typeface="+mj-lt"/>
                <a:cs typeface="Courier New" panose="02070309020205020404" pitchFamily="49" charset="0"/>
              </a:rPr>
              <a:t> tool</a:t>
            </a:r>
            <a:endParaRPr lang="en-US" sz="20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000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&lt;LOGFILE&gt;</a:t>
            </a:r>
            <a:r>
              <a:rPr lang="en-US" sz="2000" b="0" dirty="0" smtClean="0"/>
              <a:t> path </a:t>
            </a:r>
            <a:r>
              <a:rPr lang="en-US" sz="2000" b="0" dirty="0"/>
              <a:t>to </a:t>
            </a:r>
            <a:r>
              <a:rPr lang="en-US" sz="2000" b="0" dirty="0" smtClean="0"/>
              <a:t>file where logs will be saved</a:t>
            </a:r>
          </a:p>
          <a:p>
            <a:r>
              <a:rPr lang="en-US" sz="2400" dirty="0" smtClean="0"/>
              <a:t>Additional script provided for periodic random address randomization while not connected and scanning</a:t>
            </a:r>
          </a:p>
          <a:p>
            <a:pPr marL="0" indent="0">
              <a:buNone/>
            </a:pPr>
            <a:r>
              <a:rPr lang="en-US" sz="1600" dirty="0" smtClean="0"/>
              <a:t>**Tested on </a:t>
            </a:r>
            <a:r>
              <a:rPr lang="en-US" sz="1600" dirty="0" err="1" smtClean="0"/>
              <a:t>Debian</a:t>
            </a:r>
            <a:r>
              <a:rPr lang="en-US" sz="1600" dirty="0" smtClean="0"/>
              <a:t> </a:t>
            </a:r>
            <a:r>
              <a:rPr lang="en-US" sz="1600" dirty="0"/>
              <a:t>testing/unstable, Ubuntu 13.10*, </a:t>
            </a:r>
            <a:r>
              <a:rPr lang="en-US" sz="1600" dirty="0" smtClean="0"/>
              <a:t>Fedora 20 and Ubuntu 14.04.2 LTS.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014733" y="6381328"/>
            <a:ext cx="74666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latin typeface="+mj-lt"/>
                <a:cs typeface="Courier New" panose="02070309020205020404" pitchFamily="49" charset="0"/>
              </a:rPr>
              <a:t>More info available at the trial Wiki page: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http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://goo.gl/eFUM9h</a:t>
            </a:r>
          </a:p>
        </p:txBody>
      </p:sp>
    </p:spTree>
    <p:extLst>
      <p:ext uri="{BB962C8B-B14F-4D97-AF65-F5344CB8AC3E}">
        <p14:creationId xmlns:p14="http://schemas.microsoft.com/office/powerpoint/2010/main" val="28333261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Windows***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19150" y="1196999"/>
            <a:ext cx="8578850" cy="5040313"/>
          </a:xfrm>
        </p:spPr>
        <p:txBody>
          <a:bodyPr/>
          <a:lstStyle/>
          <a:p>
            <a:r>
              <a:rPr lang="en-US" dirty="0" smtClean="0"/>
              <a:t>Script-based. </a:t>
            </a:r>
            <a:r>
              <a:rPr lang="en-US" dirty="0"/>
              <a:t>Download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New-MACaddress.ps1</a:t>
            </a:r>
            <a:r>
              <a:rPr lang="en-US" dirty="0"/>
              <a:t> </a:t>
            </a:r>
            <a:r>
              <a:rPr lang="en-US" dirty="0" smtClean="0"/>
              <a:t>script. Run </a:t>
            </a:r>
            <a:r>
              <a:rPr lang="en-US" dirty="0"/>
              <a:t>on a </a:t>
            </a:r>
            <a:r>
              <a:rPr lang="en-US" dirty="0" smtClean="0"/>
              <a:t>console </a:t>
            </a:r>
            <a:r>
              <a:rPr lang="en-US" dirty="0"/>
              <a:t>every time you want to </a:t>
            </a:r>
            <a:r>
              <a:rPr lang="en-US" dirty="0" smtClean="0"/>
              <a:t>configure a new local MAC address on a NIC</a:t>
            </a:r>
          </a:p>
          <a:p>
            <a:endParaRPr lang="en-US" dirty="0" smtClean="0"/>
          </a:p>
          <a:p>
            <a:r>
              <a:rPr lang="en-US" dirty="0"/>
              <a:t>If there are multiple network interfaces (NIC) you will get a prompt asking for which card to change the MAC </a:t>
            </a:r>
            <a:r>
              <a:rPr lang="en-US" dirty="0" smtClean="0"/>
              <a:t>address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***Tested on Windows 7 (and PowerShell 2.0)</a:t>
            </a:r>
            <a:endParaRPr lang="en-US" sz="2000" dirty="0"/>
          </a:p>
        </p:txBody>
      </p:sp>
      <p:sp>
        <p:nvSpPr>
          <p:cNvPr id="5" name="4 Rectángulo"/>
          <p:cNvSpPr/>
          <p:nvPr/>
        </p:nvSpPr>
        <p:spPr>
          <a:xfrm>
            <a:off x="1014733" y="6381328"/>
            <a:ext cx="74666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latin typeface="+mj-lt"/>
                <a:cs typeface="Courier New" panose="02070309020205020404" pitchFamily="49" charset="0"/>
              </a:rPr>
              <a:t>More info available at the trial Wiki page: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http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://goo.gl/eFUM9h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724024" y="2689175"/>
            <a:ext cx="8909496" cy="307777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</a:rPr>
              <a:t>C</a:t>
            </a:r>
            <a:r>
              <a:rPr lang="en-US" b="1" dirty="0">
                <a:solidFill>
                  <a:schemeClr val="bg1"/>
                </a:solidFill>
              </a:rPr>
              <a:t>:\TEMP&gt; .\New-MACaddress.ps1 -Wireless</a:t>
            </a:r>
            <a:endParaRPr lang="en-US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1634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Android****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19150" y="1196999"/>
            <a:ext cx="8578850" cy="5040313"/>
          </a:xfrm>
        </p:spPr>
        <p:txBody>
          <a:bodyPr/>
          <a:lstStyle/>
          <a:p>
            <a:r>
              <a:rPr lang="en-US" sz="2000" dirty="0" smtClean="0"/>
              <a:t>Support is very much HW and Android version specific</a:t>
            </a:r>
          </a:p>
          <a:p>
            <a:r>
              <a:rPr lang="en-US" sz="2000" dirty="0" smtClean="0"/>
              <a:t>The device has to be rooted</a:t>
            </a:r>
          </a:p>
          <a:p>
            <a:r>
              <a:rPr lang="en-US" sz="2000" dirty="0" smtClean="0"/>
              <a:t>Makes use of the MAC </a:t>
            </a:r>
            <a:r>
              <a:rPr lang="en-US" sz="2000" dirty="0" err="1" smtClean="0"/>
              <a:t>Spoofer</a:t>
            </a:r>
            <a:r>
              <a:rPr lang="en-US" sz="2000" dirty="0" smtClean="0"/>
              <a:t> (changer) app</a:t>
            </a:r>
          </a:p>
          <a:p>
            <a:pPr lvl="1"/>
            <a:r>
              <a:rPr lang="en-US" sz="1800" dirty="0" smtClean="0"/>
              <a:t>Need to introduce the MAC address (use 0x06 as first octet)</a:t>
            </a:r>
          </a:p>
          <a:p>
            <a:r>
              <a:rPr lang="en-US" sz="2000" dirty="0" smtClean="0"/>
              <a:t>****Tested on the following devices</a:t>
            </a:r>
          </a:p>
          <a:p>
            <a:pPr lvl="1"/>
            <a:r>
              <a:rPr lang="en-US" sz="1800" dirty="0"/>
              <a:t>Nexus 4 (Jelly Bean 4.2.2): </a:t>
            </a:r>
            <a:r>
              <a:rPr lang="en-US" sz="1800" dirty="0" smtClean="0"/>
              <a:t>works OK</a:t>
            </a:r>
            <a:endParaRPr lang="en-US" sz="1800" dirty="0"/>
          </a:p>
          <a:p>
            <a:pPr lvl="1"/>
            <a:r>
              <a:rPr lang="en-US" sz="1800" dirty="0"/>
              <a:t>Nexus 5 (CyanoGen12 Android </a:t>
            </a:r>
            <a:r>
              <a:rPr lang="en-US" sz="1800" dirty="0" smtClean="0"/>
              <a:t>5.0.2)</a:t>
            </a:r>
          </a:p>
          <a:p>
            <a:pPr lvl="2"/>
            <a:r>
              <a:rPr lang="en-US" sz="1800" dirty="0" smtClean="0"/>
              <a:t>With </a:t>
            </a:r>
            <a:r>
              <a:rPr lang="en-US" sz="1800" dirty="0"/>
              <a:t>open non-protected networks the user may need to re-connect manually after the </a:t>
            </a:r>
            <a:r>
              <a:rPr lang="en-US" sz="1800" dirty="0" smtClean="0"/>
              <a:t>spoof.</a:t>
            </a:r>
          </a:p>
          <a:p>
            <a:pPr lvl="2"/>
            <a:r>
              <a:rPr lang="en-US" sz="1800" dirty="0" smtClean="0"/>
              <a:t>With </a:t>
            </a:r>
            <a:r>
              <a:rPr lang="en-US" sz="1800" dirty="0"/>
              <a:t>protected networks:</a:t>
            </a:r>
          </a:p>
          <a:p>
            <a:pPr lvl="3"/>
            <a:r>
              <a:rPr lang="en-US" sz="1600" dirty="0"/>
              <a:t>De-activate </a:t>
            </a:r>
            <a:r>
              <a:rPr lang="en-US" sz="1600" dirty="0" err="1"/>
              <a:t>WiFi</a:t>
            </a:r>
            <a:r>
              <a:rPr lang="en-US" sz="1600" dirty="0"/>
              <a:t>.</a:t>
            </a:r>
          </a:p>
          <a:p>
            <a:pPr lvl="3"/>
            <a:r>
              <a:rPr lang="en-US" sz="1600" dirty="0"/>
              <a:t>Use the </a:t>
            </a:r>
            <a:r>
              <a:rPr lang="en-US" sz="1600" dirty="0" err="1"/>
              <a:t>spoofer</a:t>
            </a:r>
            <a:r>
              <a:rPr lang="en-US" sz="1600" dirty="0"/>
              <a:t> to change MAC. The app will complain that the interface is down. Move on.</a:t>
            </a:r>
          </a:p>
          <a:p>
            <a:pPr lvl="3"/>
            <a:r>
              <a:rPr lang="en-US" sz="1600" dirty="0"/>
              <a:t>Activate </a:t>
            </a:r>
            <a:r>
              <a:rPr lang="en-US" sz="1600" dirty="0" err="1"/>
              <a:t>WiFi</a:t>
            </a:r>
            <a:r>
              <a:rPr lang="en-US" sz="1600" dirty="0"/>
              <a:t> and connect.</a:t>
            </a:r>
          </a:p>
          <a:p>
            <a:pPr lvl="3"/>
            <a:r>
              <a:rPr lang="en-US" sz="1600" dirty="0"/>
              <a:t>The interface uses the new MAC even if the interface settings may not display it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5" name="4 Rectángulo"/>
          <p:cNvSpPr/>
          <p:nvPr/>
        </p:nvSpPr>
        <p:spPr>
          <a:xfrm>
            <a:off x="1014733" y="6381328"/>
            <a:ext cx="74666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latin typeface="+mj-lt"/>
                <a:cs typeface="Courier New" panose="02070309020205020404" pitchFamily="49" charset="0"/>
              </a:rPr>
              <a:t>More info available at the trial Wiki page: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http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://goo.gl/eFUM9h</a:t>
            </a:r>
          </a:p>
        </p:txBody>
      </p:sp>
    </p:spTree>
    <p:extLst>
      <p:ext uri="{BB962C8B-B14F-4D97-AF65-F5344CB8AC3E}">
        <p14:creationId xmlns:p14="http://schemas.microsoft.com/office/powerpoint/2010/main" val="30901315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lantilla_nueva">
  <a:themeElements>
    <a:clrScheme name="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3333FF"/>
      </a:accent1>
      <a:accent2>
        <a:srgbClr val="FF9900"/>
      </a:accent2>
      <a:accent3>
        <a:srgbClr val="FFFFFF"/>
      </a:accent3>
      <a:accent4>
        <a:srgbClr val="000000"/>
      </a:accent4>
      <a:accent5>
        <a:srgbClr val="ADADFF"/>
      </a:accent5>
      <a:accent6>
        <a:srgbClr val="E78A00"/>
      </a:accent6>
      <a:hlink>
        <a:srgbClr val="860086"/>
      </a:hlink>
      <a:folHlink>
        <a:srgbClr val="CC0000"/>
      </a:folHlink>
    </a:clrScheme>
    <a:fontScheme name="1_plantilla_nuev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plantilla_nueva 1">
        <a:dk1>
          <a:srgbClr val="000000"/>
        </a:dk1>
        <a:lt1>
          <a:srgbClr val="FFFFFF"/>
        </a:lt1>
        <a:dk2>
          <a:srgbClr val="FFCC00"/>
        </a:dk2>
        <a:lt2>
          <a:srgbClr val="336699"/>
        </a:lt2>
        <a:accent1>
          <a:srgbClr val="660066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B8AAB8"/>
        </a:accent5>
        <a:accent6>
          <a:srgbClr val="005CE7"/>
        </a:accent6>
        <a:hlink>
          <a:srgbClr val="33CC33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2">
        <a:dk1>
          <a:srgbClr val="969696"/>
        </a:dk1>
        <a:lt1>
          <a:srgbClr val="F8F8F8"/>
        </a:lt1>
        <a:dk2>
          <a:srgbClr val="000000"/>
        </a:dk2>
        <a:lt2>
          <a:srgbClr val="FFCC00"/>
        </a:lt2>
        <a:accent1>
          <a:srgbClr val="660066"/>
        </a:accent1>
        <a:accent2>
          <a:srgbClr val="3333CC"/>
        </a:accent2>
        <a:accent3>
          <a:srgbClr val="AAAAAA"/>
        </a:accent3>
        <a:accent4>
          <a:srgbClr val="D4D4D4"/>
        </a:accent4>
        <a:accent5>
          <a:srgbClr val="B8AAB8"/>
        </a:accent5>
        <a:accent6>
          <a:srgbClr val="2D2DB9"/>
        </a:accent6>
        <a:hlink>
          <a:srgbClr val="CCCCFF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_nueva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4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_nueva 5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6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7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8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10">
        <a:dk1>
          <a:srgbClr val="000000"/>
        </a:dk1>
        <a:lt1>
          <a:srgbClr val="FFFFFF"/>
        </a:lt1>
        <a:dk2>
          <a:srgbClr val="FFCC00"/>
        </a:dk2>
        <a:lt2>
          <a:srgbClr val="336699"/>
        </a:lt2>
        <a:accent1>
          <a:srgbClr val="660066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B8AAB8"/>
        </a:accent5>
        <a:accent6>
          <a:srgbClr val="005CE7"/>
        </a:accent6>
        <a:hlink>
          <a:srgbClr val="FF33CC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11">
        <a:dk1>
          <a:srgbClr val="000000"/>
        </a:dk1>
        <a:lt1>
          <a:srgbClr val="FFFFFF"/>
        </a:lt1>
        <a:dk2>
          <a:srgbClr val="FFCC00"/>
        </a:dk2>
        <a:lt2>
          <a:srgbClr val="005084"/>
        </a:lt2>
        <a:accent1>
          <a:srgbClr val="660066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B8AAB8"/>
        </a:accent5>
        <a:accent6>
          <a:srgbClr val="005CE7"/>
        </a:accent6>
        <a:hlink>
          <a:srgbClr val="FF33CC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12">
        <a:dk1>
          <a:srgbClr val="000000"/>
        </a:dk1>
        <a:lt1>
          <a:srgbClr val="FFFFFF"/>
        </a:lt1>
        <a:dk2>
          <a:srgbClr val="FF9933"/>
        </a:dk2>
        <a:lt2>
          <a:srgbClr val="005084"/>
        </a:lt2>
        <a:accent1>
          <a:srgbClr val="660066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B8AAB8"/>
        </a:accent5>
        <a:accent6>
          <a:srgbClr val="2DB9B9"/>
        </a:accent6>
        <a:hlink>
          <a:srgbClr val="CC3399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13">
        <a:dk1>
          <a:srgbClr val="000000"/>
        </a:dk1>
        <a:lt1>
          <a:srgbClr val="FFFFFF"/>
        </a:lt1>
        <a:dk2>
          <a:srgbClr val="FF9933"/>
        </a:dk2>
        <a:lt2>
          <a:srgbClr val="0066CC"/>
        </a:lt2>
        <a:accent1>
          <a:srgbClr val="660066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B8AAB8"/>
        </a:accent5>
        <a:accent6>
          <a:srgbClr val="008A8A"/>
        </a:accent6>
        <a:hlink>
          <a:srgbClr val="CC3399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Presentacion_a_nuevos_alumnos_de_grado_INDUSTRIALES V2</Template>
  <TotalTime>10959</TotalTime>
  <Pages>29</Pages>
  <Words>1177</Words>
  <Application>Microsoft Office PowerPoint</Application>
  <PresentationFormat>A4 Paper (210x297 mm)</PresentationFormat>
  <Paragraphs>132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ＭＳ Ｐゴシック</vt:lpstr>
      <vt:lpstr>Arial</vt:lpstr>
      <vt:lpstr>Calibri</vt:lpstr>
      <vt:lpstr>Courier New</vt:lpstr>
      <vt:lpstr>Tahoma</vt:lpstr>
      <vt:lpstr>Times New Roman</vt:lpstr>
      <vt:lpstr>Verdana</vt:lpstr>
      <vt:lpstr>Wingdings</vt:lpstr>
      <vt:lpstr>1_plantilla_nueva</vt:lpstr>
      <vt:lpstr>PowerPoint Presentation</vt:lpstr>
      <vt:lpstr>MAC Add Privacy Trial</vt:lpstr>
      <vt:lpstr>Experiment goals</vt:lpstr>
      <vt:lpstr>Network setup</vt:lpstr>
      <vt:lpstr>Trial setup</vt:lpstr>
      <vt:lpstr>Apple Mac OS X*</vt:lpstr>
      <vt:lpstr>Linux**</vt:lpstr>
      <vt:lpstr>Windows***</vt:lpstr>
      <vt:lpstr>Android****</vt:lpstr>
      <vt:lpstr>Next Steps</vt:lpstr>
    </vt:vector>
  </TitlesOfParts>
  <Company>IT - UC3M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Wireless &amp; Network Virtualization Project</dc:title>
  <dc:creator>Carlos J. Bernardos</dc:creator>
  <cp:lastModifiedBy>Zuniga, Juan Carlos</cp:lastModifiedBy>
  <cp:revision>7687175</cp:revision>
  <cp:lastPrinted>2000-01-14T17:04:16Z</cp:lastPrinted>
  <dcterms:created xsi:type="dcterms:W3CDTF">1995-07-28T11:42:46Z</dcterms:created>
  <dcterms:modified xsi:type="dcterms:W3CDTF">2015-03-10T15:50:56Z</dcterms:modified>
</cp:coreProperties>
</file>