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2" r:id="rId2"/>
    <p:sldId id="309" r:id="rId3"/>
    <p:sldId id="314" r:id="rId4"/>
    <p:sldId id="315" r:id="rId5"/>
    <p:sldId id="310" r:id="rId6"/>
    <p:sldId id="311" r:id="rId7"/>
    <p:sldId id="312" r:id="rId8"/>
    <p:sldId id="313" r:id="rId9"/>
    <p:sldId id="308" r:id="rId10"/>
    <p:sldId id="316"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85" d="100"/>
          <a:sy n="85" d="100"/>
        </p:scale>
        <p:origin x="270" y="90"/>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100" d="100"/>
        <a:sy n="100" d="100"/>
      </p:scale>
      <p:origin x="0" y="-185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
        <p:nvSpPr>
          <p:cNvPr id="4" name="Rectangle 3"/>
          <p:cNvSpPr/>
          <p:nvPr userDrawn="1"/>
        </p:nvSpPr>
        <p:spPr>
          <a:xfrm>
            <a:off x="6825020" y="76200"/>
            <a:ext cx="2090380" cy="307777"/>
          </a:xfrm>
          <a:prstGeom prst="rect">
            <a:avLst/>
          </a:prstGeom>
        </p:spPr>
        <p:txBody>
          <a:bodyPr wrap="none">
            <a:spAutoFit/>
          </a:bodyPr>
          <a:lstStyle/>
          <a:p>
            <a:pPr algn="r"/>
            <a:r>
              <a:rPr lang="en-US" sz="1400" b="1" dirty="0" smtClean="0"/>
              <a:t>privecsg-15-0010-01-ecsg</a:t>
            </a:r>
            <a:endParaRPr lang="en-US" sz="14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privecsg/dcn/15/privecsg-15-0008-00-0000-comments-on-privacy-recommendation-par-and-csd.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85800" y="1654175"/>
            <a:ext cx="7848600" cy="1470025"/>
          </a:xfrm>
          <a:prstGeom prst="rect">
            <a:avLst/>
          </a:prstGeom>
        </p:spPr>
        <p:txBody>
          <a:bodyPr vert="horz"/>
          <a:lstStyle>
            <a:lvl1pPr algn="ctr" rtl="0" eaLnBrk="0" fontAlgn="base" hangingPunct="0">
              <a:spcBef>
                <a:spcPct val="0"/>
              </a:spcBef>
              <a:spcAft>
                <a:spcPct val="0"/>
              </a:spcAft>
              <a:defRPr sz="3200">
                <a:solidFill>
                  <a:schemeClr val="tx2"/>
                </a:solidFill>
                <a:latin typeface="Arial" pitchFamily="34" charset="0"/>
                <a:ea typeface="ＭＳ Ｐゴシック" charset="-128"/>
                <a:cs typeface="Arial" pitchFamily="34" charset="0"/>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a:lstStyle>
          <a:p>
            <a:r>
              <a:rPr lang="en-US" sz="3600" kern="0" dirty="0" smtClean="0">
                <a:latin typeface="Calibri" panose="020F0502020204030204" pitchFamily="34" charset="0"/>
              </a:rPr>
              <a:t>IEEE 802 EC Privacy Recommendation SG</a:t>
            </a:r>
            <a:br>
              <a:rPr lang="en-US" sz="3600" kern="0" dirty="0" smtClean="0">
                <a:latin typeface="Calibri" panose="020F0502020204030204" pitchFamily="34" charset="0"/>
              </a:rPr>
            </a:br>
            <a:r>
              <a:rPr lang="en-US" sz="3600" kern="0" dirty="0" smtClean="0">
                <a:latin typeface="Calibri" panose="020F0502020204030204" pitchFamily="34" charset="0"/>
              </a:rPr>
              <a:t>Comments on Privacy PAR/CSD</a:t>
            </a:r>
          </a:p>
          <a:p>
            <a:endParaRPr lang="en-US" sz="3600" kern="0" dirty="0">
              <a:latin typeface="Calibri" panose="020F0502020204030204" pitchFamily="34" charset="0"/>
            </a:endParaRPr>
          </a:p>
          <a:p>
            <a:r>
              <a:rPr lang="en-US" sz="3600" kern="0" dirty="0" smtClean="0">
                <a:latin typeface="Calibri" panose="020F0502020204030204" pitchFamily="34" charset="0"/>
              </a:rPr>
              <a:t>March</a:t>
            </a:r>
            <a:r>
              <a:rPr lang="en-US" sz="3600" kern="0" dirty="0">
                <a:latin typeface="Calibri" panose="020F0502020204030204" pitchFamily="34" charset="0"/>
              </a:rPr>
              <a:t>, 2015</a:t>
            </a:r>
            <a:endParaRPr lang="en-US" sz="3600" kern="0" dirty="0" smtClean="0">
              <a:latin typeface="Calibri" panose="020F0502020204030204" pitchFamily="34" charset="0"/>
            </a:endParaRPr>
          </a:p>
        </p:txBody>
      </p:sp>
      <p:sp>
        <p:nvSpPr>
          <p:cNvPr id="10" name="Subtitle 2"/>
          <p:cNvSpPr txBox="1">
            <a:spLocks/>
          </p:cNvSpPr>
          <p:nvPr/>
        </p:nvSpPr>
        <p:spPr>
          <a:xfrm>
            <a:off x="990600" y="3886200"/>
            <a:ext cx="7239000" cy="1752600"/>
          </a:xfrm>
          <a:prstGeom prst="rect">
            <a:avLst/>
          </a:prstGeom>
        </p:spPr>
        <p:txBody>
          <a:bodyPr vert="horz"/>
          <a:lstStyle>
            <a:lvl1pPr marL="0" indent="0" algn="ctr" rtl="0" eaLnBrk="0" fontAlgn="base" hangingPunct="0">
              <a:spcBef>
                <a:spcPct val="20000"/>
              </a:spcBef>
              <a:spcAft>
                <a:spcPct val="0"/>
              </a:spcAft>
              <a:buNone/>
              <a:defRPr sz="3200">
                <a:solidFill>
                  <a:schemeClr val="tx1"/>
                </a:solidFill>
                <a:latin typeface="Arial" pitchFamily="34" charset="0"/>
                <a:ea typeface="ＭＳ Ｐゴシック" charset="-128"/>
                <a:cs typeface="Arial" pitchFamily="34" charset="0"/>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128"/>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128"/>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128"/>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128"/>
              </a:defRPr>
            </a:lvl5pPr>
            <a:lvl6pPr marL="2286000" indent="0" algn="ctr" rtl="0" eaLnBrk="0" fontAlgn="base" hangingPunct="0">
              <a:spcBef>
                <a:spcPct val="20000"/>
              </a:spcBef>
              <a:spcAft>
                <a:spcPct val="0"/>
              </a:spcAft>
              <a:buNone/>
              <a:defRPr sz="2000">
                <a:solidFill>
                  <a:schemeClr val="tx1"/>
                </a:solidFill>
                <a:latin typeface="+mn-lt"/>
                <a:ea typeface="ＭＳ Ｐゴシック" charset="-128"/>
              </a:defRPr>
            </a:lvl6pPr>
            <a:lvl7pPr marL="2743200" indent="0" algn="ctr" rtl="0" eaLnBrk="0" fontAlgn="base" hangingPunct="0">
              <a:spcBef>
                <a:spcPct val="20000"/>
              </a:spcBef>
              <a:spcAft>
                <a:spcPct val="0"/>
              </a:spcAft>
              <a:buNone/>
              <a:defRPr sz="2000">
                <a:solidFill>
                  <a:schemeClr val="tx1"/>
                </a:solidFill>
                <a:latin typeface="+mn-lt"/>
                <a:ea typeface="ＭＳ Ｐゴシック" charset="-128"/>
              </a:defRPr>
            </a:lvl7pPr>
            <a:lvl8pPr marL="3200400" indent="0" algn="ctr" rtl="0" eaLnBrk="0" fontAlgn="base" hangingPunct="0">
              <a:spcBef>
                <a:spcPct val="20000"/>
              </a:spcBef>
              <a:spcAft>
                <a:spcPct val="0"/>
              </a:spcAft>
              <a:buNone/>
              <a:defRPr sz="2000">
                <a:solidFill>
                  <a:schemeClr val="tx1"/>
                </a:solidFill>
                <a:latin typeface="+mn-lt"/>
                <a:ea typeface="ＭＳ Ｐゴシック" charset="-128"/>
              </a:defRPr>
            </a:lvl8pPr>
            <a:lvl9pPr marL="3657600" indent="0" algn="ctr" rtl="0" eaLnBrk="0" fontAlgn="base" hangingPunct="0">
              <a:spcBef>
                <a:spcPct val="20000"/>
              </a:spcBef>
              <a:spcAft>
                <a:spcPct val="0"/>
              </a:spcAft>
              <a:buNone/>
              <a:defRPr sz="2000">
                <a:solidFill>
                  <a:schemeClr val="tx1"/>
                </a:solidFill>
                <a:latin typeface="+mn-lt"/>
                <a:ea typeface="ＭＳ Ｐゴシック" charset="-128"/>
              </a:defRPr>
            </a:lvl9pPr>
          </a:lstStyle>
          <a:p>
            <a:r>
              <a:rPr lang="en-US" kern="0" dirty="0" smtClean="0">
                <a:latin typeface="Calibri" panose="020F0502020204030204" pitchFamily="34" charset="0"/>
              </a:rPr>
              <a:t/>
            </a:r>
            <a:br>
              <a:rPr lang="en-US" kern="0" dirty="0" smtClean="0">
                <a:latin typeface="Calibri" panose="020F0502020204030204" pitchFamily="34" charset="0"/>
              </a:rPr>
            </a:br>
            <a:r>
              <a:rPr lang="en-US" kern="0" dirty="0" smtClean="0">
                <a:latin typeface="Calibri" panose="020F0502020204030204" pitchFamily="34" charset="0"/>
              </a:rPr>
              <a:t>Juan Carlos Zuniga, InterDigital Labs</a:t>
            </a:r>
          </a:p>
          <a:p>
            <a:r>
              <a:rPr lang="en-US" kern="0" dirty="0" smtClean="0">
                <a:latin typeface="Calibri" panose="020F0502020204030204" pitchFamily="34" charset="0"/>
              </a:rPr>
              <a:t>(EC SG Chair)</a:t>
            </a:r>
          </a:p>
          <a:p>
            <a:endParaRPr lang="en-US" kern="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a:t>
            </a:r>
            <a:r>
              <a:rPr lang="en-US" sz="2800" dirty="0" smtClean="0"/>
              <a:t>Paul Nikolich (2/2)</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000" dirty="0" smtClean="0"/>
              <a:t>4</a:t>
            </a:r>
            <a:r>
              <a:rPr lang="en-US" sz="2000" dirty="0"/>
              <a:t>) 5.4 Purpose. part 1  It seems to me much of the Purpose belongs in Scope.</a:t>
            </a:r>
          </a:p>
          <a:p>
            <a:r>
              <a:rPr lang="en-US" sz="2000" dirty="0"/>
              <a:t>I suggest moving some of the Purpose text to Scope.  Possible </a:t>
            </a:r>
            <a:r>
              <a:rPr lang="en-US" sz="2000" dirty="0" smtClean="0"/>
              <a:t>Scope text:</a:t>
            </a:r>
            <a:endParaRPr lang="en-US" sz="2000" dirty="0"/>
          </a:p>
          <a:p>
            <a:pPr lvl="1"/>
            <a:r>
              <a:rPr lang="en-US" sz="1800" dirty="0"/>
              <a:t>Scope: "This document specifies a privacy threat model applicable to IEEE 802 link layer technologies. The model addresses privacy threats such as Surveillance, Monitoring, Stored Data Compromise, Intrusion, Misattribution, Correlation, Identification, Secondary Use, Disclosure and Exclusion.</a:t>
            </a:r>
          </a:p>
          <a:p>
            <a:endParaRPr lang="en-US" sz="2000" dirty="0"/>
          </a:p>
          <a:p>
            <a:r>
              <a:rPr lang="en-US" sz="2000" dirty="0"/>
              <a:t>5) 5.4 Purpose. part 2</a:t>
            </a:r>
          </a:p>
          <a:p>
            <a:r>
              <a:rPr lang="en-US" sz="2000" dirty="0"/>
              <a:t>Possible modified Purpose text:</a:t>
            </a:r>
          </a:p>
          <a:p>
            <a:pPr lvl="1"/>
            <a:r>
              <a:rPr lang="en-US" sz="1800" dirty="0"/>
              <a:t>Purpose: To develop a recommendation that defines a privacy threat model and a privacy guideline for 802 standards developers.</a:t>
            </a:r>
          </a:p>
          <a:p>
            <a:endParaRPr lang="en-US" sz="200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2228115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Roger Marks</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400" dirty="0">
                <a:hlinkClick r:id="rId2"/>
              </a:rPr>
              <a:t>https://</a:t>
            </a:r>
            <a:r>
              <a:rPr lang="en-US" sz="2400" dirty="0" smtClean="0">
                <a:hlinkClick r:id="rId2"/>
              </a:rPr>
              <a:t>mentor.ieee.org/privecsg/dcn/15/privecsg-15-0008-00-0000-comments-on-privacy-recommendation-par-and-csd.pdf</a:t>
            </a:r>
            <a:endParaRPr lang="en-US" sz="2400" dirty="0" smtClean="0"/>
          </a:p>
          <a:p>
            <a:endParaRPr lang="en-US" sz="20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2731192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802.3</a:t>
            </a:r>
            <a:endParaRPr lang="en-US" sz="4400" dirty="0"/>
          </a:p>
        </p:txBody>
      </p:sp>
      <p:graphicFrame>
        <p:nvGraphicFramePr>
          <p:cNvPr id="9" name="Object 8"/>
          <p:cNvGraphicFramePr>
            <a:graphicFrameLocks noChangeAspect="1"/>
          </p:cNvGraphicFramePr>
          <p:nvPr>
            <p:extLst>
              <p:ext uri="{D42A27DB-BD31-4B8C-83A1-F6EECF244321}">
                <p14:modId xmlns:p14="http://schemas.microsoft.com/office/powerpoint/2010/main" val="510191667"/>
              </p:ext>
            </p:extLst>
          </p:nvPr>
        </p:nvGraphicFramePr>
        <p:xfrm>
          <a:off x="3619685" y="2819399"/>
          <a:ext cx="4022539" cy="3108325"/>
        </p:xfrm>
        <a:graphic>
          <a:graphicData uri="http://schemas.openxmlformats.org/presentationml/2006/ole">
            <mc:AlternateContent xmlns:mc="http://schemas.openxmlformats.org/markup-compatibility/2006">
              <mc:Choice xmlns:v="urn:schemas-microsoft-com:vml" Requires="v">
                <p:oleObj spid="_x0000_s2056" name="Acrobat Document" r:id="rId3" imgW="7543768" imgH="5829216" progId="AcroExch.Document.11">
                  <p:embed/>
                </p:oleObj>
              </mc:Choice>
              <mc:Fallback>
                <p:oleObj name="Acrobat Document" r:id="rId3" imgW="7543768" imgH="5829216" progId="AcroExch.Document.11">
                  <p:embed/>
                  <p:pic>
                    <p:nvPicPr>
                      <p:cNvPr id="0" name=""/>
                      <p:cNvPicPr/>
                      <p:nvPr/>
                    </p:nvPicPr>
                    <p:blipFill>
                      <a:blip r:embed="rId4"/>
                      <a:stretch>
                        <a:fillRect/>
                      </a:stretch>
                    </p:blipFill>
                    <p:spPr>
                      <a:xfrm>
                        <a:off x="3619685" y="2819399"/>
                        <a:ext cx="4022539" cy="3108325"/>
                      </a:xfrm>
                      <a:prstGeom prst="rect">
                        <a:avLst/>
                      </a:prstGeom>
                    </p:spPr>
                  </p:pic>
                </p:oleObj>
              </mc:Fallback>
            </mc:AlternateContent>
          </a:graphicData>
        </a:graphic>
      </p:graphicFrame>
      <p:sp>
        <p:nvSpPr>
          <p:cNvPr id="3" name="TextBox 2"/>
          <p:cNvSpPr txBox="1"/>
          <p:nvPr/>
        </p:nvSpPr>
        <p:spPr>
          <a:xfrm>
            <a:off x="1447800" y="3733800"/>
            <a:ext cx="1207382" cy="276999"/>
          </a:xfrm>
          <a:prstGeom prst="rect">
            <a:avLst/>
          </a:prstGeom>
          <a:noFill/>
        </p:spPr>
        <p:txBody>
          <a:bodyPr wrap="none" rtlCol="0">
            <a:spAutoFit/>
          </a:bodyPr>
          <a:lstStyle/>
          <a:p>
            <a:r>
              <a:rPr lang="en-US" dirty="0" smtClean="0">
                <a:latin typeface="+mj-lt"/>
              </a:rPr>
              <a:t>Embedded file:</a:t>
            </a:r>
            <a:endParaRPr lang="en-US" dirty="0">
              <a:latin typeface="+mj-lt"/>
            </a:endParaRPr>
          </a:p>
        </p:txBody>
      </p:sp>
    </p:spTree>
    <p:extLst>
      <p:ext uri="{BB962C8B-B14F-4D97-AF65-F5344CB8AC3E}">
        <p14:creationId xmlns:p14="http://schemas.microsoft.com/office/powerpoint/2010/main" val="40069142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802.11</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000" b="0" dirty="0" smtClean="0"/>
              <a:t>4.2 and 4.3 need to include target dates for completion. Should be at least 6 months apart.</a:t>
            </a:r>
          </a:p>
          <a:p>
            <a:r>
              <a:rPr lang="en-US" sz="2000" dirty="0" smtClean="0"/>
              <a:t>5.2 </a:t>
            </a:r>
            <a:r>
              <a:rPr lang="en-US" sz="2000" b="0" dirty="0" smtClean="0"/>
              <a:t>Change “document” to “recommended practice”</a:t>
            </a:r>
          </a:p>
          <a:p>
            <a:r>
              <a:rPr lang="en-US" sz="2000" dirty="0" smtClean="0"/>
              <a:t>5.4</a:t>
            </a:r>
            <a:r>
              <a:rPr lang="en-US" sz="2000" b="0" dirty="0" smtClean="0"/>
              <a:t> delete “document”  result “The recommended practice…”</a:t>
            </a:r>
          </a:p>
          <a:p>
            <a:r>
              <a:rPr lang="en-US" sz="2000" dirty="0" smtClean="0"/>
              <a:t>5.5</a:t>
            </a:r>
            <a:r>
              <a:rPr lang="en-US" sz="2000" b="0" dirty="0" smtClean="0"/>
              <a:t> change “and certain threats” to “and certain privacy threats”</a:t>
            </a:r>
          </a:p>
          <a:p>
            <a:r>
              <a:rPr lang="en-US" sz="2000" dirty="0" smtClean="0"/>
              <a:t>5.5</a:t>
            </a:r>
            <a:r>
              <a:rPr lang="en-US" sz="2000" b="0" dirty="0" smtClean="0"/>
              <a:t> change “with IETF in many” to “with IETF on many”</a:t>
            </a:r>
          </a:p>
          <a:p>
            <a:r>
              <a:rPr lang="en-US" sz="2000" dirty="0" smtClean="0"/>
              <a:t>5.5</a:t>
            </a:r>
            <a:r>
              <a:rPr lang="en-US" sz="2000" b="0" dirty="0" smtClean="0"/>
              <a:t> change “guidelines” to “recommendations”</a:t>
            </a:r>
          </a:p>
          <a:p>
            <a:r>
              <a:rPr lang="en-US" sz="2000" dirty="0" smtClean="0"/>
              <a:t>CSD:</a:t>
            </a:r>
            <a:endParaRPr lang="en-US" sz="2000" dirty="0"/>
          </a:p>
          <a:p>
            <a:r>
              <a:rPr lang="en-US" sz="2000" dirty="0" smtClean="0"/>
              <a:t>Distinct Identity: </a:t>
            </a:r>
            <a:r>
              <a:rPr lang="en-US" sz="2000" b="0" dirty="0" smtClean="0"/>
              <a:t>change  “defines privacy” to “defines a privacy” and “practice” to “practices”</a:t>
            </a:r>
          </a:p>
          <a:p>
            <a:r>
              <a:rPr lang="en-US" sz="2000" dirty="0" smtClean="0"/>
              <a:t>Economic Feasibility </a:t>
            </a:r>
            <a:r>
              <a:rPr lang="en-US" sz="2000" b="0" dirty="0" smtClean="0"/>
              <a:t>– Question was not answered need to provide evidence and address the requested specific areas “a) through e)”.</a:t>
            </a:r>
            <a:endParaRPr lang="en-US" sz="20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3945613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802.22</a:t>
            </a:r>
            <a:endParaRPr lang="en-US" sz="4400" dirty="0"/>
          </a:p>
        </p:txBody>
      </p:sp>
      <p:sp>
        <p:nvSpPr>
          <p:cNvPr id="3" name="Content Placeholder 2"/>
          <p:cNvSpPr>
            <a:spLocks noGrp="1"/>
          </p:cNvSpPr>
          <p:nvPr>
            <p:ph idx="1"/>
          </p:nvPr>
        </p:nvSpPr>
        <p:spPr>
          <a:xfrm>
            <a:off x="685800" y="1556792"/>
            <a:ext cx="7990656" cy="4896544"/>
          </a:xfrm>
        </p:spPr>
        <p:txBody>
          <a:bodyPr/>
          <a:lstStyle/>
          <a:p>
            <a:pPr marL="457200" indent="-457200">
              <a:buFont typeface="+mj-lt"/>
              <a:buAutoNum type="arabicPeriod"/>
            </a:pPr>
            <a:r>
              <a:rPr lang="en-US" sz="2400" dirty="0" smtClean="0"/>
              <a:t>There </a:t>
            </a:r>
            <a:r>
              <a:rPr lang="en-US" sz="2400" dirty="0"/>
              <a:t>are a lot of carriage returns in Sections 5.2 and 5.5. You may want to remove them. </a:t>
            </a:r>
          </a:p>
          <a:p>
            <a:pPr marL="457200" indent="-457200">
              <a:buFont typeface="+mj-lt"/>
              <a:buAutoNum type="arabicPeriod"/>
            </a:pPr>
            <a:endParaRPr lang="en-US" sz="2400" dirty="0"/>
          </a:p>
          <a:p>
            <a:pPr marL="457200" indent="-457200">
              <a:buFont typeface="+mj-lt"/>
              <a:buAutoNum type="arabicPeriod"/>
            </a:pPr>
            <a:r>
              <a:rPr lang="en-US" sz="2400" dirty="0" smtClean="0"/>
              <a:t>It </a:t>
            </a:r>
            <a:r>
              <a:rPr lang="en-US" sz="2400" dirty="0"/>
              <a:t>will be nice to provide an example of some of the mechanisms on how the system can achieve resilience to (Surveillance, Monitoring, Stored Data Compromise, Intrusion, Misattribution, Correlation, Identification, Secondary Use, Disclosure and Exclusion) without making too many modifications to the operation of the system - e. g. MAC address randomization. </a:t>
            </a:r>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19998558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802.1 (1/3)</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1800" dirty="0" smtClean="0"/>
              <a:t>General – Many aspects of this proposed PAR seemed to refer to the need for an activity within 802, rather than for the need for the production of a Recommended Practice or other standards document. The timescale over which this activity needs to influence the development of standards within 802 seems to be rather shorter than the time that it would take to develop and approve a Recommended Practice of the proposed scope (typically 2-3 years). There needs to be some consideration of the intended audience for this Recommended Practice. If it is the relative small community of experts that will/could incorporate privacy best practices in 802 standards going forward, other influencing methods may be more appropriate. The Recommended Practice might be retargeted to the external community of developers and users.</a:t>
            </a:r>
          </a:p>
          <a:p>
            <a:pPr marL="0" indent="0">
              <a:buNone/>
            </a:pPr>
            <a:r>
              <a:rPr lang="en-US" sz="1800" dirty="0" smtClean="0"/>
              <a:t> </a:t>
            </a:r>
          </a:p>
          <a:p>
            <a:r>
              <a:rPr lang="en-US" sz="1800" dirty="0" smtClean="0"/>
              <a:t>Scope - We do not understand what is meant in ‘scope’ by ‘privacy threat model’ as there are multiple different interpretations of this term including: (a) reference to ‘privacy considerations’ (RFC 6973); or (b) an analysis of the threats that the project might feasibly address; or (c) reference to a top down security model.</a:t>
            </a:r>
          </a:p>
          <a:p>
            <a:pPr marL="0" indent="0">
              <a:buNone/>
            </a:pPr>
            <a:r>
              <a:rPr lang="en-US" sz="1800" dirty="0" smtClean="0"/>
              <a:t> </a:t>
            </a:r>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1274456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802.1 (2/3)</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000" dirty="0" smtClean="0"/>
              <a:t>Purpose </a:t>
            </a:r>
            <a:r>
              <a:rPr lang="en-US" sz="2000" dirty="0"/>
              <a:t>– the threats listed appear to be overly broad, with no technical work having been done to date with respect to the feasibility of addressing some of the areas listed, specifically </a:t>
            </a:r>
          </a:p>
          <a:p>
            <a:pPr lvl="1"/>
            <a:r>
              <a:rPr lang="en-US" sz="1800" dirty="0" smtClean="0"/>
              <a:t>Stored </a:t>
            </a:r>
            <a:r>
              <a:rPr lang="en-US" sz="1800" dirty="0"/>
              <a:t>Data Compromise</a:t>
            </a:r>
          </a:p>
          <a:p>
            <a:pPr lvl="1"/>
            <a:r>
              <a:rPr lang="en-US" sz="1800" dirty="0" smtClean="0"/>
              <a:t>Intrusion</a:t>
            </a:r>
            <a:endParaRPr lang="en-US" sz="1800" dirty="0"/>
          </a:p>
          <a:p>
            <a:pPr lvl="1"/>
            <a:r>
              <a:rPr lang="en-US" sz="1800" dirty="0" smtClean="0"/>
              <a:t>Misattribution</a:t>
            </a:r>
            <a:endParaRPr lang="en-US" sz="1800" dirty="0"/>
          </a:p>
          <a:p>
            <a:pPr lvl="1"/>
            <a:r>
              <a:rPr lang="en-US" sz="1800" dirty="0" smtClean="0"/>
              <a:t>Secondary </a:t>
            </a:r>
            <a:r>
              <a:rPr lang="en-US" sz="1800" dirty="0"/>
              <a:t>Use</a:t>
            </a:r>
          </a:p>
          <a:p>
            <a:pPr lvl="1"/>
            <a:r>
              <a:rPr lang="en-US" sz="1800" dirty="0" smtClean="0"/>
              <a:t>Exclusion</a:t>
            </a:r>
            <a:endParaRPr lang="en-US" sz="1800" dirty="0"/>
          </a:p>
          <a:p>
            <a:r>
              <a:rPr lang="en-US" sz="2000" dirty="0"/>
              <a:t>A focus on specific requirements would seem to be essential to timely project completion. Suggest that the current purpose termination after “including Surveillance.” This should make it clear that the project will address the surveillance issue and that it’s successful conclusion should not be held up by objections that it does not satisfactorily address ‘Misattribution’, for example.</a:t>
            </a:r>
          </a:p>
          <a:p>
            <a:endParaRPr lang="en-US" sz="200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3290504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802.1 (3/3)</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000" dirty="0" smtClean="0"/>
              <a:t>Need – The Need section of the PAR should address why this specific project is needed, not why privacy in general is wanted.</a:t>
            </a:r>
          </a:p>
          <a:p>
            <a:endParaRPr lang="en-US" sz="2000" dirty="0" smtClean="0"/>
          </a:p>
          <a:p>
            <a:r>
              <a:rPr lang="en-US" sz="2000" dirty="0" smtClean="0"/>
              <a:t>Technical </a:t>
            </a:r>
            <a:r>
              <a:rPr lang="en-US" sz="2000" dirty="0"/>
              <a:t>Feasibility – The technical feasibility that has been demonstrated does not match the proposed scope. Demonstration of the successful use of MAC address randomization does not itself demonstrate that a particular privacy goal has been achieved.</a:t>
            </a:r>
          </a:p>
          <a:p>
            <a:pPr marL="0" indent="0">
              <a:buNone/>
            </a:pPr>
            <a:r>
              <a:rPr lang="en-US" sz="2000" dirty="0"/>
              <a:t> </a:t>
            </a:r>
          </a:p>
          <a:p>
            <a:r>
              <a:rPr lang="en-US" sz="2000" dirty="0"/>
              <a:t>Economic Feasibility – The statement being made in this section of the CSD is a statement of future intent, not evidence of economic feasibility. It would be easier to make a justifiable statement for a PAR with a narrower scope.</a:t>
            </a:r>
          </a:p>
          <a:p>
            <a:endParaRPr lang="en-US" sz="2000" dirty="0"/>
          </a:p>
          <a:p>
            <a:endParaRPr lang="en-US" sz="200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0283939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a:t>
            </a:r>
            <a:r>
              <a:rPr lang="en-US" sz="2800" dirty="0" smtClean="0"/>
              <a:t>Paul Nikolich (1/2)</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000" dirty="0"/>
              <a:t>1) 2.1 Title.  Shorten to "Recommended Practice on Privacy Recommendations for IEEE 802 Technologies.</a:t>
            </a:r>
          </a:p>
          <a:p>
            <a:endParaRPr lang="en-US" sz="2000" dirty="0"/>
          </a:p>
          <a:p>
            <a:r>
              <a:rPr lang="en-US" sz="2000" dirty="0"/>
              <a:t>2) 5.1 Approximate number of people.  50 seems unrealistically high (I suspect it will be closer to 20), but I may be off base.  How did you arrive at that number?</a:t>
            </a:r>
          </a:p>
          <a:p>
            <a:endParaRPr lang="en-US" sz="2000" dirty="0"/>
          </a:p>
          <a:p>
            <a:r>
              <a:rPr lang="en-US" sz="2000" dirty="0"/>
              <a:t>3) 5.2 Scope. I recommend deleting "...for standards developers...". and move it to Purpose.</a:t>
            </a:r>
          </a:p>
          <a:p>
            <a:endParaRPr lang="en-US" sz="200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01547184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2840</TotalTime>
  <Words>897</Words>
  <Application>Microsoft Office PowerPoint</Application>
  <PresentationFormat>On-screen Show (4:3)</PresentationFormat>
  <Paragraphs>64</Paragraphs>
  <Slides>10</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7" baseType="lpstr">
      <vt:lpstr>ＭＳ Ｐゴシック</vt:lpstr>
      <vt:lpstr>Arial</vt:lpstr>
      <vt:lpstr>Calibri</vt:lpstr>
      <vt:lpstr>Times</vt:lpstr>
      <vt:lpstr>Times New Roman</vt:lpstr>
      <vt:lpstr>Template</vt:lpstr>
      <vt:lpstr>Acrobat Document</vt:lpstr>
      <vt:lpstr>PowerPoint Presentation</vt:lpstr>
      <vt:lpstr>Comments from Roger Marks</vt:lpstr>
      <vt:lpstr>Comments from 802.3</vt:lpstr>
      <vt:lpstr>Comments from 802.11</vt:lpstr>
      <vt:lpstr>Comments from 802.22</vt:lpstr>
      <vt:lpstr>Comments from 802.1 (1/3)</vt:lpstr>
      <vt:lpstr>Comments from 802.1 (2/3)</vt:lpstr>
      <vt:lpstr>Comments from 802.1 (3/3)</vt:lpstr>
      <vt:lpstr>Comments from Paul Nikolich (1/2)</vt:lpstr>
      <vt:lpstr>Comments from Paul Nikolich (2/2)</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232</cp:revision>
  <cp:lastPrinted>1998-02-10T13:28:06Z</cp:lastPrinted>
  <dcterms:created xsi:type="dcterms:W3CDTF">2011-12-30T17:06:23Z</dcterms:created>
  <dcterms:modified xsi:type="dcterms:W3CDTF">2015-03-11T08:37:29Z</dcterms:modified>
</cp:coreProperties>
</file>