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2" r:id="rId2"/>
    <p:sldId id="304" r:id="rId3"/>
    <p:sldId id="271" r:id="rId4"/>
    <p:sldId id="299" r:id="rId5"/>
    <p:sldId id="266" r:id="rId6"/>
    <p:sldId id="283" r:id="rId7"/>
    <p:sldId id="281" r:id="rId8"/>
    <p:sldId id="298" r:id="rId9"/>
    <p:sldId id="305" r:id="rId10"/>
    <p:sldId id="303" r:id="rId11"/>
    <p:sldId id="300" r:id="rId12"/>
    <p:sldId id="282" r:id="rId13"/>
    <p:sldId id="302" r:id="rId14"/>
    <p:sldId id="285" r:id="rId15"/>
    <p:sldId id="295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85" d="100"/>
          <a:sy n="85" d="100"/>
        </p:scale>
        <p:origin x="1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183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9D50F8-596D-4C06-8288-2B0F2987A724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05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6F8A5A64-6647-EB4C-8DAC-71FCF18E0649}" type="slidenum">
              <a:rPr lang="en-GB"/>
              <a:pPr/>
              <a:t>3</a:t>
            </a:fld>
            <a:endParaRPr lang="en-GB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55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91352244-AF32-5649-949F-D523B04CDBFC}" type="slidenum">
              <a:rPr lang="en-GB"/>
              <a:pPr/>
              <a:t>5</a:t>
            </a:fld>
            <a:endParaRPr lang="en-GB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678" tIns="45035" rIns="91678" bIns="45035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4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  <p:extLst>
      <p:ext uri="{BB962C8B-B14F-4D97-AF65-F5344CB8AC3E}">
        <p14:creationId xmlns:p14="http://schemas.microsoft.com/office/powerpoint/2010/main" val="393047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825020" y="76200"/>
            <a:ext cx="20903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privecsg-15-0011-01-ecsg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privecsg/dcn/15/privecsg-15-0007-01-0000-wifi-privacy-experiement-at-802-berlin-plenary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5/omniran-15-0015-00-CF00-privacy-engineered-access-network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about/sasb/patcom/materials.html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6-00-ecsg-privacy-recommendation-par-proposal.pdf" TargetMode="External"/><Relationship Id="rId2" Type="http://schemas.openxmlformats.org/officeDocument/2006/relationships/hyperlink" Target="https://mentor.ieee.org/privecsg/dcn/15/privecsg-15-0004-02-0000-privacy-recommendation-par-csd-proposal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privecsg/dcn/15/privecsg-15-0010-00-ecsg-par-csd-comments-received.ppt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privecsg/dcn/15/privecsg-15-0013-01-0000-response-to-par-csd-comments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Privacy Recommendation SG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802 Plenary Meeting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March 9-13, 2015</a:t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MAC Randomization Trial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MAC address randomization experiment being run on IEEE 802 wireless network during Berlin plenary meeting:</a:t>
            </a: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(See technical presentation from Antonio de la Oliva, et al.)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4970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Closing Report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01737"/>
            <a:ext cx="8077200" cy="5588000"/>
          </a:xfrm>
        </p:spPr>
        <p:txBody>
          <a:bodyPr/>
          <a:lstStyle/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Report from IEEE EC Privacy Recommendation SG to 802 Executive Committee </a:t>
            </a: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PAR submission</a:t>
            </a: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SG Extension</a:t>
            </a:r>
          </a:p>
        </p:txBody>
      </p:sp>
    </p:spTree>
    <p:extLst>
      <p:ext uri="{BB962C8B-B14F-4D97-AF65-F5344CB8AC3E}">
        <p14:creationId xmlns:p14="http://schemas.microsoft.com/office/powerpoint/2010/main" val="1587291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Business#3.1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MAC </a:t>
            </a:r>
            <a:r>
              <a:rPr lang="en-US" dirty="0">
                <a:latin typeface="Calibri" panose="020F0502020204030204" pitchFamily="34" charset="0"/>
              </a:rPr>
              <a:t>Randomization </a:t>
            </a:r>
            <a:r>
              <a:rPr lang="en-US" dirty="0" smtClean="0">
                <a:latin typeface="Calibri" panose="020F0502020204030204" pitchFamily="34" charset="0"/>
              </a:rPr>
              <a:t>Trial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Antonio de la Oliva (UC3M)</a:t>
            </a:r>
          </a:p>
          <a:p>
            <a:pPr lvl="2"/>
            <a:r>
              <a:rPr lang="en-US" i="1" dirty="0">
                <a:latin typeface="Calibri" panose="020F0502020204030204" pitchFamily="34" charset="0"/>
              </a:rPr>
              <a:t>MAC address randomization experiment being run on IEEE 802 network during Berlin plenary meeting: </a:t>
            </a:r>
          </a:p>
          <a:p>
            <a:pPr lvl="2"/>
            <a:r>
              <a:rPr lang="en-US" i="1" dirty="0" smtClean="0">
                <a:latin typeface="Calibri" panose="020F0502020204030204" pitchFamily="34" charset="0"/>
                <a:hlinkClick r:id="rId2"/>
              </a:rPr>
              <a:t>https://mentor.ieee.org/privecsg/dcn/15/privecsg-15-0007-01-0000-wifi-privacy-experiement-at-802-berlin-plenary.pptx</a:t>
            </a:r>
            <a:r>
              <a:rPr lang="en-US" i="1" dirty="0" smtClean="0">
                <a:latin typeface="Calibri" panose="020F0502020204030204" pitchFamily="34" charset="0"/>
              </a:rPr>
              <a:t>  </a:t>
            </a:r>
            <a:endParaRPr lang="en-US" i="1" dirty="0">
              <a:latin typeface="Calibri" panose="020F0502020204030204" pitchFamily="34" charset="0"/>
            </a:endParaRPr>
          </a:p>
          <a:p>
            <a:pPr lvl="2"/>
            <a:endParaRPr lang="en-US" i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Business#3.2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Privacy-engineered </a:t>
            </a:r>
            <a:r>
              <a:rPr lang="en-US" dirty="0">
                <a:latin typeface="Calibri" panose="020F0502020204030204" pitchFamily="34" charset="0"/>
              </a:rPr>
              <a:t>Access </a:t>
            </a:r>
            <a:r>
              <a:rPr lang="en-US" dirty="0" smtClean="0">
                <a:latin typeface="Calibri" panose="020F0502020204030204" pitchFamily="34" charset="0"/>
              </a:rPr>
              <a:t>Networks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Max Riegel (Nokia Networks)</a:t>
            </a:r>
          </a:p>
          <a:p>
            <a:pPr lvl="2"/>
            <a:r>
              <a:rPr lang="en-US" i="1" dirty="0" smtClean="0">
                <a:latin typeface="Calibri" panose="020F0502020204030204" pitchFamily="34" charset="0"/>
              </a:rPr>
              <a:t>Initial </a:t>
            </a:r>
            <a:r>
              <a:rPr lang="en-US" i="1" dirty="0">
                <a:latin typeface="Calibri" panose="020F0502020204030204" pitchFamily="34" charset="0"/>
              </a:rPr>
              <a:t>thoughts about </a:t>
            </a:r>
            <a:r>
              <a:rPr lang="en-US" i="1" dirty="0" smtClean="0">
                <a:latin typeface="Calibri" panose="020F0502020204030204" pitchFamily="34" charset="0"/>
              </a:rPr>
              <a:t>privacy </a:t>
            </a:r>
            <a:r>
              <a:rPr lang="en-US" i="1" dirty="0">
                <a:latin typeface="Calibri" panose="020F0502020204030204" pitchFamily="34" charset="0"/>
              </a:rPr>
              <a:t>aspects </a:t>
            </a:r>
            <a:r>
              <a:rPr lang="en-US" i="1" dirty="0" smtClean="0">
                <a:latin typeface="Calibri" panose="020F0502020204030204" pitchFamily="34" charset="0"/>
              </a:rPr>
              <a:t>on P802.1CF specification</a:t>
            </a:r>
          </a:p>
          <a:p>
            <a:pPr lvl="2"/>
            <a:r>
              <a:rPr lang="en-US" i="1" dirty="0" smtClean="0">
                <a:latin typeface="Calibri" panose="020F0502020204030204" pitchFamily="34" charset="0"/>
                <a:hlinkClick r:id="rId2"/>
              </a:rPr>
              <a:t>https</a:t>
            </a:r>
            <a:r>
              <a:rPr lang="en-US" i="1" dirty="0">
                <a:latin typeface="Calibri" panose="020F0502020204030204" pitchFamily="34" charset="0"/>
                <a:hlinkClick r:id="rId2"/>
              </a:rPr>
              <a:t>://</a:t>
            </a:r>
            <a:r>
              <a:rPr lang="en-US" i="1" dirty="0" smtClean="0">
                <a:latin typeface="Calibri" panose="020F0502020204030204" pitchFamily="34" charset="0"/>
                <a:hlinkClick r:id="rId2"/>
              </a:rPr>
              <a:t>mentor.ieee.org/omniran/dcn/15/omniran-15-0015-00-CF00-privacy-engineered-access-network.pptx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3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Next steps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Refine PAR/CSD on recommended privacy practices for IEEE 802 protocols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Continue call for proposals to discuss technical topics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Privacy Issues at Link </a:t>
            </a:r>
            <a:r>
              <a:rPr lang="en-US" sz="2000" dirty="0" smtClean="0">
                <a:latin typeface="Calibri" panose="020F0502020204030204" pitchFamily="34" charset="0"/>
              </a:rPr>
              <a:t>Layer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functionalities in IEEE 802 protocols to improve </a:t>
            </a:r>
            <a:r>
              <a:rPr lang="en-US" sz="2000" dirty="0" smtClean="0">
                <a:latin typeface="Calibri" panose="020F0502020204030204" pitchFamily="34" charset="0"/>
              </a:rPr>
              <a:t>Privacy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000" dirty="0" smtClean="0">
                <a:latin typeface="Calibri" panose="020F0502020204030204" pitchFamily="34" charset="0"/>
              </a:rPr>
              <a:t>protocols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Implications </a:t>
            </a:r>
            <a:r>
              <a:rPr lang="en-US" sz="2000" dirty="0">
                <a:latin typeface="Calibri" panose="020F0502020204030204" pitchFamily="34" charset="0"/>
              </a:rPr>
              <a:t>of MAC address </a:t>
            </a:r>
            <a:r>
              <a:rPr lang="en-US" sz="2000" dirty="0" smtClean="0">
                <a:latin typeface="Calibri" panose="020F0502020204030204" pitchFamily="34" charset="0"/>
              </a:rPr>
              <a:t>changes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Other…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Upcoming meetings (if SG is renewed)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Teleconferences 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15 April 2015, </a:t>
            </a:r>
            <a:r>
              <a:rPr lang="en-US" sz="2000" dirty="0">
                <a:latin typeface="Calibri" panose="020F0502020204030204" pitchFamily="34" charset="0"/>
              </a:rPr>
              <a:t>(10:00 AM ET)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3 June 2015, </a:t>
            </a:r>
            <a:r>
              <a:rPr lang="en-US" sz="2000" dirty="0">
                <a:latin typeface="Calibri" panose="020F0502020204030204" pitchFamily="34" charset="0"/>
              </a:rPr>
              <a:t>(10:00 AM ET</a:t>
            </a:r>
            <a:r>
              <a:rPr lang="en-US" sz="2000" dirty="0" smtClean="0">
                <a:latin typeface="Calibri" panose="020F0502020204030204" pitchFamily="34" charset="0"/>
              </a:rPr>
              <a:t>)</a:t>
            </a:r>
          </a:p>
          <a:p>
            <a:pPr lvl="3"/>
            <a:r>
              <a:rPr lang="en-US" sz="1600" dirty="0" smtClean="0">
                <a:latin typeface="Calibri" panose="020F0502020204030204" pitchFamily="34" charset="0"/>
              </a:rPr>
              <a:t>PAR/CSD submission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1 July 2015</a:t>
            </a:r>
            <a:r>
              <a:rPr lang="en-US" sz="2000" dirty="0">
                <a:latin typeface="Calibri" panose="020F0502020204030204" pitchFamily="34" charset="0"/>
              </a:rPr>
              <a:t>, (10:00 AM ET</a:t>
            </a:r>
            <a:r>
              <a:rPr lang="en-US" sz="2000" dirty="0" smtClean="0"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13-17 </a:t>
            </a:r>
            <a:r>
              <a:rPr lang="en-US" sz="2400" dirty="0" smtClean="0">
                <a:latin typeface="Calibri" panose="020F0502020204030204" pitchFamily="34" charset="0"/>
              </a:rPr>
              <a:t>July, 2015, </a:t>
            </a:r>
            <a:r>
              <a:rPr lang="en-US" sz="2400" dirty="0">
                <a:latin typeface="Calibri" panose="020F0502020204030204" pitchFamily="34" charset="0"/>
              </a:rPr>
              <a:t>IEEE 802 Plenary meeting in </a:t>
            </a:r>
            <a:r>
              <a:rPr lang="en-US" sz="2400" dirty="0" smtClean="0">
                <a:latin typeface="Calibri" panose="020F0502020204030204" pitchFamily="34" charset="0"/>
              </a:rPr>
              <a:t>Waikoloa, HI, USA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AOB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Meeting adjourned at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609600"/>
          </a:xfrm>
        </p:spPr>
        <p:txBody>
          <a:bodyPr/>
          <a:lstStyle/>
          <a:p>
            <a:r>
              <a:rPr lang="en-US" altLang="en-US" sz="3200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457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41690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Resources – URLs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Disclosure of Affiliation 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3"/>
              </a:rPr>
              <a:t>http://standards.ieee.org/faqs/affiliationFAQ.html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Links to IEEE Antitrust Guidelines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4"/>
              </a:rPr>
              <a:t>http://standards.ieee.org/resources/antitrust-guidelines.pdf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Code of Ethics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5"/>
              </a:rPr>
              <a:t>http://www.ieee.org/web/membership/ethics/code_ethics.html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Patent Policy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http://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standards.ieee.org/about/sasb/patcom/materials.html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2015 </a:t>
            </a:r>
            <a:r>
              <a:rPr lang="en-US" dirty="0"/>
              <a:t>F2F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Venue</a:t>
            </a:r>
          </a:p>
          <a:p>
            <a:pPr lvl="1"/>
            <a:r>
              <a:rPr lang="en-US" dirty="0" err="1" smtClean="0"/>
              <a:t>Estrel</a:t>
            </a:r>
            <a:r>
              <a:rPr lang="en-US" dirty="0" smtClean="0"/>
              <a:t> Hotel and Conference Center, </a:t>
            </a:r>
            <a:br>
              <a:rPr lang="en-US" dirty="0" smtClean="0"/>
            </a:br>
            <a:r>
              <a:rPr lang="en-US" dirty="0" smtClean="0"/>
              <a:t>Berlin, Germany</a:t>
            </a:r>
          </a:p>
          <a:p>
            <a:pPr>
              <a:buNone/>
            </a:pPr>
            <a:endParaRPr lang="de-DE" dirty="0" smtClean="0"/>
          </a:p>
          <a:p>
            <a:r>
              <a:rPr lang="de-DE" sz="2800" dirty="0" smtClean="0"/>
              <a:t>Sessions – </a:t>
            </a:r>
            <a:r>
              <a:rPr lang="en-US" sz="2800" b="1" dirty="0" smtClean="0"/>
              <a:t>ECC 4 </a:t>
            </a:r>
            <a:r>
              <a:rPr lang="de-DE" sz="2800" dirty="0" smtClean="0"/>
              <a:t>meeting room, Conference Center, 2</a:t>
            </a:r>
            <a:r>
              <a:rPr lang="de-DE" sz="2800" baseline="30000" dirty="0" smtClean="0"/>
              <a:t>nd</a:t>
            </a:r>
            <a:r>
              <a:rPr lang="de-DE" sz="2800" dirty="0" smtClean="0"/>
              <a:t> level</a:t>
            </a:r>
          </a:p>
          <a:p>
            <a:pPr lvl="1"/>
            <a:r>
              <a:rPr lang="en-US" sz="2400" dirty="0" smtClean="0"/>
              <a:t>Tuesday,	March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  19:30 – 21:30 (EVE)</a:t>
            </a:r>
          </a:p>
          <a:p>
            <a:pPr lvl="1"/>
            <a:r>
              <a:rPr lang="en-US" sz="2400" dirty="0" smtClean="0"/>
              <a:t>Thursday,	March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  08:00 </a:t>
            </a:r>
            <a:r>
              <a:rPr lang="en-US" sz="2400" dirty="0"/>
              <a:t>– </a:t>
            </a:r>
            <a:r>
              <a:rPr lang="en-US" sz="2400" dirty="0" smtClean="0"/>
              <a:t>10:00 (AM1)</a:t>
            </a:r>
          </a:p>
        </p:txBody>
      </p:sp>
    </p:spTree>
    <p:extLst>
      <p:ext uri="{BB962C8B-B14F-4D97-AF65-F5344CB8AC3E}">
        <p14:creationId xmlns:p14="http://schemas.microsoft.com/office/powerpoint/2010/main" val="18643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</a:rPr>
              <a:t>Agenda</a:t>
            </a:r>
          </a:p>
        </p:txBody>
      </p:sp>
      <p:sp>
        <p:nvSpPr>
          <p:cNvPr id="410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7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Welcome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Chair's </a:t>
            </a:r>
            <a:r>
              <a:rPr lang="en-US" sz="2400" dirty="0">
                <a:latin typeface="Calibri" panose="020F0502020204030204" pitchFamily="34" charset="0"/>
              </a:rPr>
              <a:t>slides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IEEE Slides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Call meeting to order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Group’s </a:t>
            </a:r>
            <a:r>
              <a:rPr lang="en-US" sz="2400" dirty="0" smtClean="0">
                <a:latin typeface="Calibri" panose="020F0502020204030204" pitchFamily="34" charset="0"/>
              </a:rPr>
              <a:t>reports</a:t>
            </a:r>
            <a:endParaRPr lang="en-US" sz="2400" dirty="0"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802 Privacy PAR/CSD status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802 </a:t>
            </a:r>
            <a:r>
              <a:rPr lang="en-US" sz="2000" dirty="0">
                <a:latin typeface="Calibri" panose="020F0502020204030204" pitchFamily="34" charset="0"/>
              </a:rPr>
              <a:t>EC Closing Report</a:t>
            </a: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Technical Presentations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MAC Address Randomization Trial/Experiment</a:t>
            </a:r>
            <a:endParaRPr lang="en-US" sz="2000" dirty="0"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Privacy Engineered Access Networks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Next </a:t>
            </a:r>
            <a:r>
              <a:rPr lang="en-US" sz="2400" dirty="0">
                <a:latin typeface="Calibri" panose="020F0502020204030204" pitchFamily="34" charset="0"/>
              </a:rPr>
              <a:t>Steps</a:t>
            </a:r>
            <a:r>
              <a:rPr lang="en-US" sz="2400" dirty="0" smtClean="0">
                <a:latin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</a:rPr>
            </a:b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800" b="1" u="sng">
              <a:solidFill>
                <a:schemeClr val="tx2"/>
              </a:solidFill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5908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Call Meeting to Order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Meeting called to order by chair at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Call for secretary / Minutes taker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Roll Call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381320"/>
              </p:ext>
            </p:extLst>
          </p:nvPr>
        </p:nvGraphicFramePr>
        <p:xfrm>
          <a:off x="914400" y="3520440"/>
          <a:ext cx="7772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/>
                <a:gridCol w="1859280"/>
                <a:gridCol w="243840"/>
                <a:gridCol w="1905000"/>
                <a:gridCol w="1905000"/>
              </a:tblGrid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Juan Carlos Zuniga (Chair)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InterDigital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Piers O’Hanlon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Oxford Internet Institute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Mathieu Cunche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INRIA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Walter Pienciak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IEEE-SA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Antonio de la </a:t>
                      </a:r>
                      <a:r>
                        <a:rPr lang="en-US" sz="14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Oliva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UC3M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Karen Randall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Randall-Consulting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Harkins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Aruba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Networks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Max Riegel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NSN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Paul Lambert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Marvell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Romascanu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Avaya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Soo Bum 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Rene Struik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Struik Security Consultancy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Robert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Moskowitz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Verizon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Brian Weis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Cisco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Agenda bashing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Approval of minutes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Reports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802 Privacy PAR/CSD status</a:t>
            </a:r>
          </a:p>
          <a:p>
            <a:pPr lvl="2"/>
            <a:endParaRPr lang="en-US" dirty="0" smtClean="0">
              <a:latin typeface="Calibri" panose="020F0502020204030204" pitchFamily="34" charset="0"/>
            </a:endParaRPr>
          </a:p>
          <a:p>
            <a:pPr lvl="2">
              <a:buNone/>
            </a:pPr>
            <a:endParaRPr lang="en-US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Recommendation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PAR/CSD pre-circulated with 802 EC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PAR/CSD Presentation</a:t>
            </a:r>
            <a:endParaRPr lang="en-US" sz="2400" dirty="0" smtClean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  <a:hlinkClick r:id="rId2"/>
              </a:rPr>
              <a:t>https</a:t>
            </a:r>
            <a:r>
              <a:rPr lang="en-US" sz="2400" dirty="0">
                <a:latin typeface="Calibri" panose="020F0502020204030204" pitchFamily="34" charset="0"/>
                <a:cs typeface="Arial"/>
                <a:hlinkClick r:id="rId2"/>
              </a:rPr>
              <a:t>://</a:t>
            </a:r>
            <a:r>
              <a:rPr lang="en-US" sz="2400" dirty="0" smtClean="0">
                <a:latin typeface="Calibri" panose="020F0502020204030204" pitchFamily="34" charset="0"/>
                <a:cs typeface="Arial"/>
                <a:hlinkClick r:id="rId2"/>
              </a:rPr>
              <a:t>mentor.ieee.org/privecsg/dcn/15/privecsg-15-0004-02-0000-privacy-recommendation-par-csd-proposal.pptx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 Text</a:t>
            </a:r>
            <a:endParaRPr lang="en-US" sz="2400" dirty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  <a:hlinkClick r:id="rId3"/>
              </a:rPr>
              <a:t>https://mentor.ieee.org/privecsg/dcn/15/privecsg-15-0006-00-ecsg-privacy-recommendation-par-proposal.pdf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</a:t>
            </a: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Received comments</a:t>
            </a:r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>
                <a:latin typeface="Calibri" panose="020F0502020204030204" pitchFamily="34" charset="0"/>
                <a:cs typeface="Arial"/>
                <a:hlinkClick r:id="rId4"/>
              </a:rPr>
              <a:t>https://</a:t>
            </a:r>
            <a:r>
              <a:rPr lang="en-US" sz="2400" dirty="0" smtClean="0">
                <a:latin typeface="Calibri" panose="020F0502020204030204" pitchFamily="34" charset="0"/>
                <a:cs typeface="Arial"/>
                <a:hlinkClick r:id="rId4"/>
              </a:rPr>
              <a:t>mentor.ieee.org/privecsg/dcn/15/privecsg-15-0010-00-ecsg-par-csd-comments-received.pptx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9433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Recommendation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Response to PAR CSD comments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  <a:hlinkClick r:id="rId2"/>
              </a:rPr>
              <a:t>https://mentor.ieee.org/privecsg/dcn/15/privecsg-15-0013-01-0000-response-to-par-csd-comments.pptx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5563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1481</TotalTime>
  <Words>606</Words>
  <Application>Microsoft Office PowerPoint</Application>
  <PresentationFormat>On-screen Show (4:3)</PresentationFormat>
  <Paragraphs>156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Helvetica</vt:lpstr>
      <vt:lpstr>Monotype Sorts</vt:lpstr>
      <vt:lpstr>Times</vt:lpstr>
      <vt:lpstr>Times New Roman</vt:lpstr>
      <vt:lpstr>Template</vt:lpstr>
      <vt:lpstr>IEEE 802 EC Privacy Recommendation SG  802 Plenary Meeting March 9-13, 2015 </vt:lpstr>
      <vt:lpstr>Guidelines for IEEE-SA Meetings</vt:lpstr>
      <vt:lpstr>Resources – URLs</vt:lpstr>
      <vt:lpstr>March 2015 F2F Meeting</vt:lpstr>
      <vt:lpstr>Agenda</vt:lpstr>
      <vt:lpstr>Business#1</vt:lpstr>
      <vt:lpstr>Business#2</vt:lpstr>
      <vt:lpstr>IEEE 802 Privacy Recommendation PAR/CSD</vt:lpstr>
      <vt:lpstr>IEEE 802 Privacy Recommendation PAR/CSD</vt:lpstr>
      <vt:lpstr>MAC Randomization Trial</vt:lpstr>
      <vt:lpstr>IEEE 802 EC Closing Report</vt:lpstr>
      <vt:lpstr>Business#3.1</vt:lpstr>
      <vt:lpstr>Business#3.2</vt:lpstr>
      <vt:lpstr>Business#4</vt:lpstr>
      <vt:lpstr>Business#4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251</cp:revision>
  <cp:lastPrinted>1998-02-10T13:28:06Z</cp:lastPrinted>
  <dcterms:created xsi:type="dcterms:W3CDTF">2011-12-30T17:06:23Z</dcterms:created>
  <dcterms:modified xsi:type="dcterms:W3CDTF">2015-03-12T09:02:21Z</dcterms:modified>
</cp:coreProperties>
</file>