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317" r:id="rId2"/>
    <p:sldId id="309"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15" r:id="rId19"/>
    <p:sldId id="310" r:id="rId20"/>
    <p:sldId id="311" r:id="rId21"/>
    <p:sldId id="312" r:id="rId22"/>
    <p:sldId id="313" r:id="rId23"/>
    <p:sldId id="308" r:id="rId24"/>
    <p:sldId id="31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5" d="100"/>
          <a:sy n="85" d="100"/>
        </p:scale>
        <p:origin x="192" y="90"/>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100" d="100"/>
        <a:sy n="100" d="100"/>
      </p:scale>
      <p:origin x="0" y="-18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Rectangle 3"/>
          <p:cNvSpPr/>
          <p:nvPr userDrawn="1"/>
        </p:nvSpPr>
        <p:spPr>
          <a:xfrm>
            <a:off x="6815145" y="76200"/>
            <a:ext cx="2100255" cy="307777"/>
          </a:xfrm>
          <a:prstGeom prst="rect">
            <a:avLst/>
          </a:prstGeom>
        </p:spPr>
        <p:txBody>
          <a:bodyPr wrap="none">
            <a:spAutoFit/>
          </a:bodyPr>
          <a:lstStyle/>
          <a:p>
            <a:pPr algn="r"/>
            <a:r>
              <a:rPr lang="en-US" sz="1400" b="1" dirty="0" smtClean="0"/>
              <a:t>privecsg-15-0013-00-ecsg</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5/omniran-15-0015-00-CF00-privacy-engineered-access-network.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privecsg/dcn/15/privecsg-15-0008-00-0000-comments-on-privacy-recommendation-par-and-csd.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omniran/dcn/15/omniran-15-0015-00-CF00-privacy-engineered-access-network.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917902759"/>
              </p:ext>
            </p:extLst>
          </p:nvPr>
        </p:nvGraphicFramePr>
        <p:xfrm>
          <a:off x="533400" y="709246"/>
          <a:ext cx="8077201" cy="2830177"/>
        </p:xfrm>
        <a:graphic>
          <a:graphicData uri="http://schemas.openxmlformats.org/drawingml/2006/table">
            <a:tbl>
              <a:tblPr/>
              <a:tblGrid>
                <a:gridCol w="2055813"/>
                <a:gridCol w="2055812"/>
                <a:gridCol w="1455760"/>
                <a:gridCol w="2509816"/>
              </a:tblGrid>
              <a:tr h="629169">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0" dirty="0" smtClean="0">
                          <a:latin typeface="Calibri" panose="020F0502020204030204" pitchFamily="34" charset="0"/>
                        </a:rPr>
                        <a:t>Response to comments on Privacy PAR/CSD</a:t>
                      </a:r>
                      <a:endParaRPr kumimoji="0" lang="en-US" altLang="en-US" sz="1800" b="0" i="0" u="none" strike="noStrike" cap="none" normalizeH="0" baseline="0" dirty="0" smtClean="0">
                        <a:ln>
                          <a:noFill/>
                        </a:ln>
                        <a:solidFill>
                          <a:schemeClr val="tx2"/>
                        </a:solidFill>
                        <a:effectLst/>
                        <a:latin typeface="Calibri" pitchFamily="34" charset="0"/>
                        <a:ea typeface="ＭＳ Ｐゴシック" charset="-128"/>
                      </a:endParaRPr>
                    </a:p>
                  </a:txBody>
                  <a:tcPr marL="36000" marR="36000" marT="33231" marB="332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49115">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itchFamily="34" charset="0"/>
                          <a:ea typeface="ＭＳ Ｐゴシック" charset="-128"/>
                        </a:rPr>
                        <a:t>Date: [2015-03-12]</a:t>
                      </a:r>
                    </a:p>
                  </a:txBody>
                  <a:tcPr marL="36000" marR="36000" marT="33231" marB="332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178777">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1" i="1" u="none" strike="noStrike" cap="none" normalizeH="0" baseline="0" smtClean="0">
                          <a:ln>
                            <a:noFill/>
                          </a:ln>
                          <a:solidFill>
                            <a:schemeClr val="tx1"/>
                          </a:solidFill>
                          <a:effectLst/>
                          <a:latin typeface="Calibri" pitchFamily="34" charset="0"/>
                          <a:ea typeface="ＭＳ Ｐゴシック" charset="-128"/>
                        </a:rPr>
                        <a:t>Authors:</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164123">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Name</a:t>
                      </a:r>
                    </a:p>
                  </a:txBody>
                  <a:tcPr marL="36000" marR="36000" marT="0" marB="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Affiliation</a:t>
                      </a: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Phone</a:t>
                      </a: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smtClean="0">
                          <a:ln>
                            <a:noFill/>
                          </a:ln>
                          <a:solidFill>
                            <a:schemeClr val="tx1"/>
                          </a:solidFill>
                          <a:effectLst/>
                          <a:latin typeface="Calibri" pitchFamily="34" charset="0"/>
                          <a:ea typeface="ＭＳ Ｐゴシック" charset="-128"/>
                        </a:rPr>
                        <a:t>Email</a:t>
                      </a:r>
                    </a:p>
                  </a:txBody>
                  <a:tcPr marL="36000" marR="36000" marT="0" marB="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10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Calibri" pitchFamily="34" charset="0"/>
                          <a:ea typeface="ＭＳ Ｐゴシック" charset="-128"/>
                        </a:rPr>
                        <a:t>Juan Carlos </a:t>
                      </a:r>
                      <a:r>
                        <a:rPr kumimoji="0" lang="en-US" altLang="en-US" sz="1300" b="0" i="0" u="none" strike="noStrike" cap="none" normalizeH="0" baseline="0" dirty="0" err="1" smtClean="0">
                          <a:ln>
                            <a:noFill/>
                          </a:ln>
                          <a:solidFill>
                            <a:schemeClr val="tx1"/>
                          </a:solidFill>
                          <a:effectLst/>
                          <a:latin typeface="Calibri" pitchFamily="34" charset="0"/>
                          <a:ea typeface="ＭＳ Ｐゴシック" charset="-128"/>
                        </a:rPr>
                        <a:t>Zúñiga</a:t>
                      </a:r>
                      <a:endParaRPr kumimoji="0" lang="en-US" altLang="en-US" sz="13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marT="0" marB="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Calibri" pitchFamily="34" charset="0"/>
                          <a:ea typeface="ＭＳ Ｐゴシック" charset="-128"/>
                        </a:rPr>
                        <a:t>InterDigital Labs</a:t>
                      </a: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3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Calibri" pitchFamily="34" charset="0"/>
                          <a:ea typeface="ＭＳ Ｐゴシック" charset="-128"/>
                        </a:rPr>
                        <a:t>JuanCarlos.Zuniga@InterDigital.com</a:t>
                      </a:r>
                    </a:p>
                  </a:txBody>
                  <a:tcPr marL="36000" marR="36000" marT="0" marB="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412">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1" u="none" strike="noStrike" cap="none" normalizeH="0" baseline="0" smtClean="0">
                          <a:ln>
                            <a:noFill/>
                          </a:ln>
                          <a:solidFill>
                            <a:schemeClr val="tx1"/>
                          </a:solidFill>
                          <a:effectLst/>
                          <a:latin typeface="Calibri" pitchFamily="34" charset="0"/>
                          <a:ea typeface="ＭＳ Ｐゴシック" charset="-128"/>
                        </a:rPr>
                        <a:t>Notice: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chemeClr val="tx1"/>
                          </a:solidFill>
                          <a:effectLst/>
                          <a:latin typeface="Calibri" pitchFamily="34" charset="0"/>
                          <a:ea typeface="ＭＳ Ｐゴシック" charset="-128"/>
                        </a:rPr>
                        <a:t>This document does not represent the agreed view of the IEEE 802 EC Privacy Recommendation SG. It represents only the views of the participants listed in the ‘Authors:’ field above. It is offered as a basis for discussion. It is not binding on the contributor, who reserve the right to add, amend or withdraw material contained herein.</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54623">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1" u="none" strike="noStrike" cap="none" normalizeH="0" baseline="0" smtClean="0">
                          <a:ln>
                            <a:noFill/>
                          </a:ln>
                          <a:solidFill>
                            <a:schemeClr val="tx1"/>
                          </a:solidFill>
                          <a:effectLst/>
                          <a:latin typeface="Calibri" pitchFamily="34" charset="0"/>
                          <a:ea typeface="ＭＳ Ｐゴシック" charset="-128"/>
                        </a:rPr>
                        <a:t>Copyright policy: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chemeClr val="tx1"/>
                          </a:solidFill>
                          <a:effectLst/>
                          <a:latin typeface="Calibri" pitchFamily="34" charset="0"/>
                          <a:ea typeface="ＭＳ Ｐゴシック" charset="-128"/>
                        </a:rPr>
                        <a:t>The contributor is familiar with the IEEE-SA Copyright Policy &lt;</a:t>
                      </a:r>
                      <a:r>
                        <a:rPr kumimoji="0" lang="en-US" altLang="en-US" sz="900" b="0" i="0" u="none" strike="noStrike" cap="none" normalizeH="0" baseline="0" smtClean="0">
                          <a:ln>
                            <a:noFill/>
                          </a:ln>
                          <a:solidFill>
                            <a:schemeClr val="tx1"/>
                          </a:solidFill>
                          <a:effectLst/>
                          <a:latin typeface="Calibri" pitchFamily="34" charset="0"/>
                          <a:ea typeface="ＭＳ Ｐゴシック" charset="-128"/>
                          <a:hlinkClick r:id="rId2"/>
                        </a:rPr>
                        <a:t>http://standards.ieee.org/IPR/copyrightpolicy.html</a:t>
                      </a:r>
                      <a:r>
                        <a:rPr kumimoji="0" lang="en-US" altLang="en-US" sz="900" b="0" i="0" u="none" strike="noStrike" cap="none" normalizeH="0" baseline="0" smtClean="0">
                          <a:ln>
                            <a:noFill/>
                          </a:ln>
                          <a:solidFill>
                            <a:schemeClr val="tx1"/>
                          </a:solidFill>
                          <a:effectLst/>
                          <a:latin typeface="Calibri" pitchFamily="34" charset="0"/>
                          <a:ea typeface="ＭＳ Ｐゴシック" charset="-128"/>
                        </a:rPr>
                        <a:t>&gt;.</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46943">
                <a:tc gridSpan="4">
                  <a:txBody>
                    <a:bodyPr/>
                    <a:lstStyle>
                      <a:lvl1pPr eaLnBrk="0" hangingPunct="0">
                        <a:spcBef>
                          <a:spcPct val="20000"/>
                        </a:spcBef>
                        <a:buFont typeface="Arial" pitchFamily="34" charset="0"/>
                        <a:defRPr sz="2800">
                          <a:solidFill>
                            <a:schemeClr val="tx1"/>
                          </a:solidFill>
                          <a:latin typeface="Calibri" pitchFamily="34" charset="0"/>
                          <a:ea typeface="ＭＳ Ｐゴシック"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1" u="none" strike="noStrike" cap="none" normalizeH="0" baseline="0" dirty="0" smtClean="0">
                          <a:ln>
                            <a:noFill/>
                          </a:ln>
                          <a:solidFill>
                            <a:schemeClr val="tx1"/>
                          </a:solidFill>
                          <a:effectLst/>
                          <a:latin typeface="Calibri" pitchFamily="34" charset="0"/>
                          <a:ea typeface="ＭＳ Ｐゴシック" charset="-128"/>
                        </a:rPr>
                        <a:t>Patent policy: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The contributor is familiar with the IEEE-SA Patent Policy and Procedures: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&lt;</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hlinkClick r:id="rId3"/>
                        </a:rPr>
                        <a:t>http://standards.ieee.org/guides/bylaws/sect6-7.html#6</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&gt; and &lt;</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hlinkClick r:id="rId4"/>
                        </a:rPr>
                        <a:t>http://standards.ieee.org/guides/opman/sect6.html#6.3</a:t>
                      </a:r>
                      <a:r>
                        <a:rPr kumimoji="0" lang="en-US" altLang="en-US" sz="900" b="0" i="0" u="none" strike="noStrike" cap="none" normalizeH="0" baseline="0" dirty="0" smtClean="0">
                          <a:ln>
                            <a:noFill/>
                          </a:ln>
                          <a:solidFill>
                            <a:schemeClr val="tx1"/>
                          </a:solidFill>
                          <a:effectLst/>
                          <a:latin typeface="Calibri" pitchFamily="34" charset="0"/>
                          <a:ea typeface="ＭＳ Ｐゴシック" charset="-128"/>
                        </a:rPr>
                        <a:t>&gt;.</a:t>
                      </a:r>
                    </a:p>
                  </a:txBody>
                  <a:tcPr marL="36000" marR="36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8" name="TextBox 7"/>
          <p:cNvSpPr txBox="1"/>
          <p:nvPr/>
        </p:nvSpPr>
        <p:spPr>
          <a:xfrm>
            <a:off x="533400" y="4226627"/>
            <a:ext cx="8077200" cy="1804896"/>
          </a:xfrm>
          <a:prstGeom prst="rect">
            <a:avLst/>
          </a:prstGeom>
          <a:noFill/>
        </p:spPr>
        <p:txBody>
          <a:bodyPr lIns="33231" tIns="33231" rIns="33231" bIns="33231">
            <a:normAutofit/>
          </a:bodyPr>
          <a:lstStyle/>
          <a:p>
            <a:pPr algn="ctr">
              <a:defRPr/>
            </a:pPr>
            <a:r>
              <a:rPr lang="en-US" sz="1846" dirty="0">
                <a:latin typeface="+mn-lt"/>
                <a:ea typeface="ＭＳ Ｐゴシック" charset="0"/>
                <a:cs typeface="Arial" charset="0"/>
              </a:rPr>
              <a:t>Abstract</a:t>
            </a:r>
          </a:p>
          <a:p>
            <a:pPr>
              <a:defRPr/>
            </a:pPr>
            <a:endParaRPr lang="en-US" sz="1477" dirty="0">
              <a:latin typeface="+mn-lt"/>
              <a:ea typeface="ＭＳ Ｐゴシック" charset="0"/>
              <a:cs typeface="Arial" charset="0"/>
            </a:endParaRPr>
          </a:p>
          <a:p>
            <a:pPr>
              <a:defRPr/>
            </a:pPr>
            <a:r>
              <a:rPr lang="en-US" sz="1662" dirty="0">
                <a:latin typeface="+mn-lt"/>
                <a:ea typeface="ＭＳ Ｐゴシック" charset="0"/>
                <a:cs typeface="Arial" charset="0"/>
              </a:rPr>
              <a:t>The present document </a:t>
            </a:r>
            <a:r>
              <a:rPr lang="en-US" sz="1662" dirty="0" smtClean="0">
                <a:latin typeface="+mn-lt"/>
                <a:ea typeface="ＭＳ Ｐゴシック" charset="0"/>
                <a:cs typeface="Arial" charset="0"/>
              </a:rPr>
              <a:t>proposes some responses to the comments received on the Privacy Recommendation PAR/CSD</a:t>
            </a:r>
            <a:endParaRPr lang="en-US" sz="1662" dirty="0">
              <a:latin typeface="+mn-lt"/>
              <a:ea typeface="ＭＳ Ｐゴシック" charset="0"/>
              <a:cs typeface="Arial" charset="0"/>
            </a:endParaRPr>
          </a:p>
        </p:txBody>
      </p:sp>
    </p:spTree>
    <p:extLst>
      <p:ext uri="{BB962C8B-B14F-4D97-AF65-F5344CB8AC3E}">
        <p14:creationId xmlns:p14="http://schemas.microsoft.com/office/powerpoint/2010/main" val="3098818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Broad Market Potential</a:t>
            </a:r>
          </a:p>
          <a:p>
            <a:r>
              <a:rPr lang="en-US" sz="2400" dirty="0"/>
              <a:t>“Broad Market Potential” refers to “numerous users</a:t>
            </a:r>
            <a:r>
              <a:rPr lang="en-US" sz="2400" dirty="0" smtClean="0"/>
              <a:t>.” But </a:t>
            </a:r>
            <a:r>
              <a:rPr lang="en-US" sz="2400" dirty="0"/>
              <a:t>who are the users of the recommendation? </a:t>
            </a:r>
            <a:r>
              <a:rPr lang="en-US" sz="2400" dirty="0" smtClean="0"/>
              <a:t>For example</a:t>
            </a:r>
            <a:r>
              <a:rPr lang="en-US" sz="2400" dirty="0"/>
              <a:t>, if standards developers are potential </a:t>
            </a:r>
            <a:r>
              <a:rPr lang="en-US" sz="2400" dirty="0" smtClean="0"/>
              <a:t>users of </a:t>
            </a:r>
            <a:r>
              <a:rPr lang="en-US" sz="2400" dirty="0"/>
              <a:t>the recommendation, which standards </a:t>
            </a:r>
            <a:r>
              <a:rPr lang="en-US" sz="2400" dirty="0" smtClean="0"/>
              <a:t>developers are </a:t>
            </a:r>
            <a:r>
              <a:rPr lang="en-US" sz="2400" dirty="0"/>
              <a:t>potential adopters</a:t>
            </a:r>
            <a:r>
              <a:rPr lang="en-US" sz="2400" dirty="0" smtClean="0"/>
              <a:t>? </a:t>
            </a:r>
            <a:endParaRPr lang="en-US" sz="2000" dirty="0"/>
          </a:p>
          <a:p>
            <a:pPr lvl="1"/>
            <a:r>
              <a:rPr lang="en-US" sz="2000" i="1" dirty="0" smtClean="0"/>
              <a:t>Will provide details about expected audience</a:t>
            </a:r>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856941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Technical Feasibility</a:t>
            </a:r>
          </a:p>
          <a:p>
            <a:r>
              <a:rPr lang="en-US" sz="2400" dirty="0"/>
              <a:t>The response indicates that “The </a:t>
            </a:r>
            <a:r>
              <a:rPr lang="en-US" sz="2400" dirty="0" smtClean="0"/>
              <a:t>recommended practice </a:t>
            </a:r>
            <a:r>
              <a:rPr lang="en-US" sz="2400" dirty="0"/>
              <a:t>will define recommendations that can </a:t>
            </a:r>
            <a:r>
              <a:rPr lang="en-US" sz="2400" dirty="0" smtClean="0"/>
              <a:t>be followed </a:t>
            </a:r>
            <a:r>
              <a:rPr lang="en-US" sz="2400" dirty="0"/>
              <a:t>by system designers and implementers</a:t>
            </a:r>
            <a:r>
              <a:rPr lang="en-US" sz="2400" dirty="0" smtClean="0"/>
              <a:t>,” but </a:t>
            </a:r>
            <a:r>
              <a:rPr lang="en-US" sz="2400" dirty="0"/>
              <a:t>the Scope refers to “recommendations </a:t>
            </a:r>
            <a:r>
              <a:rPr lang="en-US" sz="2400" dirty="0" smtClean="0"/>
              <a:t>for standards </a:t>
            </a:r>
            <a:r>
              <a:rPr lang="en-US" sz="2400" dirty="0"/>
              <a:t>developers and implementers.” Which </a:t>
            </a:r>
            <a:r>
              <a:rPr lang="en-US" sz="2400" dirty="0" smtClean="0"/>
              <a:t>is it</a:t>
            </a:r>
            <a:r>
              <a:rPr lang="en-US" sz="2400" dirty="0"/>
              <a:t>: system designers or standards developers? </a:t>
            </a:r>
            <a:endParaRPr lang="en-US" sz="2000" dirty="0"/>
          </a:p>
          <a:p>
            <a:pPr lvl="1"/>
            <a:r>
              <a:rPr lang="en-US" sz="2000" i="1" dirty="0" smtClean="0"/>
              <a:t>Will provide details about expected audience</a:t>
            </a:r>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143517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Economical Feasibility</a:t>
            </a:r>
          </a:p>
          <a:p>
            <a:r>
              <a:rPr lang="en-US" sz="2400" dirty="0"/>
              <a:t>The response does not address economic feasibility.</a:t>
            </a:r>
          </a:p>
          <a:p>
            <a:r>
              <a:rPr lang="en-US" sz="2400" dirty="0" smtClean="0"/>
              <a:t>Increased </a:t>
            </a:r>
            <a:r>
              <a:rPr lang="en-US" sz="2400" dirty="0"/>
              <a:t>privacy has economic benefits to </a:t>
            </a:r>
            <a:r>
              <a:rPr lang="en-US" sz="2400" dirty="0" smtClean="0"/>
              <a:t>some parties </a:t>
            </a:r>
            <a:r>
              <a:rPr lang="en-US" sz="2400" dirty="0"/>
              <a:t>and is an economic threat to others. </a:t>
            </a:r>
            <a:r>
              <a:rPr lang="en-US" sz="2400" dirty="0" smtClean="0"/>
              <a:t>These issues </a:t>
            </a:r>
            <a:r>
              <a:rPr lang="en-US" sz="2400" dirty="0"/>
              <a:t>should be articulated. </a:t>
            </a:r>
            <a:endParaRPr lang="en-US" sz="2000" dirty="0"/>
          </a:p>
          <a:p>
            <a:pPr lvl="1"/>
            <a:r>
              <a:rPr lang="en-US" sz="2000" i="1" dirty="0"/>
              <a:t>Should state that Privacy enhances, not degrades, security and </a:t>
            </a:r>
            <a:r>
              <a:rPr lang="en-US" sz="2000" i="1" dirty="0" smtClean="0"/>
              <a:t>functionality</a:t>
            </a:r>
          </a:p>
          <a:p>
            <a:pPr lvl="1"/>
            <a:r>
              <a:rPr lang="en-US" sz="2000" i="1" dirty="0"/>
              <a:t>Please see: </a:t>
            </a:r>
            <a:r>
              <a:rPr lang="en-US" sz="2000" i="1" dirty="0">
                <a:hlinkClick r:id="rId2"/>
              </a:rPr>
              <a:t>https://</a:t>
            </a:r>
            <a:r>
              <a:rPr lang="en-US" sz="2000" i="1" dirty="0" smtClean="0">
                <a:hlinkClick r:id="rId2"/>
              </a:rPr>
              <a:t>mentor.ieee.org/omniran/dcn/15/omniran-15-0015-00-CF00-privacy-engineered-access-network.pptx</a:t>
            </a:r>
            <a:r>
              <a:rPr lang="en-US" sz="2000" i="1" dirty="0" smtClean="0"/>
              <a:t> </a:t>
            </a:r>
            <a:endParaRPr lang="en-US" sz="2000" i="1" dirty="0"/>
          </a:p>
          <a:p>
            <a:pPr lvl="1"/>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666710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PAR</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Project number</a:t>
            </a:r>
            <a:endParaRPr lang="en-US" sz="2400" dirty="0"/>
          </a:p>
          <a:p>
            <a:pPr lvl="1"/>
            <a:r>
              <a:rPr lang="en-US" sz="2000" dirty="0" smtClean="0"/>
              <a:t>Agree with suggestion in the EC announcement email that this would fit in 802.1 and should be assigned there with assent of the 802.1 WG.</a:t>
            </a:r>
          </a:p>
          <a:p>
            <a:pPr lvl="1"/>
            <a:r>
              <a:rPr lang="en-US" sz="2000" i="1" dirty="0" smtClean="0"/>
              <a:t>Agree</a:t>
            </a:r>
            <a:endParaRPr lang="en-US" sz="2000" i="1" dirty="0"/>
          </a:p>
          <a:p>
            <a:r>
              <a:rPr lang="en-US" sz="2400" dirty="0" smtClean="0"/>
              <a:t>2.1 (non-</a:t>
            </a:r>
            <a:r>
              <a:rPr lang="en-US" sz="2400" dirty="0"/>
              <a:t>­‐</a:t>
            </a:r>
            <a:r>
              <a:rPr lang="en-US" sz="2400" dirty="0" smtClean="0"/>
              <a:t>substantive) Title doesn’t include a period (aka, full stop). (It is unlikely that publication editors would include one independent of the PAR.)</a:t>
            </a:r>
          </a:p>
          <a:p>
            <a:pPr lvl="1"/>
            <a:r>
              <a:rPr lang="en-US" sz="2000" i="1" dirty="0" smtClean="0"/>
              <a:t>Agree</a:t>
            </a:r>
            <a:endParaRPr lang="en-US" sz="2000" dirty="0"/>
          </a:p>
          <a:p>
            <a:r>
              <a:rPr lang="en-US" sz="2400" dirty="0" smtClean="0"/>
              <a:t>4.2, 4.3 Dates need to be included – lack of dates could suggest the SG does not yet understand the magnitude of the work to be done and  resources required to complete the work. </a:t>
            </a:r>
          </a:p>
          <a:p>
            <a:pPr lvl="1"/>
            <a:r>
              <a:rPr lang="en-US" sz="2000" i="1" dirty="0" smtClean="0"/>
              <a:t>Agree. See previous comment from Roger Marks</a:t>
            </a:r>
            <a:endParaRPr lang="en-US" sz="2000" i="1"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080880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PAR</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5.1 Please justify  the estimate of number of participants, for 802, this shouldn’t be the number of people expected to be in the WG ballot group, but the number actively participating in the project (e.g., TF/TG). How many regular ECSG participants is a good indicator. This number is subject to review by the WG and EC at checkpoints, so not inflating this number is wise.</a:t>
            </a:r>
          </a:p>
          <a:p>
            <a:pPr lvl="1"/>
            <a:r>
              <a:rPr lang="en-US" sz="2000" i="1" dirty="0" smtClean="0"/>
              <a:t>73 subscribers to mailing list, 24 contributors to mailing list, 12 contributors to mentor, 15-20 attendees to face-to-face meetings, 18-25 attendees to teleconferences</a:t>
            </a:r>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591985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PAR</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5.2.a (</a:t>
            </a:r>
            <a:r>
              <a:rPr lang="en-US" sz="2400" dirty="0"/>
              <a:t>non-­‐</a:t>
            </a:r>
            <a:r>
              <a:rPr lang="en-US" sz="2400" dirty="0" smtClean="0"/>
              <a:t>substantive) There is a superfluous return in the presumably pasted text.</a:t>
            </a:r>
          </a:p>
          <a:p>
            <a:pPr lvl="1"/>
            <a:r>
              <a:rPr lang="en-US" sz="2000" i="1" dirty="0" smtClean="0"/>
              <a:t>Agree</a:t>
            </a:r>
            <a:endParaRPr lang="en-US" sz="2000" dirty="0"/>
          </a:p>
          <a:p>
            <a:r>
              <a:rPr lang="en-US" sz="2400" dirty="0" smtClean="0"/>
              <a:t>5.4 (</a:t>
            </a:r>
            <a:r>
              <a:rPr lang="en-US" sz="2400" dirty="0"/>
              <a:t>non-­‐</a:t>
            </a:r>
            <a:r>
              <a:rPr lang="en-US" sz="2400" dirty="0" smtClean="0"/>
              <a:t>substantive)  Inappropriate capitalization of attack methods.</a:t>
            </a:r>
          </a:p>
          <a:p>
            <a:pPr lvl="1"/>
            <a:r>
              <a:rPr lang="en-US" sz="2000" i="1" dirty="0" smtClean="0"/>
              <a:t>Agree</a:t>
            </a:r>
            <a:endParaRPr lang="en-US" sz="2000" dirty="0"/>
          </a:p>
          <a:p>
            <a:r>
              <a:rPr lang="en-US" sz="2400" dirty="0" smtClean="0"/>
              <a:t>5.5 (</a:t>
            </a:r>
            <a:r>
              <a:rPr lang="en-US" sz="2400" dirty="0"/>
              <a:t>non-­‐</a:t>
            </a:r>
            <a:r>
              <a:rPr lang="en-US" sz="2400" dirty="0" smtClean="0"/>
              <a:t>substantive) There are superfluous returns in the presumably pasted text</a:t>
            </a:r>
            <a:r>
              <a:rPr lang="en-US" sz="2400" dirty="0"/>
              <a:t>. </a:t>
            </a:r>
            <a:endParaRPr lang="en-US" sz="2000" dirty="0"/>
          </a:p>
          <a:p>
            <a:pPr lvl="1"/>
            <a:r>
              <a:rPr lang="en-US" sz="2000" i="1" dirty="0"/>
              <a:t>Agree</a:t>
            </a:r>
          </a:p>
          <a:p>
            <a:pPr lvl="1"/>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439797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CSD</a:t>
            </a:r>
            <a:endParaRPr lang="en-US" sz="4400" dirty="0"/>
          </a:p>
        </p:txBody>
      </p:sp>
      <p:sp>
        <p:nvSpPr>
          <p:cNvPr id="3" name="Content Placeholder 2"/>
          <p:cNvSpPr>
            <a:spLocks noGrp="1"/>
          </p:cNvSpPr>
          <p:nvPr>
            <p:ph idx="1"/>
          </p:nvPr>
        </p:nvSpPr>
        <p:spPr>
          <a:xfrm>
            <a:off x="685800" y="1066800"/>
            <a:ext cx="7990656" cy="4896544"/>
          </a:xfrm>
        </p:spPr>
        <p:txBody>
          <a:bodyPr/>
          <a:lstStyle/>
          <a:p>
            <a:r>
              <a:rPr lang="en-US" sz="2000" dirty="0" smtClean="0"/>
              <a:t>General: The responses are perfunctory and are generally without substance</a:t>
            </a:r>
            <a:r>
              <a:rPr lang="en-US" sz="2000" dirty="0"/>
              <a:t>.</a:t>
            </a:r>
          </a:p>
          <a:p>
            <a:r>
              <a:rPr lang="en-US" sz="2000" dirty="0" smtClean="0"/>
              <a:t>Managed Objects:</a:t>
            </a:r>
            <a:endParaRPr lang="en-US" sz="2000" dirty="0"/>
          </a:p>
          <a:p>
            <a:r>
              <a:rPr lang="en-US" sz="2000" dirty="0" smtClean="0"/>
              <a:t>A recommended practice can include parameters and management capability. The response needs to be relevant to this proposed project and why the scope of work will not include management capability. If high level management architecture or capability definition is included, (what we expect with threat definition and measurement), that should be stated in the response.</a:t>
            </a:r>
          </a:p>
          <a:p>
            <a:pPr lvl="1"/>
            <a:r>
              <a:rPr lang="en-US" sz="1800" i="1" dirty="0"/>
              <a:t>Should clarify </a:t>
            </a:r>
            <a:r>
              <a:rPr lang="en-US" sz="1800" i="1" dirty="0" smtClean="0"/>
              <a:t>that no management architecture is expected</a:t>
            </a:r>
            <a:endParaRPr lang="en-US" sz="1800" dirty="0"/>
          </a:p>
          <a:p>
            <a:r>
              <a:rPr lang="en-US" sz="2000" dirty="0" smtClean="0"/>
              <a:t>Broad Market Potential</a:t>
            </a:r>
            <a:endParaRPr lang="en-US" sz="2000" dirty="0"/>
          </a:p>
          <a:p>
            <a:r>
              <a:rPr lang="en-US" sz="2000" dirty="0" smtClean="0"/>
              <a:t>This response sounds like it is in satisfaction of an existing and well known privacy requirement, (</a:t>
            </a:r>
            <a:r>
              <a:rPr lang="en-US" sz="2000" dirty="0"/>
              <a:t>e.g</a:t>
            </a:r>
            <a:r>
              <a:rPr lang="en-US" sz="2000" dirty="0" smtClean="0"/>
              <a:t>., an encryption protocol), not for determining the need for encryption (e.g., threat assessment</a:t>
            </a:r>
            <a:r>
              <a:rPr lang="en-US" sz="2000" dirty="0"/>
              <a:t>).</a:t>
            </a:r>
            <a:endParaRPr lang="en-US" sz="1800" dirty="0"/>
          </a:p>
          <a:p>
            <a:pPr lvl="1"/>
            <a:r>
              <a:rPr lang="en-US" sz="1800" i="1" dirty="0" smtClean="0"/>
              <a:t>Should clarify differences between Privacy and Security, and perhaps related requirements</a:t>
            </a:r>
            <a:endParaRPr lang="en-US" sz="1800" i="1" dirty="0"/>
          </a:p>
          <a:p>
            <a:pPr lvl="1"/>
            <a:endParaRPr lang="en-US" sz="1800" dirty="0" smtClean="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6389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802.3 - CSD</a:t>
            </a:r>
            <a:endParaRPr lang="en-US" sz="4400" dirty="0"/>
          </a:p>
        </p:txBody>
      </p:sp>
      <p:sp>
        <p:nvSpPr>
          <p:cNvPr id="3" name="Content Placeholder 2"/>
          <p:cNvSpPr>
            <a:spLocks noGrp="1"/>
          </p:cNvSpPr>
          <p:nvPr>
            <p:ph idx="1"/>
          </p:nvPr>
        </p:nvSpPr>
        <p:spPr>
          <a:xfrm>
            <a:off x="381000" y="1066800"/>
            <a:ext cx="8458200" cy="4896544"/>
          </a:xfrm>
        </p:spPr>
        <p:txBody>
          <a:bodyPr/>
          <a:lstStyle/>
          <a:p>
            <a:r>
              <a:rPr lang="en-US" sz="2000" dirty="0" smtClean="0"/>
              <a:t>Technical Feasibility</a:t>
            </a:r>
            <a:endParaRPr lang="en-US" sz="2000" dirty="0"/>
          </a:p>
          <a:p>
            <a:r>
              <a:rPr lang="en-US" sz="2000" dirty="0" smtClean="0"/>
              <a:t>It would be expected for the response to address the technical feasibility to measure each of the multiple threats listed in the Purpose section of the PAR.</a:t>
            </a:r>
          </a:p>
          <a:p>
            <a:pPr lvl="1"/>
            <a:r>
              <a:rPr lang="en-US" sz="1800" i="1" dirty="0" smtClean="0"/>
              <a:t>List will only include Surveillance, as per 802.1’s comment</a:t>
            </a:r>
            <a:endParaRPr lang="en-US" sz="1600" dirty="0"/>
          </a:p>
          <a:p>
            <a:r>
              <a:rPr lang="en-US" sz="2000" dirty="0" smtClean="0"/>
              <a:t>Economic Feasibility</a:t>
            </a:r>
            <a:endParaRPr lang="en-US" sz="2000" dirty="0"/>
          </a:p>
          <a:p>
            <a:r>
              <a:rPr lang="en-US" sz="2000" dirty="0" smtClean="0"/>
              <a:t>Answer is non-</a:t>
            </a:r>
            <a:r>
              <a:rPr lang="en-US" sz="2000" dirty="0"/>
              <a:t>­‐</a:t>
            </a:r>
            <a:r>
              <a:rPr lang="en-US" sz="2000" dirty="0" smtClean="0"/>
              <a:t>responsive to the list of considerations. It does not address at all the economic feasibility of doing the threat assessment.</a:t>
            </a:r>
          </a:p>
          <a:p>
            <a:pPr lvl="1"/>
            <a:r>
              <a:rPr lang="en-US" sz="1800" i="1" dirty="0" smtClean="0"/>
              <a:t>See previous response to Roger Mark’s comment</a:t>
            </a:r>
            <a:endParaRPr lang="en-US" sz="1600" dirty="0"/>
          </a:p>
          <a:p>
            <a:r>
              <a:rPr lang="en-US" sz="2000" dirty="0" smtClean="0"/>
              <a:t>Most security techniques have some impact on system cost(e.g., encryption hardware, software complexity), security overlays have installation costs. While features integral to implementations may have negligible installation impacts, maintenance costs (updating capabilities for new threats) certainly have operational cost implications</a:t>
            </a:r>
            <a:r>
              <a:rPr lang="en-US" sz="2000" dirty="0"/>
              <a:t>.</a:t>
            </a:r>
            <a:endParaRPr lang="en-US" sz="1800" dirty="0"/>
          </a:p>
          <a:p>
            <a:pPr lvl="1"/>
            <a:r>
              <a:rPr lang="en-US" sz="1800" i="1" dirty="0" smtClean="0"/>
              <a:t>Should clarify misunderstanding between Privacy and Security, and perhaps mention some examples</a:t>
            </a:r>
            <a:endParaRPr lang="en-US" sz="1800" i="1" dirty="0"/>
          </a:p>
          <a:p>
            <a:pPr lvl="1"/>
            <a:endParaRPr lang="en-US" sz="1800" dirty="0" smtClean="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170623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802.11</a:t>
            </a:r>
            <a:endParaRPr lang="en-US" sz="4400" dirty="0"/>
          </a:p>
        </p:txBody>
      </p:sp>
      <p:sp>
        <p:nvSpPr>
          <p:cNvPr id="3" name="Content Placeholder 2"/>
          <p:cNvSpPr>
            <a:spLocks noGrp="1"/>
          </p:cNvSpPr>
          <p:nvPr>
            <p:ph idx="1"/>
          </p:nvPr>
        </p:nvSpPr>
        <p:spPr>
          <a:xfrm>
            <a:off x="685800" y="1556792"/>
            <a:ext cx="8305800" cy="4896544"/>
          </a:xfrm>
        </p:spPr>
        <p:txBody>
          <a:bodyPr/>
          <a:lstStyle/>
          <a:p>
            <a:r>
              <a:rPr lang="en-US" sz="2000" b="0" dirty="0" smtClean="0"/>
              <a:t>4.2 and 4.3 need to include target dates for completion. Should be at least 6 months apart.</a:t>
            </a:r>
          </a:p>
          <a:p>
            <a:pPr lvl="1"/>
            <a:r>
              <a:rPr lang="en-US" sz="1600" i="1" dirty="0"/>
              <a:t>See previous response to Roger Mark’s </a:t>
            </a:r>
            <a:r>
              <a:rPr lang="en-US" sz="1600" i="1" dirty="0" smtClean="0"/>
              <a:t>comment</a:t>
            </a:r>
            <a:endParaRPr lang="en-US" sz="1600" b="0" dirty="0" smtClean="0"/>
          </a:p>
          <a:p>
            <a:r>
              <a:rPr lang="en-US" sz="2000" dirty="0" smtClean="0"/>
              <a:t>5.2 </a:t>
            </a:r>
            <a:r>
              <a:rPr lang="en-US" sz="2000" b="0" dirty="0" smtClean="0"/>
              <a:t>Change “document” to “recommended practice”</a:t>
            </a:r>
            <a:endParaRPr lang="en-US" sz="2000" b="0" i="1" dirty="0" smtClean="0"/>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pPr lvl="1"/>
            <a:r>
              <a:rPr lang="en-US" sz="1600" i="1" dirty="0" smtClean="0"/>
              <a:t>Agree with the above</a:t>
            </a:r>
            <a:endParaRPr lang="en-US" sz="1600" b="0" dirty="0" smtClean="0"/>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p>
          <a:p>
            <a:pPr lvl="1"/>
            <a:r>
              <a:rPr lang="en-US" sz="1600" i="1" dirty="0"/>
              <a:t>See previous response to Roger Mark’s comment</a:t>
            </a:r>
            <a:endParaRPr lang="en-US" sz="1600" dirty="0"/>
          </a:p>
          <a:p>
            <a:pPr lvl="1"/>
            <a:endParaRPr lang="en-US" sz="1600" b="0" dirty="0" smtClean="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394561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802.22</a:t>
            </a:r>
            <a:endParaRPr lang="en-US" sz="4400" dirty="0"/>
          </a:p>
        </p:txBody>
      </p:sp>
      <p:sp>
        <p:nvSpPr>
          <p:cNvPr id="3" name="Content Placeholder 2"/>
          <p:cNvSpPr>
            <a:spLocks noGrp="1"/>
          </p:cNvSpPr>
          <p:nvPr>
            <p:ph idx="1"/>
          </p:nvPr>
        </p:nvSpPr>
        <p:spPr>
          <a:xfrm>
            <a:off x="685800" y="1556792"/>
            <a:ext cx="7990656" cy="4896544"/>
          </a:xfrm>
        </p:spPr>
        <p:txBody>
          <a:bodyPr/>
          <a:lstStyle/>
          <a:p>
            <a:pPr marL="457200" indent="-457200">
              <a:buFont typeface="+mj-lt"/>
              <a:buAutoNum type="arabicPeriod"/>
            </a:pPr>
            <a:r>
              <a:rPr lang="en-US" sz="2400" dirty="0" smtClean="0"/>
              <a:t>There </a:t>
            </a:r>
            <a:r>
              <a:rPr lang="en-US" sz="2400" dirty="0"/>
              <a:t>are a lot of carriage returns in Sections 5.2 and 5.5. You may want to remove them. </a:t>
            </a:r>
            <a:endParaRPr lang="en-US" sz="2400" dirty="0" smtClean="0"/>
          </a:p>
          <a:p>
            <a:pPr marL="857250" lvl="1" indent="-457200"/>
            <a:r>
              <a:rPr lang="en-US" sz="2000" i="1" dirty="0" smtClean="0"/>
              <a:t>Agree</a:t>
            </a:r>
            <a:endParaRPr lang="en-US" sz="2400" dirty="0"/>
          </a:p>
          <a:p>
            <a:pPr marL="457200" indent="-457200">
              <a:buFont typeface="+mj-lt"/>
              <a:buAutoNum type="arabicPeriod"/>
            </a:pPr>
            <a:r>
              <a:rPr lang="en-US" sz="2400" dirty="0" smtClean="0"/>
              <a:t>It </a:t>
            </a:r>
            <a:r>
              <a:rPr lang="en-US" sz="2400" dirty="0"/>
              <a:t>will be nice to provide an example of some of the mechanisms on how the system can achieve resilience to (Surveillance, Monitoring, Stored Data Compromise, Intrusion, Misattribution, Correlation, Identification, Secondary Use, Disclosure and Exclusion) without making too many modifications to the operation of the system - e. g. MAC address randomization. </a:t>
            </a:r>
            <a:endParaRPr lang="en-US" sz="2400" dirty="0" smtClean="0"/>
          </a:p>
          <a:p>
            <a:pPr marL="857250" lvl="1" indent="-457200"/>
            <a:r>
              <a:rPr lang="en-US" sz="2000" i="1" dirty="0" smtClean="0"/>
              <a:t>Should provide example of Surveillance</a:t>
            </a:r>
            <a:endParaRPr lang="en-US" sz="24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999855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hlinkClick r:id="rId2"/>
              </a:rPr>
              <a:t>https://mentor.ieee.org/privecsg/dcn/15/privecsg-15-0008-00-0000-comments-on-privacy-recommendation-par-and-csd.pdf</a:t>
            </a:r>
            <a:endParaRPr lang="en-US" sz="2400" dirty="0" smtClean="0"/>
          </a:p>
          <a:p>
            <a:endParaRPr lang="en-US" sz="2400" dirty="0">
              <a:hlinkClick r:id="rId2"/>
            </a:endParaRPr>
          </a:p>
          <a:p>
            <a:r>
              <a:rPr lang="en-US" sz="2400" dirty="0" smtClean="0"/>
              <a:t>Dates</a:t>
            </a:r>
          </a:p>
          <a:p>
            <a:r>
              <a:rPr lang="en-US" sz="2400" dirty="0"/>
              <a:t>The PAR form dates are blank. Dates </a:t>
            </a:r>
            <a:r>
              <a:rPr lang="en-US" sz="2400" dirty="0" smtClean="0"/>
              <a:t>are consensus-based </a:t>
            </a:r>
            <a:r>
              <a:rPr lang="en-US" sz="2400" dirty="0"/>
              <a:t>decisions to which </a:t>
            </a:r>
            <a:r>
              <a:rPr lang="en-US" sz="2400" dirty="0" smtClean="0"/>
              <a:t>participants may </a:t>
            </a:r>
            <a:r>
              <a:rPr lang="en-US" sz="2400" dirty="0"/>
              <a:t>be sensitive. These must be discussed </a:t>
            </a:r>
            <a:r>
              <a:rPr lang="en-US" sz="2400" dirty="0" smtClean="0"/>
              <a:t>and agreed </a:t>
            </a:r>
            <a:r>
              <a:rPr lang="en-US" sz="2400" dirty="0"/>
              <a:t>as part of the technical decision to submit </a:t>
            </a:r>
            <a:r>
              <a:rPr lang="en-US" sz="2400" dirty="0" smtClean="0"/>
              <a:t>a PAR</a:t>
            </a:r>
            <a:r>
              <a:rPr lang="en-US" sz="2400" dirty="0"/>
              <a:t>. They are not editorial issues</a:t>
            </a:r>
            <a:r>
              <a:rPr lang="en-US" sz="2400" dirty="0" smtClean="0"/>
              <a:t>.</a:t>
            </a:r>
          </a:p>
          <a:p>
            <a:pPr lvl="1"/>
            <a:r>
              <a:rPr lang="en-US" sz="2000" i="1" dirty="0" smtClean="0"/>
              <a:t>Dates will be provided, stating that the project expects to finalize 2 years after the initial date</a:t>
            </a:r>
          </a:p>
          <a:p>
            <a:endParaRPr lang="en-US" sz="2400" dirty="0"/>
          </a:p>
          <a:p>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731192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(1/3)</a:t>
            </a:r>
            <a:endParaRPr lang="en-US" sz="4400" dirty="0"/>
          </a:p>
        </p:txBody>
      </p:sp>
      <p:sp>
        <p:nvSpPr>
          <p:cNvPr id="3" name="Content Placeholder 2"/>
          <p:cNvSpPr>
            <a:spLocks noGrp="1"/>
          </p:cNvSpPr>
          <p:nvPr>
            <p:ph idx="1"/>
          </p:nvPr>
        </p:nvSpPr>
        <p:spPr>
          <a:xfrm>
            <a:off x="685800" y="1219200"/>
            <a:ext cx="7990656" cy="4896544"/>
          </a:xfrm>
        </p:spPr>
        <p:txBody>
          <a:bodyPr/>
          <a:lstStyle/>
          <a:p>
            <a:r>
              <a:rPr lang="en-US" sz="1800" dirty="0" smtClean="0"/>
              <a:t>General – Many aspects of this proposed PAR seemed to refer to the need for an activity within 802, rather than for the need for the production of a Recommended Practice or other standards document. The timescale over which this activity needs to influence the development of standards within 802 seems to be rather shorter than the time that it would take to develop and approve a Recommended Practice of the proposed scope (typically 2-3 years). There needs to be some consideration of the intended audience for this Recommended Practice. If it is the relative small community of experts that will/could incorporate privacy best practices in 802 standards going forward, other influencing methods may be more appropriate. The Recommended Practice might be retargeted to the external community of developers and users.</a:t>
            </a:r>
          </a:p>
          <a:p>
            <a:pPr lvl="1"/>
            <a:r>
              <a:rPr lang="en-US" sz="1400" dirty="0" smtClean="0"/>
              <a:t>Responding to this comment requires further consideration by the group</a:t>
            </a:r>
            <a:r>
              <a:rPr lang="en-US" sz="1800" dirty="0" smtClean="0"/>
              <a:t> </a:t>
            </a:r>
          </a:p>
          <a:p>
            <a:r>
              <a:rPr lang="en-US" sz="1800" dirty="0" smtClean="0"/>
              <a:t>Scope - We do not understand what is meant in ‘scope’ by ‘privacy threat model’ as there are multiple different interpretations of this term including: (a) reference to ‘privacy considerations’ (RFC 6973); or (b) an analysis of the threats that the project might feasibly address; or (c) reference to a top down security model.</a:t>
            </a:r>
          </a:p>
          <a:p>
            <a:pPr lvl="1"/>
            <a:r>
              <a:rPr lang="en-US" sz="1400" dirty="0"/>
              <a:t>Responding to this comment requires further consideration by the </a:t>
            </a:r>
            <a:r>
              <a:rPr lang="en-US" sz="1400" dirty="0" smtClean="0"/>
              <a:t>group</a:t>
            </a:r>
            <a:endParaRPr lang="en-US" sz="1800" dirty="0" smtClean="0"/>
          </a:p>
          <a:p>
            <a:pPr marL="0" indent="0">
              <a:buNone/>
            </a:pPr>
            <a:r>
              <a:rPr lang="en-US" sz="1800" dirty="0" smtClean="0"/>
              <a:t> </a:t>
            </a:r>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27445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(2/3)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Purpose </a:t>
            </a:r>
            <a:r>
              <a:rPr lang="en-US" sz="2000" dirty="0"/>
              <a:t>– the threats listed appear to be overly broad, with no technical work having been done to date with respect to the feasibility of addressing some of the areas listed, specifically </a:t>
            </a:r>
          </a:p>
          <a:p>
            <a:pPr lvl="1"/>
            <a:r>
              <a:rPr lang="en-US" sz="1800" dirty="0" smtClean="0"/>
              <a:t>Stored </a:t>
            </a:r>
            <a:r>
              <a:rPr lang="en-US" sz="1800" dirty="0"/>
              <a:t>Data Compromise</a:t>
            </a:r>
          </a:p>
          <a:p>
            <a:pPr lvl="1"/>
            <a:r>
              <a:rPr lang="en-US" sz="1800" dirty="0" smtClean="0"/>
              <a:t>Intrusion</a:t>
            </a:r>
            <a:endParaRPr lang="en-US" sz="1800" dirty="0"/>
          </a:p>
          <a:p>
            <a:pPr lvl="1"/>
            <a:r>
              <a:rPr lang="en-US" sz="1800" dirty="0" smtClean="0"/>
              <a:t>Misattribution</a:t>
            </a:r>
            <a:endParaRPr lang="en-US" sz="1800" dirty="0"/>
          </a:p>
          <a:p>
            <a:pPr lvl="1"/>
            <a:r>
              <a:rPr lang="en-US" sz="1800" dirty="0" smtClean="0"/>
              <a:t>Secondary </a:t>
            </a:r>
            <a:r>
              <a:rPr lang="en-US" sz="1800" dirty="0"/>
              <a:t>Use</a:t>
            </a:r>
          </a:p>
          <a:p>
            <a:pPr lvl="1"/>
            <a:r>
              <a:rPr lang="en-US" sz="1800" dirty="0" smtClean="0"/>
              <a:t>Exclusion</a:t>
            </a:r>
            <a:endParaRPr lang="en-US" sz="1800" dirty="0"/>
          </a:p>
          <a:p>
            <a:r>
              <a:rPr lang="en-US" sz="2000" dirty="0"/>
              <a:t>A focus on specific requirements would seem to be essential to timely project completion. Suggest that the current purpose termination after “including Surveillance.” This should make it clear that the project will address the surveillance issue and that it’s successful conclusion should not be held up by objections that it does not satisfactorily address ‘Misattribution’, for example</a:t>
            </a:r>
            <a:r>
              <a:rPr lang="en-US" sz="2000" dirty="0" smtClean="0"/>
              <a:t>.</a:t>
            </a:r>
          </a:p>
          <a:p>
            <a:pPr lvl="1"/>
            <a:r>
              <a:rPr lang="en-US" sz="2000" i="1" dirty="0" smtClean="0"/>
              <a:t>Agree</a:t>
            </a:r>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3290504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 (3/3)</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Need – The Need section of the PAR should address why this specific project is needed, not why privacy in general is wanted.</a:t>
            </a:r>
          </a:p>
          <a:p>
            <a:pPr lvl="1"/>
            <a:r>
              <a:rPr lang="en-US" sz="2000" i="1" dirty="0" smtClean="0"/>
              <a:t>Agree</a:t>
            </a:r>
            <a:endParaRPr lang="en-US" sz="2000" dirty="0" smtClean="0"/>
          </a:p>
          <a:p>
            <a:r>
              <a:rPr lang="en-US" sz="2000" dirty="0" smtClean="0"/>
              <a:t>Technical </a:t>
            </a:r>
            <a:r>
              <a:rPr lang="en-US" sz="2000" dirty="0"/>
              <a:t>Feasibility – The technical feasibility that has been demonstrated does not match the proposed scope. Demonstration of the successful use of MAC address randomization does not itself demonstrate that a particular privacy goal has been achieved</a:t>
            </a:r>
            <a:r>
              <a:rPr lang="en-US" sz="2000" dirty="0" smtClean="0"/>
              <a:t>.</a:t>
            </a:r>
          </a:p>
          <a:p>
            <a:pPr lvl="1"/>
            <a:r>
              <a:rPr lang="en-US" sz="2000" i="1" dirty="0" smtClean="0"/>
              <a:t>Agree</a:t>
            </a:r>
            <a:r>
              <a:rPr lang="en-US" sz="2000" dirty="0" smtClean="0"/>
              <a:t> </a:t>
            </a:r>
          </a:p>
          <a:p>
            <a:r>
              <a:rPr lang="en-US" sz="2000" dirty="0" smtClean="0"/>
              <a:t>Economic Feasibility – The statement being made in this section of the CSD is a statement of future intent, not evidence of economic feasibility. It would be easier to make a justifiable statement for a PAR with a narrower scope.</a:t>
            </a:r>
          </a:p>
          <a:p>
            <a:pPr lvl="1"/>
            <a:r>
              <a:rPr lang="en-US" sz="1800" i="1" dirty="0"/>
              <a:t>See previous response to Roger Mark’s comment</a:t>
            </a:r>
            <a:endParaRPr lang="en-US" sz="1800" dirty="0"/>
          </a:p>
          <a:p>
            <a:pPr lvl="1"/>
            <a:endParaRPr lang="en-US" sz="16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28393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Paul Nikolich (1/2)</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a:t>1) 2.1 Title.  Shorten to "Recommended Practice on Privacy Recommendations for IEEE 802 Technologies.</a:t>
            </a:r>
          </a:p>
          <a:p>
            <a:pPr lvl="1"/>
            <a:r>
              <a:rPr lang="en-US" sz="2000" i="1" dirty="0" smtClean="0"/>
              <a:t>Agree (verify with EC)</a:t>
            </a:r>
            <a:endParaRPr lang="en-US" sz="2000" dirty="0"/>
          </a:p>
          <a:p>
            <a:r>
              <a:rPr lang="en-US" sz="2000" dirty="0"/>
              <a:t>2) 5.1 Approximate number of people.  50 seems unrealistically high (I suspect it will be closer to 20), but I may be off base.  How did you arrive at that number?</a:t>
            </a:r>
          </a:p>
          <a:p>
            <a:pPr lvl="1"/>
            <a:r>
              <a:rPr lang="en-US" sz="2000" i="1" dirty="0"/>
              <a:t>See previous response to </a:t>
            </a:r>
            <a:r>
              <a:rPr lang="en-US" sz="2000" i="1" dirty="0" smtClean="0"/>
              <a:t>802.3’s </a:t>
            </a:r>
            <a:r>
              <a:rPr lang="en-US" sz="2000" i="1" dirty="0"/>
              <a:t>comment</a:t>
            </a:r>
            <a:endParaRPr lang="en-US" sz="2000" dirty="0"/>
          </a:p>
          <a:p>
            <a:pPr lvl="1"/>
            <a:endParaRPr lang="en-US" sz="1600" dirty="0"/>
          </a:p>
          <a:p>
            <a:r>
              <a:rPr lang="en-US" sz="2000" dirty="0"/>
              <a:t>3) 5.2 Scope. I recommend deleting "...for standards developers...". and move it to Purpose</a:t>
            </a:r>
            <a:r>
              <a:rPr lang="en-US" sz="2000" dirty="0" smtClean="0"/>
              <a:t>.</a:t>
            </a:r>
          </a:p>
          <a:p>
            <a:pPr lvl="1"/>
            <a:r>
              <a:rPr lang="en-US" sz="2000" i="1" dirty="0"/>
              <a:t>See previous response to Roger Mark’s comment</a:t>
            </a:r>
            <a:endParaRPr lang="en-US" sz="2000" dirty="0"/>
          </a:p>
          <a:p>
            <a:pPr lvl="1"/>
            <a:endParaRPr lang="en-US" sz="16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15471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Paul Nikolich (2/2)</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000" dirty="0" smtClean="0"/>
              <a:t>4</a:t>
            </a:r>
            <a:r>
              <a:rPr lang="en-US" sz="2000" dirty="0"/>
              <a:t>) 5.4 Purpose. part 1  It seems to me much of the Purpose belongs in Scope.</a:t>
            </a:r>
          </a:p>
          <a:p>
            <a:r>
              <a:rPr lang="en-US" sz="2000" dirty="0"/>
              <a:t>I suggest moving some of the Purpose text to Scope.  Possible </a:t>
            </a:r>
            <a:r>
              <a:rPr lang="en-US" sz="2000" dirty="0" smtClean="0"/>
              <a:t>Scope text:</a:t>
            </a:r>
            <a:endParaRPr lang="en-US" sz="2000" dirty="0"/>
          </a:p>
          <a:p>
            <a:pPr lvl="1"/>
            <a:r>
              <a:rPr lang="en-US" sz="1800" dirty="0"/>
              <a:t>Scope: "This document specifies a privacy threat model applicable to IEEE 802 link layer technologies. The model addresses privacy threats such as Surveillance, Monitoring, Stored Data Compromise, Intrusion, Misattribution, Correlation, Identification, Secondary Use, Disclosure and Exclusion</a:t>
            </a:r>
            <a:r>
              <a:rPr lang="en-US" sz="1800" dirty="0" smtClean="0"/>
              <a:t>.</a:t>
            </a:r>
          </a:p>
          <a:p>
            <a:pPr lvl="2"/>
            <a:r>
              <a:rPr lang="en-US" sz="1800" i="1" dirty="0" smtClean="0"/>
              <a:t>Suggest adopting text, with limited list as per 802.1’s comment</a:t>
            </a:r>
            <a:endParaRPr lang="en-US" sz="1800" dirty="0"/>
          </a:p>
          <a:p>
            <a:r>
              <a:rPr lang="en-US" sz="2000" dirty="0"/>
              <a:t>5) 5.4 Purpose. part 2</a:t>
            </a:r>
          </a:p>
          <a:p>
            <a:r>
              <a:rPr lang="en-US" sz="2000" dirty="0"/>
              <a:t>Possible modified Purpose text:</a:t>
            </a:r>
          </a:p>
          <a:p>
            <a:pPr lvl="1"/>
            <a:r>
              <a:rPr lang="en-US" sz="1800" dirty="0"/>
              <a:t>Purpose: To develop a recommendation that defines a privacy threat model and a privacy guideline for 802 standards developers.</a:t>
            </a:r>
          </a:p>
          <a:p>
            <a:pPr marL="685800" lvl="3" indent="-342900"/>
            <a:r>
              <a:rPr lang="en-US" sz="1800" i="1" dirty="0" smtClean="0"/>
              <a:t>Agree </a:t>
            </a:r>
            <a:endParaRPr lang="en-US" sz="1800" dirty="0"/>
          </a:p>
          <a:p>
            <a:endParaRPr lang="en-US" sz="200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2228115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t>Working Group</a:t>
            </a:r>
          </a:p>
          <a:p>
            <a:r>
              <a:rPr lang="en-US" sz="2400" dirty="0" smtClean="0"/>
              <a:t>The </a:t>
            </a:r>
            <a:r>
              <a:rPr lang="en-US" sz="2400" dirty="0"/>
              <a:t>Working Group is indicated as: “</a:t>
            </a:r>
            <a:r>
              <a:rPr lang="en-US" sz="2400" dirty="0" smtClean="0"/>
              <a:t>Privacy Recommendation </a:t>
            </a:r>
            <a:r>
              <a:rPr lang="en-US" sz="2400" dirty="0"/>
              <a:t>EC Study Group (</a:t>
            </a:r>
            <a:r>
              <a:rPr lang="en-US" sz="2400" dirty="0" smtClean="0"/>
              <a:t>C/LM/</a:t>
            </a:r>
            <a:r>
              <a:rPr lang="en-US" sz="2400" dirty="0" err="1" smtClean="0"/>
              <a:t>PrivacySG</a:t>
            </a:r>
            <a:r>
              <a:rPr lang="en-US" sz="2400" dirty="0"/>
              <a:t>).” This is not a valid Working Group.</a:t>
            </a:r>
          </a:p>
          <a:p>
            <a:r>
              <a:rPr lang="en-US" sz="2400" dirty="0" smtClean="0"/>
              <a:t>Proposed </a:t>
            </a:r>
            <a:r>
              <a:rPr lang="en-US" sz="2400" dirty="0"/>
              <a:t>change</a:t>
            </a:r>
            <a:r>
              <a:rPr lang="en-US" sz="2400" dirty="0" smtClean="0"/>
              <a:t>: </a:t>
            </a:r>
            <a:r>
              <a:rPr lang="en-US" sz="2400" dirty="0"/>
              <a:t>Name an existing Working Group, or a new one.</a:t>
            </a:r>
          </a:p>
          <a:p>
            <a:r>
              <a:rPr lang="en-US" sz="2400" dirty="0" smtClean="0"/>
              <a:t>Suggestion</a:t>
            </a:r>
            <a:r>
              <a:rPr lang="en-US" sz="2400" dirty="0"/>
              <a:t>: 802.1 Working </a:t>
            </a:r>
            <a:r>
              <a:rPr lang="en-US" sz="2400" dirty="0" smtClean="0"/>
              <a:t>Group</a:t>
            </a:r>
          </a:p>
          <a:p>
            <a:endParaRPr lang="en-US" sz="2400" dirty="0" smtClean="0"/>
          </a:p>
          <a:p>
            <a:pPr lvl="1"/>
            <a:r>
              <a:rPr lang="en-US" sz="2000" i="1" dirty="0" smtClean="0"/>
              <a:t>Agreed</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4010268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t>Title</a:t>
            </a:r>
          </a:p>
          <a:p>
            <a:r>
              <a:rPr lang="en-US" sz="2400" dirty="0" smtClean="0"/>
              <a:t>Extraneous </a:t>
            </a:r>
            <a:r>
              <a:rPr lang="en-US" sz="2400" dirty="0"/>
              <a:t>language in the title follows format that</a:t>
            </a:r>
          </a:p>
          <a:p>
            <a:r>
              <a:rPr lang="en-US" sz="2400" dirty="0"/>
              <a:t>has generally been abandoned within IEEE 802.</a:t>
            </a:r>
          </a:p>
          <a:p>
            <a:r>
              <a:rPr lang="en-US" sz="2400" dirty="0" smtClean="0"/>
              <a:t>Proposed </a:t>
            </a:r>
            <a:r>
              <a:rPr lang="en-US" sz="2400" dirty="0"/>
              <a:t>change:</a:t>
            </a:r>
          </a:p>
          <a:p>
            <a:r>
              <a:rPr lang="en-US" sz="2400" dirty="0" smtClean="0"/>
              <a:t>Title</a:t>
            </a:r>
            <a:r>
              <a:rPr lang="en-US" sz="2400" dirty="0"/>
              <a:t>: Recommended Practice for </a:t>
            </a:r>
            <a:r>
              <a:rPr lang="en-US" sz="2400" strike="sngStrike" dirty="0" smtClean="0"/>
              <a:t>Information technology-</a:t>
            </a:r>
            <a:r>
              <a:rPr lang="en-US" sz="2400" strike="sngStrike" dirty="0"/>
              <a:t>- Telecommunications </a:t>
            </a:r>
            <a:r>
              <a:rPr lang="en-US" sz="2400" strike="sngStrike" dirty="0" smtClean="0"/>
              <a:t>and information </a:t>
            </a:r>
            <a:r>
              <a:rPr lang="en-US" sz="2400" strike="sngStrike" dirty="0"/>
              <a:t>exchange between </a:t>
            </a:r>
            <a:r>
              <a:rPr lang="en-US" sz="2400" strike="sngStrike" dirty="0" smtClean="0"/>
              <a:t>systems– Local and </a:t>
            </a:r>
            <a:r>
              <a:rPr lang="en-US" sz="2400" strike="sngStrike" dirty="0"/>
              <a:t>metropolitan area networks: </a:t>
            </a:r>
            <a:r>
              <a:rPr lang="en-US" sz="2400" dirty="0" smtClean="0"/>
              <a:t>Privacy considerations </a:t>
            </a:r>
            <a:r>
              <a:rPr lang="en-US" sz="2400" dirty="0"/>
              <a:t>for IEEE 802 Technologies</a:t>
            </a:r>
            <a:r>
              <a:rPr lang="en-US" sz="2400" dirty="0" smtClean="0"/>
              <a:t>.</a:t>
            </a:r>
          </a:p>
          <a:p>
            <a:endParaRPr lang="en-US" sz="2400" dirty="0" smtClean="0"/>
          </a:p>
          <a:p>
            <a:pPr lvl="1"/>
            <a:r>
              <a:rPr lang="en-US" sz="2000" i="1" dirty="0" smtClean="0"/>
              <a:t>Agreed</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635075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556792"/>
            <a:ext cx="7990656" cy="4896544"/>
          </a:xfrm>
        </p:spPr>
        <p:txBody>
          <a:bodyPr/>
          <a:lstStyle/>
          <a:p>
            <a:r>
              <a:rPr lang="en-US" sz="2400" dirty="0" smtClean="0"/>
              <a:t>Scope (1)</a:t>
            </a:r>
          </a:p>
          <a:p>
            <a:r>
              <a:rPr lang="en-US" sz="2400" dirty="0" smtClean="0"/>
              <a:t>Scope </a:t>
            </a:r>
            <a:r>
              <a:rPr lang="en-US" sz="2400" dirty="0"/>
              <a:t>refers to “general recommendations”, </a:t>
            </a:r>
            <a:r>
              <a:rPr lang="en-US" sz="2400" dirty="0" smtClean="0"/>
              <a:t>but the </a:t>
            </a:r>
            <a:r>
              <a:rPr lang="en-US" sz="2400" dirty="0"/>
              <a:t>project will be of little use without </a:t>
            </a:r>
            <a:r>
              <a:rPr lang="en-US" sz="2400" dirty="0" smtClean="0"/>
              <a:t>specific recommendations</a:t>
            </a:r>
            <a:r>
              <a:rPr lang="en-US" sz="2400" dirty="0"/>
              <a:t>.</a:t>
            </a:r>
          </a:p>
          <a:p>
            <a:r>
              <a:rPr lang="en-US" sz="2400" dirty="0" smtClean="0"/>
              <a:t>Proposed </a:t>
            </a:r>
            <a:r>
              <a:rPr lang="en-US" sz="2400" dirty="0"/>
              <a:t>change:</a:t>
            </a:r>
          </a:p>
          <a:p>
            <a:r>
              <a:rPr lang="en-US" sz="2400" dirty="0" smtClean="0"/>
              <a:t>Title</a:t>
            </a:r>
            <a:r>
              <a:rPr lang="en-US" sz="2400" dirty="0"/>
              <a:t>: This document specifies a privacy </a:t>
            </a:r>
            <a:r>
              <a:rPr lang="en-US" sz="2400" dirty="0" smtClean="0"/>
              <a:t>threat model </a:t>
            </a:r>
            <a:r>
              <a:rPr lang="en-US" sz="2400" dirty="0"/>
              <a:t>for IEEE 802 technologies and </a:t>
            </a:r>
            <a:r>
              <a:rPr lang="en-US" sz="2400" dirty="0" smtClean="0"/>
              <a:t>provides </a:t>
            </a:r>
            <a:r>
              <a:rPr lang="en-US" sz="2400" strike="sngStrike" dirty="0" smtClean="0"/>
              <a:t>general</a:t>
            </a:r>
            <a:r>
              <a:rPr lang="en-US" sz="2400" dirty="0" smtClean="0"/>
              <a:t> </a:t>
            </a:r>
            <a:r>
              <a:rPr lang="en-US" sz="2400" dirty="0"/>
              <a:t>recommendations for </a:t>
            </a:r>
            <a:r>
              <a:rPr lang="en-US" sz="2400" dirty="0" smtClean="0"/>
              <a:t>standards developers </a:t>
            </a:r>
            <a:r>
              <a:rPr lang="en-US" sz="2400" dirty="0"/>
              <a:t>and implementers on how to </a:t>
            </a:r>
            <a:r>
              <a:rPr lang="en-US" sz="2400" dirty="0" smtClean="0"/>
              <a:t>protect against </a:t>
            </a:r>
            <a:r>
              <a:rPr lang="en-US" sz="2400" dirty="0"/>
              <a:t>privacy threats</a:t>
            </a:r>
            <a:r>
              <a:rPr lang="en-US" sz="2400" dirty="0" smtClean="0"/>
              <a:t>.</a:t>
            </a:r>
          </a:p>
          <a:p>
            <a:endParaRPr lang="en-US" sz="2400" dirty="0" smtClean="0"/>
          </a:p>
          <a:p>
            <a:pPr lvl="1"/>
            <a:r>
              <a:rPr lang="en-US" sz="2000" i="1" dirty="0" smtClean="0"/>
              <a:t>Agreed</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677034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304800" y="1295400"/>
            <a:ext cx="8534400" cy="4896544"/>
          </a:xfrm>
        </p:spPr>
        <p:txBody>
          <a:bodyPr/>
          <a:lstStyle/>
          <a:p>
            <a:r>
              <a:rPr lang="en-US" sz="2400" dirty="0" smtClean="0"/>
              <a:t>Scope (2)</a:t>
            </a:r>
          </a:p>
          <a:p>
            <a:r>
              <a:rPr lang="en-US" sz="2400" dirty="0" smtClean="0"/>
              <a:t>Scope </a:t>
            </a:r>
            <a:r>
              <a:rPr lang="en-US" sz="2400" dirty="0"/>
              <a:t>refers to “recommendations for </a:t>
            </a:r>
            <a:r>
              <a:rPr lang="en-US" sz="2400" dirty="0" smtClean="0"/>
              <a:t>standards developers</a:t>
            </a:r>
            <a:r>
              <a:rPr lang="en-US" sz="2400" dirty="0"/>
              <a:t>,” but the remainder of the PAR </a:t>
            </a:r>
            <a:r>
              <a:rPr lang="en-US" sz="2400" dirty="0" smtClean="0"/>
              <a:t>and CSD </a:t>
            </a:r>
            <a:r>
              <a:rPr lang="en-US" sz="2400" dirty="0"/>
              <a:t>have no indication that the </a:t>
            </a:r>
            <a:r>
              <a:rPr lang="en-US" sz="2400" dirty="0" smtClean="0"/>
              <a:t>recommendations are </a:t>
            </a:r>
            <a:r>
              <a:rPr lang="en-US" sz="2400" dirty="0"/>
              <a:t>relevant to the development of standards </a:t>
            </a:r>
            <a:r>
              <a:rPr lang="en-US" sz="2400" dirty="0" smtClean="0"/>
              <a:t>within IEEE </a:t>
            </a:r>
            <a:r>
              <a:rPr lang="en-US" sz="2400" dirty="0"/>
              <a:t>802. Is an intent to make </a:t>
            </a:r>
            <a:r>
              <a:rPr lang="en-US" sz="2400" dirty="0" smtClean="0"/>
              <a:t>recommendations on </a:t>
            </a:r>
            <a:r>
              <a:rPr lang="en-US" sz="2400" dirty="0"/>
              <a:t>how IEEE 802 standards should be amended? </a:t>
            </a:r>
            <a:r>
              <a:rPr lang="en-US" sz="2400" dirty="0" smtClean="0"/>
              <a:t>If no</a:t>
            </a:r>
            <a:r>
              <a:rPr lang="en-US" sz="2400" dirty="0"/>
              <a:t>, then “for standards developers” should </a:t>
            </a:r>
            <a:r>
              <a:rPr lang="en-US" sz="2400" dirty="0" smtClean="0"/>
              <a:t>be deleted </a:t>
            </a:r>
            <a:r>
              <a:rPr lang="en-US" sz="2400" dirty="0"/>
              <a:t>from the scope. If yes, then the rest of </a:t>
            </a:r>
            <a:r>
              <a:rPr lang="en-US" sz="2400" dirty="0" smtClean="0"/>
              <a:t>the PAR </a:t>
            </a:r>
            <a:r>
              <a:rPr lang="en-US" sz="2400" dirty="0"/>
              <a:t>and CSD should be aligned (including but </a:t>
            </a:r>
            <a:r>
              <a:rPr lang="en-US" sz="2400" dirty="0" smtClean="0"/>
              <a:t>not limited </a:t>
            </a:r>
            <a:r>
              <a:rPr lang="en-US" sz="2400" dirty="0"/>
              <a:t>to, the “</a:t>
            </a:r>
            <a:r>
              <a:rPr lang="en-US" sz="2400" dirty="0" err="1"/>
              <a:t>Stakeholders,”“Broad</a:t>
            </a:r>
            <a:r>
              <a:rPr lang="en-US" sz="2400" dirty="0"/>
              <a:t> </a:t>
            </a:r>
            <a:r>
              <a:rPr lang="en-US" sz="2400" dirty="0" smtClean="0"/>
              <a:t>Market Potential</a:t>
            </a:r>
            <a:r>
              <a:rPr lang="en-US" sz="2400" dirty="0"/>
              <a:t>,” and “Technical Feasibility” elements).</a:t>
            </a:r>
            <a:endParaRPr lang="en-US" sz="2400" dirty="0" smtClean="0"/>
          </a:p>
          <a:p>
            <a:pPr lvl="1"/>
            <a:r>
              <a:rPr lang="en-US" sz="2000" i="1" dirty="0" smtClean="0"/>
              <a:t>Propose clarifying that privacy can be engineered by design. </a:t>
            </a:r>
            <a:r>
              <a:rPr lang="en-US" sz="2000" i="1" dirty="0"/>
              <a:t>Please see: </a:t>
            </a:r>
            <a:r>
              <a:rPr lang="en-US" sz="2000" i="1" dirty="0">
                <a:hlinkClick r:id="rId2"/>
              </a:rPr>
              <a:t>https://</a:t>
            </a:r>
            <a:r>
              <a:rPr lang="en-US" sz="2000" i="1" dirty="0" smtClean="0">
                <a:hlinkClick r:id="rId2"/>
              </a:rPr>
              <a:t>mentor.ieee.org/omniran/dcn/15/omniran-15-0015-00-CF00-privacy-engineered-access-network.pptx</a:t>
            </a:r>
            <a:r>
              <a:rPr lang="en-US" sz="2000" i="1" dirty="0" smtClean="0"/>
              <a:t> </a:t>
            </a:r>
            <a:endParaRPr lang="en-US" sz="20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518391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Purpose</a:t>
            </a:r>
          </a:p>
          <a:p>
            <a:r>
              <a:rPr lang="en-US" sz="2400" dirty="0" smtClean="0"/>
              <a:t>The </a:t>
            </a:r>
            <a:r>
              <a:rPr lang="en-US" sz="2400" dirty="0"/>
              <a:t>language mentions “recommendations </a:t>
            </a:r>
            <a:r>
              <a:rPr lang="en-US" sz="2400" dirty="0" smtClean="0"/>
              <a:t>to address </a:t>
            </a:r>
            <a:r>
              <a:rPr lang="en-US" sz="2400" dirty="0"/>
              <a:t>privacy threats” and mentions </a:t>
            </a:r>
            <a:r>
              <a:rPr lang="en-US" sz="2400" dirty="0" smtClean="0"/>
              <a:t>some threats</a:t>
            </a:r>
            <a:r>
              <a:rPr lang="en-US" sz="2400" dirty="0"/>
              <a:t>, but it does not explain the purpose of </a:t>
            </a:r>
            <a:r>
              <a:rPr lang="en-US" sz="2400" dirty="0" smtClean="0"/>
              <a:t>the recommendations</a:t>
            </a:r>
            <a:r>
              <a:rPr lang="en-US" sz="2400" dirty="0"/>
              <a:t>. Presumably, </a:t>
            </a:r>
            <a:r>
              <a:rPr lang="en-US" sz="2400" dirty="0" smtClean="0"/>
              <a:t>the recommendations </a:t>
            </a:r>
            <a:r>
              <a:rPr lang="en-US" sz="2400" dirty="0"/>
              <a:t>will mitigate the threats </a:t>
            </a:r>
            <a:r>
              <a:rPr lang="en-US" sz="2400" dirty="0" smtClean="0"/>
              <a:t>if adopted</a:t>
            </a:r>
            <a:r>
              <a:rPr lang="en-US" sz="2400" dirty="0"/>
              <a:t>. But to whom are the </a:t>
            </a:r>
            <a:r>
              <a:rPr lang="en-US" sz="2400" dirty="0" smtClean="0"/>
              <a:t>recommendations addressed</a:t>
            </a:r>
            <a:r>
              <a:rPr lang="en-US" sz="2400" dirty="0"/>
              <a:t>? To which users, designers, </a:t>
            </a:r>
            <a:r>
              <a:rPr lang="en-US" sz="2400" dirty="0" smtClean="0"/>
              <a:t>standards groups</a:t>
            </a:r>
            <a:r>
              <a:rPr lang="en-US" sz="2400" dirty="0"/>
              <a:t>, implementers, or network elements will </a:t>
            </a:r>
            <a:r>
              <a:rPr lang="en-US" sz="2400" dirty="0" smtClean="0"/>
              <a:t>the recommendations </a:t>
            </a:r>
            <a:r>
              <a:rPr lang="en-US" sz="2400" dirty="0"/>
              <a:t>be applicable? This is </a:t>
            </a:r>
            <a:r>
              <a:rPr lang="en-US" sz="2400" dirty="0" smtClean="0"/>
              <a:t>not apparent</a:t>
            </a:r>
            <a:r>
              <a:rPr lang="en-US" sz="2400" dirty="0"/>
              <a:t>, and, without an understanding of </a:t>
            </a:r>
            <a:r>
              <a:rPr lang="en-US" sz="2400" dirty="0" smtClean="0"/>
              <a:t>the answer</a:t>
            </a:r>
            <a:r>
              <a:rPr lang="en-US" sz="2400" dirty="0"/>
              <a:t>, it is difficult to understand the purpose</a:t>
            </a:r>
            <a:r>
              <a:rPr lang="en-US" sz="2400" dirty="0" smtClean="0"/>
              <a:t>.</a:t>
            </a:r>
          </a:p>
          <a:p>
            <a:pPr lvl="1"/>
            <a:r>
              <a:rPr lang="en-US" sz="2400" i="1" dirty="0" smtClean="0"/>
              <a:t>Requires further clarification about the expected audience of the document</a:t>
            </a:r>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1188132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Stakeholders</a:t>
            </a:r>
          </a:p>
          <a:p>
            <a:r>
              <a:rPr lang="en-US" sz="2400" dirty="0" smtClean="0"/>
              <a:t>See comments on Scope and Purpose</a:t>
            </a:r>
            <a:endParaRPr lang="en-US" sz="2000" dirty="0" smtClean="0"/>
          </a:p>
          <a:p>
            <a:pPr lvl="1"/>
            <a:r>
              <a:rPr lang="en-US" sz="2400" i="1" dirty="0" smtClean="0"/>
              <a:t>Agree to provide coherent information in these sections</a:t>
            </a:r>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3073248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dirty="0" smtClean="0"/>
              <a:t>CSD Coexistence </a:t>
            </a:r>
          </a:p>
          <a:p>
            <a:r>
              <a:rPr lang="en-US" sz="2400" dirty="0" smtClean="0"/>
              <a:t>The </a:t>
            </a:r>
            <a:r>
              <a:rPr lang="en-US" sz="2400" dirty="0"/>
              <a:t>response “A CA document is not </a:t>
            </a:r>
            <a:r>
              <a:rPr lang="en-US" sz="2400" dirty="0" smtClean="0"/>
              <a:t>applicable because </a:t>
            </a:r>
            <a:r>
              <a:rPr lang="en-US" sz="2400" dirty="0"/>
              <a:t>this project does not use </a:t>
            </a:r>
            <a:r>
              <a:rPr lang="en-US" sz="2400" dirty="0" smtClean="0"/>
              <a:t>wireless spectrum</a:t>
            </a:r>
            <a:r>
              <a:rPr lang="en-US" sz="2400" dirty="0"/>
              <a:t>.” could be understood to mean that </a:t>
            </a:r>
            <a:r>
              <a:rPr lang="en-US" sz="2400" dirty="0" smtClean="0"/>
              <a:t>the standard </a:t>
            </a:r>
            <a:r>
              <a:rPr lang="en-US" sz="2400" dirty="0"/>
              <a:t>is not applicable to wireless networks.</a:t>
            </a:r>
          </a:p>
          <a:p>
            <a:r>
              <a:rPr lang="en-US" sz="2400" dirty="0" smtClean="0"/>
              <a:t>Proposed </a:t>
            </a:r>
            <a:r>
              <a:rPr lang="en-US" sz="2400" dirty="0"/>
              <a:t>change:</a:t>
            </a:r>
          </a:p>
          <a:p>
            <a:r>
              <a:rPr lang="en-US" sz="2400" dirty="0" smtClean="0"/>
              <a:t>A </a:t>
            </a:r>
            <a:r>
              <a:rPr lang="en-US" sz="2400" dirty="0"/>
              <a:t>CA document is not applicable because </a:t>
            </a:r>
            <a:r>
              <a:rPr lang="en-US" sz="2400" dirty="0" smtClean="0"/>
              <a:t>this project </a:t>
            </a:r>
            <a:r>
              <a:rPr lang="en-US" sz="2400" dirty="0"/>
              <a:t>standard does not use specify </a:t>
            </a:r>
            <a:r>
              <a:rPr lang="en-US" sz="2400" dirty="0" smtClean="0"/>
              <a:t>wireless spectrum </a:t>
            </a:r>
            <a:r>
              <a:rPr lang="en-US" sz="2400" dirty="0"/>
              <a:t>operation.</a:t>
            </a:r>
          </a:p>
          <a:p>
            <a:r>
              <a:rPr lang="en-US" sz="2400" dirty="0" smtClean="0"/>
              <a:t>Smart-aleck </a:t>
            </a:r>
            <a:r>
              <a:rPr lang="en-US" sz="2400" dirty="0"/>
              <a:t>remark: The criterion is not </a:t>
            </a:r>
            <a:r>
              <a:rPr lang="en-US" sz="2400" dirty="0" smtClean="0"/>
              <a:t>applicable because </a:t>
            </a:r>
            <a:r>
              <a:rPr lang="en-US" sz="2400" dirty="0"/>
              <a:t>it applies only to a WG proposing a project</a:t>
            </a:r>
            <a:r>
              <a:rPr lang="en-US" sz="2400" dirty="0" smtClean="0"/>
              <a:t>, not </a:t>
            </a:r>
            <a:r>
              <a:rPr lang="en-US" sz="2400" dirty="0"/>
              <a:t>to a Study Group proposing a project</a:t>
            </a:r>
            <a:r>
              <a:rPr lang="en-US" sz="2400" dirty="0" smtClean="0"/>
              <a:t>.</a:t>
            </a:r>
          </a:p>
          <a:p>
            <a:pPr lvl="1"/>
            <a:r>
              <a:rPr lang="en-US" sz="2000" i="1" dirty="0"/>
              <a:t>Agree </a:t>
            </a:r>
            <a:r>
              <a:rPr lang="en-US" sz="2000" i="1" dirty="0" smtClean="0"/>
              <a:t>with proposed text</a:t>
            </a:r>
            <a:endParaRPr lang="en-US" sz="2000" dirty="0"/>
          </a:p>
          <a:p>
            <a:pPr lvl="1"/>
            <a:endParaRPr lang="en-US" sz="2000" dirty="0" smtClean="0"/>
          </a:p>
          <a:p>
            <a:endParaRPr lang="en-US" sz="2400" b="0"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2015</a:t>
            </a:r>
            <a:endParaRPr lang="en-GB" dirty="0"/>
          </a:p>
        </p:txBody>
      </p:sp>
    </p:spTree>
    <p:extLst>
      <p:ext uri="{BB962C8B-B14F-4D97-AF65-F5344CB8AC3E}">
        <p14:creationId xmlns:p14="http://schemas.microsoft.com/office/powerpoint/2010/main" val="680840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2911</TotalTime>
  <Words>2427</Words>
  <Application>Microsoft Office PowerPoint</Application>
  <PresentationFormat>On-screen Show (4:3)</PresentationFormat>
  <Paragraphs>196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ＭＳ Ｐゴシック</vt:lpstr>
      <vt:lpstr>Arial</vt:lpstr>
      <vt:lpstr>Calibri</vt:lpstr>
      <vt:lpstr>Times</vt:lpstr>
      <vt:lpstr>Times New Roman</vt:lpstr>
      <vt:lpstr>Template</vt:lpstr>
      <vt:lpstr>PowerPoint Presentation</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Roger Marks</vt:lpstr>
      <vt:lpstr>Comments from 802.3 - PAR</vt:lpstr>
      <vt:lpstr>Comments from 802.3 - PAR</vt:lpstr>
      <vt:lpstr>Comments from 802.3 - PAR</vt:lpstr>
      <vt:lpstr>Comments from 802.3 - CSD</vt:lpstr>
      <vt:lpstr>Comments from 802.3 - CSD</vt:lpstr>
      <vt:lpstr>Comments from 802.11</vt:lpstr>
      <vt:lpstr>Comments from 802.22</vt:lpstr>
      <vt:lpstr>Comments from 802.1 (1/3)</vt:lpstr>
      <vt:lpstr>Comments from 802.1 (2/3)</vt:lpstr>
      <vt:lpstr>Comments from 802.1 (3/3)</vt:lpstr>
      <vt:lpstr>Comments from Paul Nikolich (1/2)</vt:lpstr>
      <vt:lpstr>Comments from Paul Nikolich (2/2)</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246</cp:revision>
  <cp:lastPrinted>1998-02-10T13:28:06Z</cp:lastPrinted>
  <dcterms:created xsi:type="dcterms:W3CDTF">2011-12-30T17:06:23Z</dcterms:created>
  <dcterms:modified xsi:type="dcterms:W3CDTF">2015-03-12T07:05:41Z</dcterms:modified>
</cp:coreProperties>
</file>