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62" r:id="rId2"/>
    <p:sldId id="299" r:id="rId3"/>
    <p:sldId id="298" r:id="rId4"/>
    <p:sldId id="305" r:id="rId5"/>
    <p:sldId id="300" r:id="rId6"/>
    <p:sldId id="282" r:id="rId7"/>
    <p:sldId id="303" r:id="rId8"/>
    <p:sldId id="285" r:id="rId9"/>
    <p:sldId id="295" r:id="rId10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040"/>
    <a:srgbClr val="7600A0"/>
    <a:srgbClr val="9900CC"/>
    <a:srgbClr val="9900FF"/>
    <a:srgbClr val="6600CC"/>
    <a:srgbClr val="A50021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336" autoAdjust="0"/>
    <p:restoredTop sz="99290" autoAdjust="0"/>
  </p:normalViewPr>
  <p:slideViewPr>
    <p:cSldViewPr>
      <p:cViewPr varScale="1">
        <p:scale>
          <a:sx n="85" d="100"/>
          <a:sy n="85" d="100"/>
        </p:scale>
        <p:origin x="192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365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5" d="100"/>
          <a:sy n="55" d="100"/>
        </p:scale>
        <p:origin x="1836" y="9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276600" y="8915400"/>
            <a:ext cx="2159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r>
              <a:rPr lang="en-US"/>
              <a:t> </a:t>
            </a:r>
            <a:fld id="{FB19A1F6-4CBA-3045-A103-578AB249C5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85800" y="8915400"/>
            <a:ext cx="570071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3082" name="Text Box 10"/>
          <p:cNvSpPr txBox="1">
            <a:spLocks noChangeArrowheads="1"/>
          </p:cNvSpPr>
          <p:nvPr/>
        </p:nvSpPr>
        <p:spPr bwMode="auto">
          <a:xfrm>
            <a:off x="609600" y="8915400"/>
            <a:ext cx="720725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filename</a:t>
            </a:r>
          </a:p>
        </p:txBody>
      </p:sp>
      <p:sp>
        <p:nvSpPr>
          <p:cNvPr id="3083" name="Text Box 11"/>
          <p:cNvSpPr txBox="1">
            <a:spLocks noChangeArrowheads="1"/>
          </p:cNvSpPr>
          <p:nvPr/>
        </p:nvSpPr>
        <p:spPr bwMode="auto">
          <a:xfrm>
            <a:off x="441325" y="112713"/>
            <a:ext cx="9874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Release Date</a:t>
            </a:r>
          </a:p>
        </p:txBody>
      </p:sp>
      <p:sp>
        <p:nvSpPr>
          <p:cNvPr id="3084" name="Text Box 12"/>
          <p:cNvSpPr txBox="1">
            <a:spLocks noChangeArrowheads="1"/>
          </p:cNvSpPr>
          <p:nvPr/>
        </p:nvSpPr>
        <p:spPr bwMode="auto">
          <a:xfrm>
            <a:off x="4937125" y="112713"/>
            <a:ext cx="1600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IEEE 802.16xx-99/xxx</a:t>
            </a:r>
          </a:p>
        </p:txBody>
      </p:sp>
      <p:sp>
        <p:nvSpPr>
          <p:cNvPr id="3085" name="Text Box 13"/>
          <p:cNvSpPr txBox="1">
            <a:spLocks noChangeArrowheads="1"/>
          </p:cNvSpPr>
          <p:nvPr/>
        </p:nvSpPr>
        <p:spPr bwMode="auto">
          <a:xfrm>
            <a:off x="4724400" y="8915400"/>
            <a:ext cx="16700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Authorname, Affiliation</a:t>
            </a:r>
          </a:p>
        </p:txBody>
      </p:sp>
    </p:spTree>
    <p:extLst>
      <p:ext uri="{BB962C8B-B14F-4D97-AF65-F5344CB8AC3E}">
        <p14:creationId xmlns:p14="http://schemas.microsoft.com/office/powerpoint/2010/main" val="7035741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352800" y="8839200"/>
            <a:ext cx="1778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fld id="{AFD3B331-72B1-F946-AF7D-D265CAA405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685800" y="883920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2059" name="Text Box 11"/>
          <p:cNvSpPr txBox="1">
            <a:spLocks noChangeArrowheads="1"/>
          </p:cNvSpPr>
          <p:nvPr/>
        </p:nvSpPr>
        <p:spPr bwMode="auto">
          <a:xfrm>
            <a:off x="822325" y="8799513"/>
            <a:ext cx="7207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filename</a:t>
            </a:r>
          </a:p>
        </p:txBody>
      </p:sp>
      <p:sp>
        <p:nvSpPr>
          <p:cNvPr id="2060" name="Text Box 12"/>
          <p:cNvSpPr txBox="1">
            <a:spLocks noChangeArrowheads="1"/>
          </p:cNvSpPr>
          <p:nvPr/>
        </p:nvSpPr>
        <p:spPr bwMode="auto">
          <a:xfrm>
            <a:off x="593725" y="36513"/>
            <a:ext cx="9874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Release Date</a:t>
            </a:r>
          </a:p>
        </p:txBody>
      </p:sp>
      <p:sp>
        <p:nvSpPr>
          <p:cNvPr id="2061" name="Text Box 13"/>
          <p:cNvSpPr txBox="1">
            <a:spLocks noChangeArrowheads="1"/>
          </p:cNvSpPr>
          <p:nvPr/>
        </p:nvSpPr>
        <p:spPr bwMode="auto">
          <a:xfrm>
            <a:off x="4632325" y="36513"/>
            <a:ext cx="1600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IEEE 801.16xx-99/xxx</a:t>
            </a:r>
          </a:p>
        </p:txBody>
      </p:sp>
      <p:sp>
        <p:nvSpPr>
          <p:cNvPr id="2063" name="Text Box 15"/>
          <p:cNvSpPr txBox="1">
            <a:spLocks noChangeArrowheads="1"/>
          </p:cNvSpPr>
          <p:nvPr/>
        </p:nvSpPr>
        <p:spPr bwMode="auto">
          <a:xfrm>
            <a:off x="4267200" y="8839200"/>
            <a:ext cx="16700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Authorname, Affiliation</a:t>
            </a:r>
          </a:p>
        </p:txBody>
      </p:sp>
    </p:spTree>
    <p:extLst>
      <p:ext uri="{BB962C8B-B14F-4D97-AF65-F5344CB8AC3E}">
        <p14:creationId xmlns:p14="http://schemas.microsoft.com/office/powerpoint/2010/main" val="260034423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ＭＳ Ｐゴシック" charset="-128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 anchorCtr="1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>
                <a:latin typeface="Arial" pitchFamily="34" charset="0"/>
                <a:cs typeface="Arial" pitchFamily="34" charset="0"/>
              </a:defRPr>
            </a:lvl1pPr>
            <a:lvl2pPr>
              <a:defRPr sz="2800">
                <a:latin typeface="Arial" pitchFamily="34" charset="0"/>
                <a:cs typeface="Arial" pitchFamily="34" charset="0"/>
              </a:defRPr>
            </a:lvl2pPr>
            <a:lvl3pPr>
              <a:defRPr sz="2400">
                <a:latin typeface="Arial" pitchFamily="34" charset="0"/>
                <a:cs typeface="Arial" pitchFamily="34" charset="0"/>
              </a:defRPr>
            </a:lvl3pPr>
            <a:lvl4pPr>
              <a:defRPr sz="2000">
                <a:latin typeface="Arial" pitchFamily="34" charset="0"/>
                <a:cs typeface="Arial" pitchFamily="34" charset="0"/>
              </a:defRPr>
            </a:lvl4pPr>
            <a:lvl5pPr>
              <a:defRPr sz="2000">
                <a:latin typeface="Arial" pitchFamily="34" charset="0"/>
                <a:cs typeface="Arial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6815145" y="76200"/>
            <a:ext cx="2100255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sz="1400" b="1" dirty="0" smtClean="0"/>
              <a:t>privecsg-15-0015-00-ecsg</a:t>
            </a:r>
            <a:endParaRPr lang="en-US" sz="1400" b="1" dirty="0"/>
          </a:p>
        </p:txBody>
      </p:sp>
      <p:sp>
        <p:nvSpPr>
          <p:cNvPr id="3" name="TextBox 2"/>
          <p:cNvSpPr txBox="1"/>
          <p:nvPr userDrawn="1"/>
        </p:nvSpPr>
        <p:spPr>
          <a:xfrm>
            <a:off x="8534400" y="6400800"/>
            <a:ext cx="39305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fld id="{3A4FC69D-D438-4AD9-846B-37793AD4330F}" type="slidenum">
              <a:rPr lang="en-US" sz="1400" smtClean="0"/>
              <a:pPr algn="r"/>
              <a:t>‹#›</a:t>
            </a:fld>
            <a:endParaRPr lang="en-US" sz="14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privecsg/dcn/15/privecsg-15-0006-00-ecsg-privacy-recommendation-par-proposal.pdf" TargetMode="External"/><Relationship Id="rId2" Type="http://schemas.openxmlformats.org/officeDocument/2006/relationships/hyperlink" Target="https://mentor.ieee.org/privecsg/dcn/15/privecsg-15-0004-02-0000-privacy-recommendation-par-csd-proposal.pptx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privecsg/dcn/15/privecsg-15-0013-01-0000-response-to-par-csd-comments.pptx" TargetMode="External"/><Relationship Id="rId2" Type="http://schemas.openxmlformats.org/officeDocument/2006/relationships/hyperlink" Target="https://mentor.ieee.org/privecsg/dcn/15/privecsg-15-0010-00-ecsg-par-csd-comments-received.pptx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privecsg/dcn/15/privecsg-15-0007-01-0000-wifi-privacy-experiement-at-802-berlin-plenary.pptx" TargetMode="External"/><Relationship Id="rId2" Type="http://schemas.openxmlformats.org/officeDocument/2006/relationships/hyperlink" Target="https://mentor.ieee.org/omniran/dcn/15/omniran-15-0015-00-CF00-privacy-engineered-access-network.pptx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54175"/>
            <a:ext cx="7772400" cy="1470025"/>
          </a:xfrm>
        </p:spPr>
        <p:txBody>
          <a:bodyPr/>
          <a:lstStyle/>
          <a:p>
            <a:r>
              <a:rPr lang="en-US" dirty="0" smtClean="0">
                <a:latin typeface="Calibri" panose="020F0502020204030204" pitchFamily="34" charset="0"/>
              </a:rPr>
              <a:t>IEEE 802 EC Privacy Recommendation SG</a:t>
            </a:r>
            <a:br>
              <a:rPr lang="en-US" dirty="0" smtClean="0">
                <a:latin typeface="Calibri" panose="020F0502020204030204" pitchFamily="34" charset="0"/>
              </a:rPr>
            </a:br>
            <a:r>
              <a:rPr lang="en-US" dirty="0" smtClean="0">
                <a:latin typeface="Calibri" panose="020F0502020204030204" pitchFamily="34" charset="0"/>
              </a:rPr>
              <a:t>Closing Report</a:t>
            </a:r>
            <a:br>
              <a:rPr lang="en-US" dirty="0" smtClean="0">
                <a:latin typeface="Calibri" panose="020F0502020204030204" pitchFamily="34" charset="0"/>
              </a:rPr>
            </a:br>
            <a:r>
              <a:rPr lang="en-US" dirty="0">
                <a:latin typeface="Calibri" panose="020F0502020204030204" pitchFamily="34" charset="0"/>
              </a:rPr>
              <a:t/>
            </a:r>
            <a:br>
              <a:rPr lang="en-US" dirty="0">
                <a:latin typeface="Calibri" panose="020F0502020204030204" pitchFamily="34" charset="0"/>
              </a:rPr>
            </a:br>
            <a:r>
              <a:rPr lang="en-US" dirty="0" smtClean="0">
                <a:latin typeface="Calibri" panose="020F0502020204030204" pitchFamily="34" charset="0"/>
              </a:rPr>
              <a:t>802 Plenary Meeting</a:t>
            </a:r>
            <a:br>
              <a:rPr lang="en-US" dirty="0" smtClean="0">
                <a:latin typeface="Calibri" panose="020F0502020204030204" pitchFamily="34" charset="0"/>
              </a:rPr>
            </a:br>
            <a:r>
              <a:rPr lang="en-US" dirty="0" smtClean="0">
                <a:latin typeface="Calibri" panose="020F0502020204030204" pitchFamily="34" charset="0"/>
              </a:rPr>
              <a:t>March 9-13, 2015</a:t>
            </a:r>
            <a:br>
              <a:rPr lang="en-US" dirty="0" smtClean="0">
                <a:latin typeface="Calibri" panose="020F0502020204030204" pitchFamily="34" charset="0"/>
              </a:rPr>
            </a:br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90600" y="3886200"/>
            <a:ext cx="7239000" cy="1752600"/>
          </a:xfrm>
        </p:spPr>
        <p:txBody>
          <a:bodyPr/>
          <a:lstStyle/>
          <a:p>
            <a:r>
              <a:rPr lang="en-US" sz="2800" dirty="0">
                <a:latin typeface="Calibri" panose="020F0502020204030204" pitchFamily="34" charset="0"/>
              </a:rPr>
              <a:t/>
            </a:r>
            <a:br>
              <a:rPr lang="en-US" sz="2800" dirty="0">
                <a:latin typeface="Calibri" panose="020F0502020204030204" pitchFamily="34" charset="0"/>
              </a:rPr>
            </a:br>
            <a:r>
              <a:rPr lang="en-US" sz="2800" dirty="0" smtClean="0">
                <a:latin typeface="Calibri" panose="020F0502020204030204" pitchFamily="34" charset="0"/>
              </a:rPr>
              <a:t>Juan Carlos Zuniga, InterDigital Labs</a:t>
            </a:r>
            <a:endParaRPr lang="en-US" sz="2800" dirty="0">
              <a:latin typeface="Calibri" panose="020F0502020204030204" pitchFamily="34" charset="0"/>
            </a:endParaRPr>
          </a:p>
          <a:p>
            <a:r>
              <a:rPr lang="en-US" sz="2800" dirty="0" smtClean="0">
                <a:latin typeface="Calibri" panose="020F0502020204030204" pitchFamily="34" charset="0"/>
              </a:rPr>
              <a:t>(EC SG Chair</a:t>
            </a:r>
            <a:r>
              <a:rPr lang="en-US" sz="2800" dirty="0">
                <a:latin typeface="Calibri" panose="020F0502020204030204" pitchFamily="34" charset="0"/>
              </a:rPr>
              <a:t>)</a:t>
            </a:r>
          </a:p>
          <a:p>
            <a:endParaRPr lang="en-US" sz="2800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March 2015 </a:t>
            </a:r>
            <a:r>
              <a:rPr lang="en-US" sz="2800" dirty="0"/>
              <a:t>F2F Meeting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678363"/>
          </a:xfrm>
        </p:spPr>
        <p:txBody>
          <a:bodyPr>
            <a:normAutofit/>
          </a:bodyPr>
          <a:lstStyle/>
          <a:p>
            <a:r>
              <a:rPr lang="en-US" sz="2800" dirty="0" smtClean="0"/>
              <a:t>Venue</a:t>
            </a:r>
          </a:p>
          <a:p>
            <a:pPr lvl="1"/>
            <a:r>
              <a:rPr lang="en-US" dirty="0" err="1" smtClean="0"/>
              <a:t>Estrel</a:t>
            </a:r>
            <a:r>
              <a:rPr lang="en-US" dirty="0" smtClean="0"/>
              <a:t> Hotel and Conference Center, </a:t>
            </a:r>
            <a:br>
              <a:rPr lang="en-US" dirty="0" smtClean="0"/>
            </a:br>
            <a:r>
              <a:rPr lang="en-US" dirty="0" smtClean="0"/>
              <a:t>Berlin, Germany</a:t>
            </a:r>
          </a:p>
          <a:p>
            <a:pPr lvl="1"/>
            <a:endParaRPr lang="de-DE" dirty="0" smtClean="0"/>
          </a:p>
          <a:p>
            <a:r>
              <a:rPr lang="de-DE" sz="2800" dirty="0" smtClean="0"/>
              <a:t>2 Sessions – </a:t>
            </a:r>
            <a:r>
              <a:rPr lang="en-US" sz="2800" b="1" dirty="0" smtClean="0"/>
              <a:t>ECC 4 </a:t>
            </a:r>
            <a:r>
              <a:rPr lang="de-DE" sz="2800" dirty="0" smtClean="0"/>
              <a:t>meeting room, Conference Center, 2</a:t>
            </a:r>
            <a:r>
              <a:rPr lang="de-DE" sz="2800" baseline="30000" dirty="0" smtClean="0"/>
              <a:t>nd</a:t>
            </a:r>
            <a:r>
              <a:rPr lang="de-DE" sz="2800" dirty="0" smtClean="0"/>
              <a:t> level</a:t>
            </a:r>
          </a:p>
          <a:p>
            <a:pPr lvl="1"/>
            <a:r>
              <a:rPr lang="en-US" sz="2400" dirty="0" smtClean="0"/>
              <a:t>Tuesday,	March 10</a:t>
            </a:r>
            <a:r>
              <a:rPr lang="en-US" sz="2400" baseline="30000" dirty="0" smtClean="0"/>
              <a:t>th</a:t>
            </a:r>
            <a:r>
              <a:rPr lang="en-US" sz="2400" dirty="0" smtClean="0"/>
              <a:t>,   19:30 – 21:30 (EVE)</a:t>
            </a:r>
          </a:p>
          <a:p>
            <a:pPr lvl="1"/>
            <a:r>
              <a:rPr lang="en-US" sz="2400" dirty="0" smtClean="0"/>
              <a:t>Thursday,	March 12</a:t>
            </a:r>
            <a:r>
              <a:rPr lang="en-US" sz="2400" baseline="30000" dirty="0" smtClean="0"/>
              <a:t>th</a:t>
            </a:r>
            <a:r>
              <a:rPr lang="en-US" sz="2400" dirty="0" smtClean="0"/>
              <a:t>,   08:00 </a:t>
            </a:r>
            <a:r>
              <a:rPr lang="en-US" sz="2400" dirty="0"/>
              <a:t>– </a:t>
            </a:r>
            <a:r>
              <a:rPr lang="en-US" sz="2400" dirty="0" smtClean="0"/>
              <a:t>10:00 (AM1)</a:t>
            </a:r>
          </a:p>
        </p:txBody>
      </p:sp>
    </p:spTree>
    <p:extLst>
      <p:ext uri="{BB962C8B-B14F-4D97-AF65-F5344CB8AC3E}">
        <p14:creationId xmlns:p14="http://schemas.microsoft.com/office/powerpoint/2010/main" val="1864319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52412"/>
            <a:ext cx="8229600" cy="1127125"/>
          </a:xfrm>
        </p:spPr>
        <p:txBody>
          <a:bodyPr/>
          <a:lstStyle/>
          <a:p>
            <a:pPr eaLnBrk="1" hangingPunct="1"/>
            <a:r>
              <a:rPr lang="en-US" dirty="0" smtClean="0">
                <a:latin typeface="Calibri" panose="020F0502020204030204" pitchFamily="34" charset="0"/>
              </a:rPr>
              <a:t>IEEE 802 Privacy Recommendation PAR/CSD</a:t>
            </a:r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2458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28600" y="1201737"/>
            <a:ext cx="8686800" cy="5588000"/>
          </a:xfrm>
        </p:spPr>
        <p:txBody>
          <a:bodyPr/>
          <a:lstStyle/>
          <a:p>
            <a:pPr eaLnBrk="1" hangingPunct="1"/>
            <a:endParaRPr lang="en-US" sz="2800" dirty="0">
              <a:latin typeface="Calibri" panose="020F0502020204030204" pitchFamily="34" charset="0"/>
              <a:cs typeface="Arial"/>
            </a:endParaRPr>
          </a:p>
          <a:p>
            <a:pPr eaLnBrk="1" hangingPunct="1"/>
            <a:r>
              <a:rPr lang="en-US" sz="2800" dirty="0" smtClean="0">
                <a:latin typeface="Calibri" panose="020F0502020204030204" pitchFamily="34" charset="0"/>
                <a:cs typeface="Arial"/>
              </a:rPr>
              <a:t>PAR/CSD pre-circulated with 802 EC</a:t>
            </a:r>
          </a:p>
          <a:p>
            <a:pPr lvl="1" eaLnBrk="1" hangingPunct="1"/>
            <a:r>
              <a:rPr lang="en-US" sz="2400" dirty="0" smtClean="0">
                <a:latin typeface="Calibri" panose="020F0502020204030204" pitchFamily="34" charset="0"/>
                <a:cs typeface="Arial"/>
              </a:rPr>
              <a:t>PAR/CSD Presentation</a:t>
            </a:r>
            <a:endParaRPr lang="en-US" sz="2400" dirty="0" smtClean="0">
              <a:latin typeface="Calibri" panose="020F0502020204030204" pitchFamily="34" charset="0"/>
              <a:cs typeface="Arial"/>
              <a:hlinkClick r:id="rId2"/>
            </a:endParaRPr>
          </a:p>
          <a:p>
            <a:pPr lvl="1" eaLnBrk="1" hangingPunct="1"/>
            <a:r>
              <a:rPr lang="en-US" sz="2400" dirty="0" smtClean="0">
                <a:latin typeface="Calibri" panose="020F0502020204030204" pitchFamily="34" charset="0"/>
                <a:cs typeface="Arial"/>
                <a:hlinkClick r:id="rId2"/>
              </a:rPr>
              <a:t>https</a:t>
            </a:r>
            <a:r>
              <a:rPr lang="en-US" sz="2400" dirty="0">
                <a:latin typeface="Calibri" panose="020F0502020204030204" pitchFamily="34" charset="0"/>
                <a:cs typeface="Arial"/>
                <a:hlinkClick r:id="rId2"/>
              </a:rPr>
              <a:t>://</a:t>
            </a:r>
            <a:r>
              <a:rPr lang="en-US" sz="2400" dirty="0" smtClean="0">
                <a:latin typeface="Calibri" panose="020F0502020204030204" pitchFamily="34" charset="0"/>
                <a:cs typeface="Arial"/>
                <a:hlinkClick r:id="rId2"/>
              </a:rPr>
              <a:t>mentor.ieee.org/privecsg/dcn/15/privecsg-15-0004-02-0000-privacy-recommendation-par-csd-proposal.pptx</a:t>
            </a:r>
            <a:endParaRPr lang="en-US" sz="2400" dirty="0">
              <a:latin typeface="Calibri" panose="020F0502020204030204" pitchFamily="34" charset="0"/>
              <a:cs typeface="Arial"/>
            </a:endParaRPr>
          </a:p>
          <a:p>
            <a:pPr lvl="1" eaLnBrk="1" hangingPunct="1"/>
            <a:endParaRPr lang="en-US" sz="2400" dirty="0" smtClean="0">
              <a:latin typeface="Calibri" panose="020F0502020204030204" pitchFamily="34" charset="0"/>
              <a:cs typeface="Arial"/>
            </a:endParaRPr>
          </a:p>
          <a:p>
            <a:pPr lvl="1" eaLnBrk="1" hangingPunct="1"/>
            <a:r>
              <a:rPr lang="en-US" sz="2400" dirty="0" smtClean="0">
                <a:latin typeface="Calibri" panose="020F0502020204030204" pitchFamily="34" charset="0"/>
                <a:cs typeface="Arial"/>
              </a:rPr>
              <a:t>PAR Text</a:t>
            </a:r>
            <a:endParaRPr lang="en-US" sz="2400" dirty="0">
              <a:latin typeface="Calibri" panose="020F0502020204030204" pitchFamily="34" charset="0"/>
              <a:cs typeface="Arial"/>
              <a:hlinkClick r:id="rId2"/>
            </a:endParaRPr>
          </a:p>
          <a:p>
            <a:pPr lvl="1" eaLnBrk="1" hangingPunct="1"/>
            <a:r>
              <a:rPr lang="en-US" sz="2400" dirty="0" smtClean="0">
                <a:latin typeface="Calibri" panose="020F0502020204030204" pitchFamily="34" charset="0"/>
                <a:cs typeface="Arial"/>
                <a:hlinkClick r:id="rId3"/>
              </a:rPr>
              <a:t>https://mentor.ieee.org/privecsg/dcn/15/privecsg-15-0006-00-ecsg-privacy-recommendation-par-proposal.pdf</a:t>
            </a:r>
            <a:r>
              <a:rPr lang="en-US" sz="2400" dirty="0" smtClean="0">
                <a:latin typeface="Calibri" panose="020F0502020204030204" pitchFamily="34" charset="0"/>
                <a:cs typeface="Arial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31943389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52412"/>
            <a:ext cx="8229600" cy="1127125"/>
          </a:xfrm>
        </p:spPr>
        <p:txBody>
          <a:bodyPr/>
          <a:lstStyle/>
          <a:p>
            <a:pPr eaLnBrk="1" hangingPunct="1"/>
            <a:r>
              <a:rPr lang="en-US" dirty="0" smtClean="0">
                <a:latin typeface="Calibri" panose="020F0502020204030204" pitchFamily="34" charset="0"/>
              </a:rPr>
              <a:t>IEEE 802 Privacy Recommendation PAR/CSD</a:t>
            </a:r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2458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28600" y="1201737"/>
            <a:ext cx="8686800" cy="5588000"/>
          </a:xfrm>
        </p:spPr>
        <p:txBody>
          <a:bodyPr/>
          <a:lstStyle/>
          <a:p>
            <a:pPr eaLnBrk="1" hangingPunct="1"/>
            <a:endParaRPr lang="en-US" sz="2800" dirty="0">
              <a:latin typeface="Calibri" panose="020F0502020204030204" pitchFamily="34" charset="0"/>
              <a:cs typeface="Arial"/>
            </a:endParaRPr>
          </a:p>
          <a:p>
            <a:pPr eaLnBrk="1" hangingPunct="1"/>
            <a:r>
              <a:rPr lang="en-US" sz="2800" dirty="0">
                <a:latin typeface="Calibri" panose="020F0502020204030204" pitchFamily="34" charset="0"/>
                <a:cs typeface="Arial"/>
              </a:rPr>
              <a:t>Received comments</a:t>
            </a:r>
          </a:p>
          <a:p>
            <a:pPr lvl="1" eaLnBrk="1" hangingPunct="1"/>
            <a:r>
              <a:rPr lang="en-US" sz="2400" dirty="0">
                <a:latin typeface="Calibri" panose="020F0502020204030204" pitchFamily="34" charset="0"/>
                <a:cs typeface="Arial"/>
                <a:hlinkClick r:id="rId2"/>
              </a:rPr>
              <a:t>https://mentor.ieee.org/privecsg/dcn/15/privecsg-15-0010-00-ecsg-par-csd-comments-received.pptx</a:t>
            </a:r>
            <a:r>
              <a:rPr lang="en-US" sz="2400" dirty="0">
                <a:latin typeface="Calibri" panose="020F0502020204030204" pitchFamily="34" charset="0"/>
                <a:cs typeface="Arial"/>
              </a:rPr>
              <a:t> </a:t>
            </a:r>
          </a:p>
          <a:p>
            <a:pPr eaLnBrk="1" hangingPunct="1"/>
            <a:endParaRPr lang="en-US" sz="2800" dirty="0" smtClean="0">
              <a:latin typeface="Calibri" panose="020F0502020204030204" pitchFamily="34" charset="0"/>
              <a:cs typeface="Arial"/>
            </a:endParaRPr>
          </a:p>
          <a:p>
            <a:pPr eaLnBrk="1" hangingPunct="1"/>
            <a:r>
              <a:rPr lang="en-US" sz="2800" dirty="0" smtClean="0">
                <a:latin typeface="Calibri" panose="020F0502020204030204" pitchFamily="34" charset="0"/>
                <a:cs typeface="Arial"/>
              </a:rPr>
              <a:t>Response to PAR CSD comments</a:t>
            </a:r>
          </a:p>
          <a:p>
            <a:pPr lvl="1" eaLnBrk="1" hangingPunct="1"/>
            <a:r>
              <a:rPr lang="en-US" sz="2400" dirty="0" smtClean="0">
                <a:latin typeface="Calibri" panose="020F0502020204030204" pitchFamily="34" charset="0"/>
                <a:cs typeface="Arial"/>
                <a:hlinkClick r:id="rId3"/>
              </a:rPr>
              <a:t>https://mentor.ieee.org/privecsg/dcn/15/privecsg-15-0013-01-0000-response-to-par-csd-comments.pptx</a:t>
            </a:r>
            <a:r>
              <a:rPr lang="en-US" sz="2400" dirty="0" smtClean="0">
                <a:latin typeface="Calibri" panose="020F0502020204030204" pitchFamily="34" charset="0"/>
                <a:cs typeface="Arial"/>
              </a:rPr>
              <a:t> </a:t>
            </a:r>
            <a:endParaRPr lang="en-US" sz="2400" dirty="0">
              <a:latin typeface="Calibri" panose="020F0502020204030204" pitchFamily="34" charset="0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72556382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52412"/>
            <a:ext cx="8229600" cy="1127125"/>
          </a:xfrm>
        </p:spPr>
        <p:txBody>
          <a:bodyPr/>
          <a:lstStyle/>
          <a:p>
            <a:pPr eaLnBrk="1" hangingPunct="1"/>
            <a:r>
              <a:rPr lang="en-US" dirty="0" smtClean="0">
                <a:latin typeface="Calibri" panose="020F0502020204030204" pitchFamily="34" charset="0"/>
              </a:rPr>
              <a:t>IEEE Privacy EC SG Closing Report</a:t>
            </a:r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2458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201737"/>
            <a:ext cx="8077200" cy="5588000"/>
          </a:xfrm>
        </p:spPr>
        <p:txBody>
          <a:bodyPr/>
          <a:lstStyle/>
          <a:p>
            <a:pPr eaLnBrk="1" hangingPunct="1"/>
            <a:endParaRPr lang="en-US" sz="2800" dirty="0" smtClean="0">
              <a:latin typeface="Calibri" panose="020F0502020204030204" pitchFamily="34" charset="0"/>
              <a:cs typeface="Arial"/>
            </a:endParaRPr>
          </a:p>
          <a:p>
            <a:pPr eaLnBrk="1" hangingPunct="1"/>
            <a:r>
              <a:rPr lang="en-US" sz="2800" dirty="0" smtClean="0">
                <a:latin typeface="Calibri" panose="020F0502020204030204" pitchFamily="34" charset="0"/>
                <a:cs typeface="Arial"/>
              </a:rPr>
              <a:t>PAR submission</a:t>
            </a:r>
          </a:p>
          <a:p>
            <a:pPr lvl="1" eaLnBrk="1" hangingPunct="1"/>
            <a:r>
              <a:rPr lang="en-US" sz="2400" dirty="0" smtClean="0">
                <a:latin typeface="Calibri" panose="020F0502020204030204" pitchFamily="34" charset="0"/>
                <a:cs typeface="Arial"/>
              </a:rPr>
              <a:t>Withdrawn from 802 EC closing agenda – some comments require further consideration by the group</a:t>
            </a:r>
          </a:p>
          <a:p>
            <a:pPr lvl="1" eaLnBrk="1" hangingPunct="1"/>
            <a:r>
              <a:rPr lang="en-US" sz="2400" dirty="0" smtClean="0">
                <a:latin typeface="Calibri" panose="020F0502020204030204" pitchFamily="34" charset="0"/>
                <a:cs typeface="Arial"/>
              </a:rPr>
              <a:t>Planning to refine text, especially with respect to intended audience for the recommended practices document</a:t>
            </a:r>
          </a:p>
          <a:p>
            <a:pPr lvl="1" eaLnBrk="1" hangingPunct="1"/>
            <a:r>
              <a:rPr lang="en-US" sz="2400" dirty="0" smtClean="0">
                <a:latin typeface="Calibri" panose="020F0502020204030204" pitchFamily="34" charset="0"/>
                <a:cs typeface="Arial"/>
              </a:rPr>
              <a:t>Will continue discussions on mailing list</a:t>
            </a:r>
          </a:p>
          <a:p>
            <a:pPr lvl="1" eaLnBrk="1" hangingPunct="1"/>
            <a:endParaRPr lang="en-US" sz="2400" dirty="0" smtClean="0">
              <a:latin typeface="Calibri" panose="020F0502020204030204" pitchFamily="34" charset="0"/>
              <a:cs typeface="Arial"/>
            </a:endParaRPr>
          </a:p>
          <a:p>
            <a:pPr eaLnBrk="1" hangingPunct="1"/>
            <a:r>
              <a:rPr lang="en-US" sz="2800" dirty="0" smtClean="0">
                <a:latin typeface="Calibri" panose="020F0502020204030204" pitchFamily="34" charset="0"/>
                <a:cs typeface="Arial"/>
              </a:rPr>
              <a:t>Study Group extension</a:t>
            </a:r>
          </a:p>
          <a:p>
            <a:pPr lvl="1" eaLnBrk="1" hangingPunct="1"/>
            <a:r>
              <a:rPr lang="en-US" dirty="0" smtClean="0">
                <a:latin typeface="Calibri" panose="020F0502020204030204" pitchFamily="34" charset="0"/>
                <a:cs typeface="Arial"/>
              </a:rPr>
              <a:t>Planning to request extension for one more cycle</a:t>
            </a:r>
          </a:p>
        </p:txBody>
      </p:sp>
    </p:spTree>
    <p:extLst>
      <p:ext uri="{BB962C8B-B14F-4D97-AF65-F5344CB8AC3E}">
        <p14:creationId xmlns:p14="http://schemas.microsoft.com/office/powerpoint/2010/main" val="158729136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alibri" panose="020F0502020204030204" pitchFamily="34" charset="0"/>
              </a:rPr>
              <a:t>Technical Presentations</a:t>
            </a:r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i="1" dirty="0" smtClean="0">
                <a:latin typeface="Calibri" panose="020F0502020204030204" pitchFamily="34" charset="0"/>
              </a:rPr>
              <a:t>Max Riegel (Nokia Networks)</a:t>
            </a:r>
          </a:p>
          <a:p>
            <a:pPr lvl="1"/>
            <a:r>
              <a:rPr lang="en-US" i="1" dirty="0" smtClean="0">
                <a:latin typeface="Calibri" panose="020F0502020204030204" pitchFamily="34" charset="0"/>
              </a:rPr>
              <a:t>Initial thoughts about privacy aspects on P802.1CF specification</a:t>
            </a:r>
          </a:p>
          <a:p>
            <a:pPr lvl="1"/>
            <a:r>
              <a:rPr lang="en-US" i="1" dirty="0" smtClean="0">
                <a:latin typeface="Calibri" panose="020F0502020204030204" pitchFamily="34" charset="0"/>
                <a:hlinkClick r:id="rId2"/>
              </a:rPr>
              <a:t>https://mentor.ieee.org/omniran/dcn/15/omniran-15-0015-00-CF00-privacy-engineered-access-network.pptx</a:t>
            </a:r>
            <a:r>
              <a:rPr lang="en-US" i="1" dirty="0" smtClean="0">
                <a:latin typeface="Calibri" panose="020F0502020204030204" pitchFamily="34" charset="0"/>
              </a:rPr>
              <a:t> </a:t>
            </a:r>
          </a:p>
          <a:p>
            <a:pPr lvl="1"/>
            <a:endParaRPr lang="en-US" i="1" dirty="0" smtClean="0">
              <a:latin typeface="Calibri" panose="020F0502020204030204" pitchFamily="34" charset="0"/>
            </a:endParaRPr>
          </a:p>
          <a:p>
            <a:r>
              <a:rPr lang="en-US" i="1" dirty="0" smtClean="0">
                <a:latin typeface="Calibri" panose="020F0502020204030204" pitchFamily="34" charset="0"/>
              </a:rPr>
              <a:t>Antonio de la Oliva (UC3M)</a:t>
            </a:r>
          </a:p>
          <a:p>
            <a:pPr lvl="1"/>
            <a:r>
              <a:rPr lang="en-US" i="1" dirty="0">
                <a:latin typeface="Calibri" panose="020F0502020204030204" pitchFamily="34" charset="0"/>
              </a:rPr>
              <a:t>MAC address randomization experiment being run on IEEE 802 network during Berlin plenary meeting: </a:t>
            </a:r>
          </a:p>
          <a:p>
            <a:pPr lvl="1"/>
            <a:r>
              <a:rPr lang="en-US" i="1" dirty="0" smtClean="0">
                <a:latin typeface="Calibri" panose="020F0502020204030204" pitchFamily="34" charset="0"/>
                <a:hlinkClick r:id="rId3"/>
              </a:rPr>
              <a:t>https://mentor.ieee.org/privecsg/dcn/15/privecsg-15-0007-01-0000-wifi-privacy-experiement-at-802-berlin-plenary.pptx</a:t>
            </a:r>
            <a:r>
              <a:rPr lang="en-US" i="1" dirty="0" smtClean="0">
                <a:latin typeface="Calibri" panose="020F0502020204030204" pitchFamily="34" charset="0"/>
              </a:rPr>
              <a:t>  </a:t>
            </a:r>
          </a:p>
          <a:p>
            <a:pPr lvl="1"/>
            <a:endParaRPr lang="en-US" i="1" dirty="0">
              <a:latin typeface="Calibri" panose="020F0502020204030204" pitchFamily="34" charset="0"/>
            </a:endParaRPr>
          </a:p>
          <a:p>
            <a:endParaRPr lang="en-US" i="1" dirty="0" smtClean="0">
              <a:latin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52412"/>
            <a:ext cx="8229600" cy="1127125"/>
          </a:xfrm>
        </p:spPr>
        <p:txBody>
          <a:bodyPr/>
          <a:lstStyle/>
          <a:p>
            <a:pPr eaLnBrk="1" hangingPunct="1"/>
            <a:r>
              <a:rPr lang="en-US" dirty="0" smtClean="0">
                <a:latin typeface="Calibri" panose="020F0502020204030204" pitchFamily="34" charset="0"/>
              </a:rPr>
              <a:t>MAC Randomization Trial</a:t>
            </a:r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2458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28600" y="1143000"/>
            <a:ext cx="8686800" cy="5588000"/>
          </a:xfrm>
        </p:spPr>
        <p:txBody>
          <a:bodyPr/>
          <a:lstStyle/>
          <a:p>
            <a:pPr eaLnBrk="1" hangingPunct="1"/>
            <a:r>
              <a:rPr lang="en-US" sz="2800" dirty="0" smtClean="0">
                <a:latin typeface="Calibri" panose="020F0502020204030204" pitchFamily="34" charset="0"/>
                <a:cs typeface="Arial"/>
              </a:rPr>
              <a:t>MAC address randomization experiment run on IEEE 802 wireless network during Berlin plenary meeting</a:t>
            </a:r>
          </a:p>
          <a:p>
            <a:pPr eaLnBrk="1" hangingPunct="1"/>
            <a:endParaRPr lang="en-US" sz="2800" dirty="0">
              <a:latin typeface="Calibri" panose="020F0502020204030204" pitchFamily="34" charset="0"/>
              <a:cs typeface="Arial"/>
            </a:endParaRPr>
          </a:p>
          <a:p>
            <a:pPr eaLnBrk="1" hangingPunct="1"/>
            <a:endParaRPr lang="en-US" sz="2800" dirty="0" smtClean="0">
              <a:latin typeface="Calibri" panose="020F0502020204030204" pitchFamily="34" charset="0"/>
              <a:cs typeface="Arial"/>
            </a:endParaRPr>
          </a:p>
          <a:p>
            <a:pPr eaLnBrk="1" hangingPunct="1"/>
            <a:endParaRPr lang="en-US" sz="2800" dirty="0">
              <a:latin typeface="Calibri" panose="020F0502020204030204" pitchFamily="34" charset="0"/>
              <a:cs typeface="Arial"/>
            </a:endParaRPr>
          </a:p>
          <a:p>
            <a:pPr eaLnBrk="1" hangingPunct="1"/>
            <a:endParaRPr lang="en-US" sz="2800" dirty="0" smtClean="0">
              <a:latin typeface="Calibri" panose="020F0502020204030204" pitchFamily="34" charset="0"/>
              <a:cs typeface="Arial"/>
            </a:endParaRPr>
          </a:p>
          <a:p>
            <a:pPr eaLnBrk="1" hangingPunct="1"/>
            <a:endParaRPr lang="en-US" sz="2800" dirty="0">
              <a:latin typeface="Calibri" panose="020F0502020204030204" pitchFamily="34" charset="0"/>
              <a:cs typeface="Arial"/>
            </a:endParaRPr>
          </a:p>
          <a:p>
            <a:pPr eaLnBrk="1" hangingPunct="1"/>
            <a:endParaRPr lang="en-US" sz="2800" dirty="0" smtClean="0">
              <a:latin typeface="Calibri" panose="020F0502020204030204" pitchFamily="34" charset="0"/>
              <a:cs typeface="Arial"/>
            </a:endParaRPr>
          </a:p>
          <a:p>
            <a:pPr eaLnBrk="1" hangingPunct="1"/>
            <a:endParaRPr lang="en-US" sz="2800" dirty="0">
              <a:latin typeface="Calibri" panose="020F0502020204030204" pitchFamily="34" charset="0"/>
              <a:cs typeface="Arial"/>
            </a:endParaRPr>
          </a:p>
          <a:p>
            <a:pPr eaLnBrk="1" hangingPunct="1"/>
            <a:endParaRPr lang="en-US" sz="2800" dirty="0" smtClean="0">
              <a:latin typeface="Calibri" panose="020F0502020204030204" pitchFamily="34" charset="0"/>
              <a:cs typeface="Arial"/>
            </a:endParaRPr>
          </a:p>
          <a:p>
            <a:pPr eaLnBrk="1" hangingPunct="1"/>
            <a:r>
              <a:rPr lang="en-US" sz="1800" b="1" dirty="0" smtClean="0">
                <a:cs typeface="Courier New" panose="02070309020205020404" pitchFamily="49" charset="0"/>
              </a:rPr>
              <a:t>[Strong support from </a:t>
            </a:r>
            <a:r>
              <a:rPr lang="en-US" sz="1800" b="1" dirty="0" err="1" smtClean="0">
                <a:cs typeface="Courier New" panose="02070309020205020404" pitchFamily="49" charset="0"/>
              </a:rPr>
              <a:t>Verilan</a:t>
            </a:r>
            <a:r>
              <a:rPr lang="en-US" sz="1800" b="1" dirty="0" smtClean="0">
                <a:cs typeface="Courier New" panose="02070309020205020404" pitchFamily="49" charset="0"/>
              </a:rPr>
              <a:t> and Warren Kumari (Google)]</a:t>
            </a:r>
          </a:p>
          <a:p>
            <a:pPr eaLnBrk="1" hangingPunct="1"/>
            <a:r>
              <a:rPr lang="en-US" sz="1800" b="1" dirty="0" smtClean="0">
                <a:cs typeface="Courier New" panose="02070309020205020404" pitchFamily="49" charset="0"/>
              </a:rPr>
              <a:t>More </a:t>
            </a:r>
            <a:r>
              <a:rPr lang="en-US" sz="1800" b="1" dirty="0">
                <a:cs typeface="Courier New" panose="02070309020205020404" pitchFamily="49" charset="0"/>
              </a:rPr>
              <a:t>info available at the trial Wiki page: </a:t>
            </a:r>
            <a:r>
              <a:rPr lang="en-US" sz="18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http://goo.gl/eFUM9h</a:t>
            </a:r>
          </a:p>
          <a:p>
            <a:pPr eaLnBrk="1" hangingPunct="1"/>
            <a:endParaRPr lang="en-US" sz="2800" dirty="0" smtClean="0">
              <a:latin typeface="Calibri" panose="020F0502020204030204" pitchFamily="34" charset="0"/>
              <a:cs typeface="Arial"/>
            </a:endParaRPr>
          </a:p>
          <a:p>
            <a:pPr eaLnBrk="1" hangingPunct="1"/>
            <a:endParaRPr lang="en-US" sz="2800" dirty="0">
              <a:latin typeface="Calibri" panose="020F0502020204030204" pitchFamily="34" charset="0"/>
              <a:cs typeface="Arial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/>
          <a:srcRect l="5555" t="12177" r="12443"/>
          <a:stretch/>
        </p:blipFill>
        <p:spPr>
          <a:xfrm>
            <a:off x="990600" y="2071652"/>
            <a:ext cx="6858000" cy="40114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497063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alibri" panose="020F0502020204030204" pitchFamily="34" charset="0"/>
              </a:rPr>
              <a:t>Proposed Next Steps</a:t>
            </a:r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066800"/>
            <a:ext cx="8382000" cy="4754563"/>
          </a:xfrm>
        </p:spPr>
        <p:txBody>
          <a:bodyPr>
            <a:noAutofit/>
          </a:bodyPr>
          <a:lstStyle/>
          <a:p>
            <a:r>
              <a:rPr lang="en-US" sz="2800" dirty="0" smtClean="0">
                <a:latin typeface="Calibri" panose="020F0502020204030204" pitchFamily="34" charset="0"/>
              </a:rPr>
              <a:t>Refine PAR/CSD on recommended privacy practices for IEEE 802 protocols</a:t>
            </a:r>
          </a:p>
          <a:p>
            <a:endParaRPr lang="en-US" sz="2800" dirty="0" smtClean="0">
              <a:latin typeface="Calibri" panose="020F0502020204030204" pitchFamily="34" charset="0"/>
            </a:endParaRPr>
          </a:p>
          <a:p>
            <a:r>
              <a:rPr lang="en-US" sz="2800" dirty="0" smtClean="0">
                <a:latin typeface="Calibri" panose="020F0502020204030204" pitchFamily="34" charset="0"/>
              </a:rPr>
              <a:t>Continue call for proposals to discuss technical topics</a:t>
            </a:r>
          </a:p>
          <a:p>
            <a:pPr marL="914400" lvl="1" indent="-457200" eaLnBrk="1" hangingPunct="1">
              <a:buAutoNum type="arabicParenBoth"/>
            </a:pPr>
            <a:r>
              <a:rPr lang="en-US" sz="2400" dirty="0">
                <a:latin typeface="Calibri" panose="020F0502020204030204" pitchFamily="34" charset="0"/>
              </a:rPr>
              <a:t>Threat Model for Privacy at Link Layer </a:t>
            </a:r>
          </a:p>
          <a:p>
            <a:pPr marL="914400" lvl="1" indent="-457200" eaLnBrk="1" hangingPunct="1">
              <a:buAutoNum type="arabicParenBoth"/>
            </a:pPr>
            <a:r>
              <a:rPr lang="en-US" sz="2400" dirty="0">
                <a:latin typeface="Calibri" panose="020F0502020204030204" pitchFamily="34" charset="0"/>
              </a:rPr>
              <a:t>Privacy Issues at Link </a:t>
            </a:r>
            <a:r>
              <a:rPr lang="en-US" sz="2400" dirty="0" smtClean="0">
                <a:latin typeface="Calibri" panose="020F0502020204030204" pitchFamily="34" charset="0"/>
              </a:rPr>
              <a:t>Layer</a:t>
            </a:r>
          </a:p>
          <a:p>
            <a:pPr marL="914400" lvl="1" indent="-457200" eaLnBrk="1" hangingPunct="1">
              <a:buAutoNum type="arabicParenBoth"/>
            </a:pPr>
            <a:r>
              <a:rPr lang="en-US" sz="2400" dirty="0" smtClean="0">
                <a:latin typeface="Calibri" panose="020F0502020204030204" pitchFamily="34" charset="0"/>
              </a:rPr>
              <a:t>Proposals </a:t>
            </a:r>
            <a:r>
              <a:rPr lang="en-US" sz="2400" dirty="0">
                <a:latin typeface="Calibri" panose="020F0502020204030204" pitchFamily="34" charset="0"/>
              </a:rPr>
              <a:t>regarding functionalities in IEEE 802 protocols to improve </a:t>
            </a:r>
            <a:r>
              <a:rPr lang="en-US" sz="2400" dirty="0" smtClean="0">
                <a:latin typeface="Calibri" panose="020F0502020204030204" pitchFamily="34" charset="0"/>
              </a:rPr>
              <a:t>Privacy</a:t>
            </a:r>
          </a:p>
          <a:p>
            <a:pPr marL="914400" lvl="1" indent="-457200" eaLnBrk="1" hangingPunct="1">
              <a:buAutoNum type="arabicParenBoth"/>
            </a:pPr>
            <a:r>
              <a:rPr lang="en-US" sz="2400" dirty="0" smtClean="0">
                <a:latin typeface="Calibri" panose="020F0502020204030204" pitchFamily="34" charset="0"/>
              </a:rPr>
              <a:t>Proposals </a:t>
            </a:r>
            <a:r>
              <a:rPr lang="en-US" sz="2400" dirty="0">
                <a:latin typeface="Calibri" panose="020F0502020204030204" pitchFamily="34" charset="0"/>
              </a:rPr>
              <a:t>regarding measuring levels of Privacy on Internet </a:t>
            </a:r>
            <a:r>
              <a:rPr lang="en-US" sz="2400" dirty="0" smtClean="0">
                <a:latin typeface="Calibri" panose="020F0502020204030204" pitchFamily="34" charset="0"/>
              </a:rPr>
              <a:t>protocols</a:t>
            </a:r>
          </a:p>
          <a:p>
            <a:pPr marL="914400" lvl="1" indent="-457200" eaLnBrk="1" hangingPunct="1">
              <a:buAutoNum type="arabicParenBoth"/>
            </a:pPr>
            <a:r>
              <a:rPr lang="en-US" sz="2400" dirty="0" smtClean="0">
                <a:latin typeface="Calibri" panose="020F0502020204030204" pitchFamily="34" charset="0"/>
              </a:rPr>
              <a:t>Implications </a:t>
            </a:r>
            <a:r>
              <a:rPr lang="en-US" sz="2400" dirty="0">
                <a:latin typeface="Calibri" panose="020F0502020204030204" pitchFamily="34" charset="0"/>
              </a:rPr>
              <a:t>of MAC address </a:t>
            </a:r>
            <a:r>
              <a:rPr lang="en-US" sz="2400" dirty="0" smtClean="0">
                <a:latin typeface="Calibri" panose="020F0502020204030204" pitchFamily="34" charset="0"/>
              </a:rPr>
              <a:t>changes</a:t>
            </a:r>
          </a:p>
          <a:p>
            <a:pPr marL="914400" lvl="1" indent="-457200" eaLnBrk="1" hangingPunct="1">
              <a:buAutoNum type="arabicParenBoth"/>
            </a:pPr>
            <a:r>
              <a:rPr lang="en-US" sz="2400" dirty="0" smtClean="0">
                <a:latin typeface="Calibri" panose="020F0502020204030204" pitchFamily="34" charset="0"/>
              </a:rPr>
              <a:t>Other…</a:t>
            </a:r>
            <a:endParaRPr lang="en-US" sz="2400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alibri" panose="020F0502020204030204" pitchFamily="34" charset="0"/>
              </a:rPr>
              <a:t>Future Plans</a:t>
            </a:r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417637"/>
            <a:ext cx="8382000" cy="4754563"/>
          </a:xfrm>
        </p:spPr>
        <p:txBody>
          <a:bodyPr>
            <a:noAutofit/>
          </a:bodyPr>
          <a:lstStyle/>
          <a:p>
            <a:r>
              <a:rPr lang="en-US" sz="2800" dirty="0" smtClean="0">
                <a:latin typeface="Calibri" panose="020F0502020204030204" pitchFamily="34" charset="0"/>
              </a:rPr>
              <a:t>Upcoming meetings (if SG is renewed)</a:t>
            </a:r>
          </a:p>
          <a:p>
            <a:pPr lvl="1"/>
            <a:endParaRPr lang="en-US" sz="2400" dirty="0" smtClean="0">
              <a:latin typeface="Calibri" panose="020F0502020204030204" pitchFamily="34" charset="0"/>
            </a:endParaRPr>
          </a:p>
          <a:p>
            <a:pPr lvl="1"/>
            <a:r>
              <a:rPr lang="en-US" sz="2400" dirty="0" smtClean="0">
                <a:latin typeface="Calibri" panose="020F0502020204030204" pitchFamily="34" charset="0"/>
              </a:rPr>
              <a:t>Teleconferences </a:t>
            </a:r>
          </a:p>
          <a:p>
            <a:pPr lvl="2"/>
            <a:r>
              <a:rPr lang="en-US" dirty="0" smtClean="0">
                <a:latin typeface="Calibri" panose="020F0502020204030204" pitchFamily="34" charset="0"/>
              </a:rPr>
              <a:t>15 April 2015, </a:t>
            </a:r>
            <a:r>
              <a:rPr lang="en-US" dirty="0">
                <a:latin typeface="Calibri" panose="020F0502020204030204" pitchFamily="34" charset="0"/>
              </a:rPr>
              <a:t>(10:00 AM ET)</a:t>
            </a:r>
            <a:endParaRPr lang="en-US" dirty="0" smtClean="0">
              <a:latin typeface="Calibri" panose="020F0502020204030204" pitchFamily="34" charset="0"/>
            </a:endParaRPr>
          </a:p>
          <a:p>
            <a:pPr lvl="2"/>
            <a:r>
              <a:rPr lang="en-US" dirty="0" smtClean="0">
                <a:latin typeface="Calibri" panose="020F0502020204030204" pitchFamily="34" charset="0"/>
              </a:rPr>
              <a:t>3 June 2015, </a:t>
            </a:r>
            <a:r>
              <a:rPr lang="en-US" dirty="0">
                <a:latin typeface="Calibri" panose="020F0502020204030204" pitchFamily="34" charset="0"/>
              </a:rPr>
              <a:t>(10:00 AM ET</a:t>
            </a:r>
            <a:r>
              <a:rPr lang="en-US" dirty="0" smtClean="0">
                <a:latin typeface="Calibri" panose="020F0502020204030204" pitchFamily="34" charset="0"/>
              </a:rPr>
              <a:t>)</a:t>
            </a:r>
          </a:p>
          <a:p>
            <a:pPr lvl="3"/>
            <a:r>
              <a:rPr lang="en-US" sz="1800" dirty="0" smtClean="0">
                <a:latin typeface="Calibri" panose="020F0502020204030204" pitchFamily="34" charset="0"/>
              </a:rPr>
              <a:t>PAR/CSD submission</a:t>
            </a:r>
          </a:p>
          <a:p>
            <a:pPr lvl="2"/>
            <a:r>
              <a:rPr lang="en-US" dirty="0" smtClean="0">
                <a:latin typeface="Calibri" panose="020F0502020204030204" pitchFamily="34" charset="0"/>
              </a:rPr>
              <a:t>1 July 2015</a:t>
            </a:r>
            <a:r>
              <a:rPr lang="en-US" dirty="0">
                <a:latin typeface="Calibri" panose="020F0502020204030204" pitchFamily="34" charset="0"/>
              </a:rPr>
              <a:t>, (10:00 AM ET</a:t>
            </a:r>
            <a:r>
              <a:rPr lang="en-US" dirty="0" smtClean="0">
                <a:latin typeface="Calibri" panose="020F0502020204030204" pitchFamily="34" charset="0"/>
              </a:rPr>
              <a:t>)</a:t>
            </a:r>
          </a:p>
          <a:p>
            <a:pPr lvl="2"/>
            <a:endParaRPr lang="en-US" sz="2000" dirty="0" smtClean="0">
              <a:latin typeface="Calibri" panose="020F0502020204030204" pitchFamily="34" charset="0"/>
            </a:endParaRPr>
          </a:p>
          <a:p>
            <a:pPr lvl="1"/>
            <a:r>
              <a:rPr lang="en-US" sz="2400" dirty="0" smtClean="0">
                <a:latin typeface="Calibri" panose="020F0502020204030204" pitchFamily="34" charset="0"/>
              </a:rPr>
              <a:t>13-17 July, 2015, </a:t>
            </a:r>
            <a:r>
              <a:rPr lang="en-US" sz="2400" dirty="0">
                <a:latin typeface="Calibri" panose="020F0502020204030204" pitchFamily="34" charset="0"/>
              </a:rPr>
              <a:t>IEEE 802 Plenary meeting in </a:t>
            </a:r>
            <a:r>
              <a:rPr lang="en-US" sz="2400" dirty="0" smtClean="0">
                <a:latin typeface="Calibri" panose="020F0502020204030204" pitchFamily="34" charset="0"/>
              </a:rPr>
              <a:t>Waikoloa, HI, USA</a:t>
            </a:r>
          </a:p>
        </p:txBody>
      </p:sp>
    </p:spTree>
    <p:extLst>
      <p:ext uri="{BB962C8B-B14F-4D97-AF65-F5344CB8AC3E}">
        <p14:creationId xmlns:p14="http://schemas.microsoft.com/office/powerpoint/2010/main" val="3409795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Roger's PowerBook HD:802:802.16:meetings:#3 9909 Boulder:Template.pot</Template>
  <TotalTime>1503</TotalTime>
  <Words>309</Words>
  <Application>Microsoft Office PowerPoint</Application>
  <PresentationFormat>On-screen Show (4:3)</PresentationFormat>
  <Paragraphs>74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ＭＳ Ｐゴシック</vt:lpstr>
      <vt:lpstr>Arial</vt:lpstr>
      <vt:lpstr>Calibri</vt:lpstr>
      <vt:lpstr>Courier New</vt:lpstr>
      <vt:lpstr>Times</vt:lpstr>
      <vt:lpstr>Times New Roman</vt:lpstr>
      <vt:lpstr>Template</vt:lpstr>
      <vt:lpstr>IEEE 802 EC Privacy Recommendation SG Closing Report  802 Plenary Meeting March 9-13, 2015 </vt:lpstr>
      <vt:lpstr>March 2015 F2F Meeting</vt:lpstr>
      <vt:lpstr>IEEE 802 Privacy Recommendation PAR/CSD</vt:lpstr>
      <vt:lpstr>IEEE 802 Privacy Recommendation PAR/CSD</vt:lpstr>
      <vt:lpstr>IEEE Privacy EC SG Closing Report</vt:lpstr>
      <vt:lpstr>Technical Presentations</vt:lpstr>
      <vt:lpstr>MAC Randomization Trial</vt:lpstr>
      <vt:lpstr>Proposed Next Steps</vt:lpstr>
      <vt:lpstr>Future Plans</vt:lpstr>
    </vt:vector>
  </TitlesOfParts>
  <Company>NIST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Roger Marks</dc:creator>
  <cp:lastModifiedBy>Zuniga, Juan Carlos</cp:lastModifiedBy>
  <cp:revision>257</cp:revision>
  <cp:lastPrinted>1998-02-10T13:28:06Z</cp:lastPrinted>
  <dcterms:created xsi:type="dcterms:W3CDTF">2011-12-30T17:06:23Z</dcterms:created>
  <dcterms:modified xsi:type="dcterms:W3CDTF">2015-03-12T15:45:15Z</dcterms:modified>
</cp:coreProperties>
</file>