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65" r:id="rId3"/>
    <p:sldId id="303" r:id="rId4"/>
    <p:sldId id="304" r:id="rId5"/>
    <p:sldId id="266" r:id="rId6"/>
    <p:sldId id="283" r:id="rId7"/>
    <p:sldId id="281" r:id="rId8"/>
    <p:sldId id="298" r:id="rId9"/>
    <p:sldId id="305" r:id="rId10"/>
    <p:sldId id="285" r:id="rId11"/>
    <p:sldId id="29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111" d="100"/>
          <a:sy n="111" d="100"/>
        </p:scale>
        <p:origin x="120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80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5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6" y="76200"/>
            <a:ext cx="21002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privecsg-15-0023-01-ecsg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mconf.webex.com/premconf/j.php?MTID=m0ddeb08201241994560190c4c7c3236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rcplus.com/cnums.asp?bwebid=8369444&amp;ppc=542167&amp;num=1&amp;num2=1719-867-157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6-01-0000-privacy-recommendation-par-proposal.pdf" TargetMode="External"/><Relationship Id="rId2" Type="http://schemas.openxmlformats.org/officeDocument/2006/relationships/hyperlink" Target="https://mentor.ieee.org/privecsg/dcn/15/privecsg-15-0004-04-0000-privacy-recommendation-par-csd-proposal.ppt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id/draft-iab-privsec-confidentiality-threat-07.tx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Study Group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July 1</a:t>
            </a:r>
            <a:r>
              <a:rPr lang="en-US" baseline="30000" dirty="0" smtClean="0">
                <a:latin typeface="Calibri" panose="020F0502020204030204" pitchFamily="34" charset="0"/>
              </a:rPr>
              <a:t>st</a:t>
            </a:r>
            <a:r>
              <a:rPr lang="en-US" dirty="0" smtClean="0">
                <a:latin typeface="Calibri" panose="020F0502020204030204" pitchFamily="34" charset="0"/>
              </a:rPr>
              <a:t>, 2015, Conference Call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endParaRPr lang="en-US" sz="2400" dirty="0" smtClean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6106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13-17 </a:t>
            </a:r>
            <a:r>
              <a:rPr lang="en-US" sz="2400" dirty="0">
                <a:latin typeface="Calibri" panose="020F0502020204030204" pitchFamily="34" charset="0"/>
              </a:rPr>
              <a:t>July 2015, IEEE 802 Plenary meeting in Waikoloa, HI, </a:t>
            </a:r>
            <a:r>
              <a:rPr lang="en-US" sz="2400" dirty="0" smtClean="0">
                <a:latin typeface="Calibri" panose="020F0502020204030204" pitchFamily="34" charset="0"/>
              </a:rPr>
              <a:t>USA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Meeting on </a:t>
            </a:r>
            <a:r>
              <a:rPr lang="en-US" sz="2000" dirty="0" smtClean="0">
                <a:latin typeface="Calibri" panose="020F0502020204030204" pitchFamily="34" charset="0"/>
              </a:rPr>
              <a:t>the following timeslots: 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Tuesday EVE, </a:t>
            </a:r>
            <a:r>
              <a:rPr lang="en-US" sz="2000" dirty="0" smtClean="0">
                <a:latin typeface="Calibri" panose="020F0502020204030204" pitchFamily="34" charset="0"/>
              </a:rPr>
              <a:t>Wednesday </a:t>
            </a:r>
            <a:r>
              <a:rPr lang="en-US" sz="2000" dirty="0" smtClean="0">
                <a:latin typeface="Calibri" panose="020F0502020204030204" pitchFamily="34" charset="0"/>
              </a:rPr>
              <a:t>PM1, </a:t>
            </a:r>
            <a:r>
              <a:rPr lang="en-US" sz="2000" dirty="0" smtClean="0">
                <a:latin typeface="Calibri" panose="020F0502020204030204" pitchFamily="34" charset="0"/>
              </a:rPr>
              <a:t>and Thursday </a:t>
            </a:r>
            <a:r>
              <a:rPr lang="en-US" sz="2000" dirty="0" smtClean="0">
                <a:latin typeface="Calibri" panose="020F0502020204030204" pitchFamily="34" charset="0"/>
              </a:rPr>
              <a:t>AM1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1"/>
            <a:endParaRPr lang="en-US" sz="2800" i="1" dirty="0" smtClean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anose="020F0502020204030204" pitchFamily="34" charset="0"/>
              </a:rPr>
              <a:t>Conference Call Details 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89037"/>
            <a:ext cx="8763000" cy="4525963"/>
          </a:xfrm>
        </p:spPr>
        <p:txBody>
          <a:bodyPr>
            <a:noAutofit/>
          </a:bodyPr>
          <a:lstStyle/>
          <a:p>
            <a:r>
              <a:rPr lang="en-GB" sz="1800" dirty="0" smtClean="0">
                <a:latin typeface="Calibri" panose="020F0502020204030204" pitchFamily="34" charset="0"/>
              </a:rPr>
              <a:t>Wednesday</a:t>
            </a:r>
            <a:r>
              <a:rPr lang="en-GB" sz="1800" dirty="0">
                <a:latin typeface="Calibri" panose="020F0502020204030204" pitchFamily="34" charset="0"/>
              </a:rPr>
              <a:t>, </a:t>
            </a:r>
            <a:r>
              <a:rPr lang="en-US" sz="1800" dirty="0" smtClean="0">
                <a:latin typeface="Calibri" panose="020F0502020204030204" pitchFamily="34" charset="0"/>
              </a:rPr>
              <a:t>July 1</a:t>
            </a:r>
            <a:r>
              <a:rPr lang="en-US" sz="1800" baseline="30000" dirty="0" smtClean="0">
                <a:latin typeface="Calibri" panose="020F0502020204030204" pitchFamily="34" charset="0"/>
              </a:rPr>
              <a:t>st</a:t>
            </a:r>
            <a:r>
              <a:rPr lang="en-US" sz="1800" dirty="0" smtClean="0">
                <a:latin typeface="Calibri" panose="020F0502020204030204" pitchFamily="34" charset="0"/>
              </a:rPr>
              <a:t>, 2015, 10:00-11:00am EDT</a:t>
            </a:r>
          </a:p>
          <a:p>
            <a:pPr lvl="3"/>
            <a:endParaRPr lang="en-US" sz="600" dirty="0" smtClean="0">
              <a:latin typeface="Calibri" panose="020F0502020204030204" pitchFamily="34" charset="0"/>
            </a:endParaRPr>
          </a:p>
          <a:p>
            <a:r>
              <a:rPr lang="en-US" sz="1800" dirty="0" err="1" smtClean="0">
                <a:latin typeface="Calibri" panose="020F0502020204030204" pitchFamily="34" charset="0"/>
              </a:rPr>
              <a:t>WebEX</a:t>
            </a:r>
            <a:r>
              <a:rPr lang="en-US" sz="1800" dirty="0" smtClean="0">
                <a:latin typeface="Calibri" panose="020F0502020204030204" pitchFamily="34" charset="0"/>
              </a:rPr>
              <a:t>: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Number: </a:t>
            </a:r>
            <a:r>
              <a:rPr lang="en-US" sz="1600" dirty="0" smtClean="0">
                <a:latin typeface="Calibri" panose="020F0502020204030204" pitchFamily="34" charset="0"/>
              </a:rPr>
              <a:t>274 489 784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Meeting Password: </a:t>
            </a:r>
            <a:r>
              <a:rPr lang="en-US" sz="1600" dirty="0" err="1">
                <a:latin typeface="Calibri" panose="020F0502020204030204" pitchFamily="34" charset="0"/>
              </a:rPr>
              <a:t>privecsg</a:t>
            </a:r>
            <a:r>
              <a:rPr lang="en-US" sz="1600" dirty="0">
                <a:latin typeface="Calibri" panose="020F0502020204030204" pitchFamily="34" charset="0"/>
              </a:rPr>
              <a:t> </a:t>
            </a: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To join this meeting (also from mobile devices):</a:t>
            </a:r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Go to </a:t>
            </a:r>
            <a:r>
              <a:rPr lang="en-US" sz="1200" u="sng" dirty="0">
                <a:hlinkClick r:id="rId3"/>
              </a:rPr>
              <a:t>https://premconf.webex.com/premconf/j.php?MTID=m0ddeb08201241994560190c4c7c3236d</a:t>
            </a:r>
            <a:endParaRPr lang="en-US" sz="1200" u="sng" dirty="0" smtClean="0"/>
          </a:p>
          <a:p>
            <a:pPr marL="1143000" lvl="2" indent="-342900">
              <a:buAutoNum type="arabicPeriod"/>
            </a:pPr>
            <a:r>
              <a:rPr lang="en-US" sz="1400" dirty="0" smtClean="0">
                <a:latin typeface="Calibri" panose="020F0502020204030204" pitchFamily="34" charset="0"/>
              </a:rPr>
              <a:t>If </a:t>
            </a:r>
            <a:r>
              <a:rPr lang="en-US" sz="1400" dirty="0">
                <a:latin typeface="Calibri" panose="020F0502020204030204" pitchFamily="34" charset="0"/>
              </a:rPr>
              <a:t>requested, enter your name and email address.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3. If a password is required, enter the meeting password: </a:t>
            </a:r>
            <a:r>
              <a:rPr lang="en-US" sz="1400" dirty="0" err="1">
                <a:latin typeface="Calibri" panose="020F0502020204030204" pitchFamily="34" charset="0"/>
              </a:rPr>
              <a:t>privecsg</a:t>
            </a:r>
            <a:r>
              <a:rPr lang="en-US" sz="1400" dirty="0">
                <a:latin typeface="Calibri" panose="020F0502020204030204" pitchFamily="34" charset="0"/>
              </a:rPr>
              <a:t>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4. Click "Join". </a:t>
            </a:r>
          </a:p>
          <a:p>
            <a:pPr marL="800100" lvl="2" indent="0">
              <a:buNone/>
            </a:pPr>
            <a:r>
              <a:rPr lang="en-US" sz="1400" dirty="0">
                <a:latin typeface="Calibri" panose="020F0502020204030204" pitchFamily="34" charset="0"/>
              </a:rPr>
              <a:t>5. Follow the instructions that appear on your screen. 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Teleconference information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Provide your phone number when you join the meeting to receive a call back.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Alternatively</a:t>
            </a:r>
            <a:r>
              <a:rPr lang="en-US" sz="1600" dirty="0">
                <a:latin typeface="Calibri" panose="020F0502020204030204" pitchFamily="34" charset="0"/>
              </a:rPr>
              <a:t>, you can call: </a:t>
            </a:r>
            <a:endParaRPr lang="en-US" sz="160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Call-in </a:t>
            </a:r>
            <a:r>
              <a:rPr lang="en-US" sz="1050" dirty="0">
                <a:latin typeface="Calibri" panose="020F0502020204030204" pitchFamily="34" charset="0"/>
              </a:rPr>
              <a:t>number (Premiere): 1-719-867-1571  (US/Canada)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2"/>
            <a:r>
              <a:rPr lang="en-US" sz="1050" dirty="0" smtClean="0">
                <a:latin typeface="Calibri" panose="020F0502020204030204" pitchFamily="34" charset="0"/>
              </a:rPr>
              <a:t>Show </a:t>
            </a:r>
            <a:r>
              <a:rPr lang="en-US" sz="1050" dirty="0">
                <a:latin typeface="Calibri" panose="020F0502020204030204" pitchFamily="34" charset="0"/>
              </a:rPr>
              <a:t>global numbers: </a:t>
            </a:r>
            <a:r>
              <a:rPr lang="en-US" sz="1050" u="sng" dirty="0">
                <a:latin typeface="Calibri" panose="020F0502020204030204" pitchFamily="34" charset="0"/>
                <a:hlinkClick r:id="rId4"/>
              </a:rPr>
              <a:t>https://www.myrcplus.com/cnums.asp?bwebid=8369444&amp;ppc=542167&amp;num=1&amp;num2=1719-867-1571</a:t>
            </a:r>
            <a:r>
              <a:rPr lang="en-US" sz="1050" dirty="0">
                <a:latin typeface="Calibri" panose="020F0502020204030204" pitchFamily="34" charset="0"/>
              </a:rPr>
              <a:t> </a:t>
            </a:r>
            <a:endParaRPr lang="en-US" sz="1050" dirty="0" smtClean="0">
              <a:latin typeface="Calibri" panose="020F0502020204030204" pitchFamily="34" charset="0"/>
            </a:endParaRPr>
          </a:p>
          <a:p>
            <a:pPr lvl="1"/>
            <a:r>
              <a:rPr lang="en-US" sz="1600" dirty="0" smtClean="0">
                <a:latin typeface="Calibri" panose="020F0502020204030204" pitchFamily="34" charset="0"/>
              </a:rPr>
              <a:t>Attendee </a:t>
            </a:r>
            <a:r>
              <a:rPr lang="en-US" sz="1600" dirty="0">
                <a:latin typeface="Calibri" panose="020F0502020204030204" pitchFamily="34" charset="0"/>
              </a:rPr>
              <a:t>access code: 542167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2138914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5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036637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Calibri" panose="020F0502020204030204" pitchFamily="34" charset="0"/>
              </a:rPr>
              <a:t>Welcome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Chair's </a:t>
            </a:r>
            <a:r>
              <a:rPr lang="en-US" sz="20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Call meeting to order</a:t>
            </a:r>
            <a:endParaRPr lang="en-US" sz="1800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Group’s updates</a:t>
            </a: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Privacy EC SG PAR/CSD</a:t>
            </a:r>
            <a:endParaRPr lang="en-US" sz="18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IEEE802/IETF MAC Privacy Trials (postponed)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Technical </a:t>
            </a:r>
            <a:r>
              <a:rPr lang="en-US" sz="2000" dirty="0">
                <a:latin typeface="Calibri" panose="020F0502020204030204" pitchFamily="34" charset="0"/>
              </a:rPr>
              <a:t>Topics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>
                <a:latin typeface="Calibri" panose="020F0502020204030204" pitchFamily="34" charset="0"/>
              </a:rPr>
              <a:t>Threat Model for Privacy at Link </a:t>
            </a:r>
            <a:r>
              <a:rPr lang="en-US" sz="1600" dirty="0" smtClean="0">
                <a:latin typeface="Calibri" panose="020F0502020204030204" pitchFamily="34" charset="0"/>
              </a:rPr>
              <a:t>Layer </a:t>
            </a:r>
            <a:endParaRPr lang="en-US" sz="1600" dirty="0">
              <a:latin typeface="Calibri" panose="020F0502020204030204" pitchFamily="34" charset="0"/>
            </a:endParaRPr>
          </a:p>
          <a:p>
            <a:pPr lvl="1"/>
            <a:r>
              <a:rPr lang="en-US" sz="1800" dirty="0" smtClean="0">
                <a:latin typeface="Calibri" panose="020F0502020204030204" pitchFamily="34" charset="0"/>
              </a:rPr>
              <a:t>IETF IAB Confidentiality Threat Model and Problem Statement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Privacy </a:t>
            </a:r>
            <a:r>
              <a:rPr lang="en-US" sz="1600" dirty="0">
                <a:latin typeface="Calibri" panose="020F0502020204030204" pitchFamily="34" charset="0"/>
              </a:rPr>
              <a:t>Issues at Link Layer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functionalities in IEEE 802 protocols to improve Privacy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Proposals </a:t>
            </a:r>
            <a:r>
              <a:rPr lang="en-US" sz="16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1600" dirty="0" smtClean="0">
                <a:latin typeface="Calibri" panose="020F0502020204030204" pitchFamily="34" charset="0"/>
              </a:rPr>
              <a:t>protocols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Implications of MAC address changes</a:t>
            </a:r>
            <a:endParaRPr lang="en-US" sz="1600" dirty="0">
              <a:latin typeface="Calibri" panose="020F050202020403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1600" dirty="0" smtClean="0">
                <a:latin typeface="Calibri" panose="020F0502020204030204" pitchFamily="34" charset="0"/>
              </a:rPr>
              <a:t>Other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Next </a:t>
            </a:r>
            <a:r>
              <a:rPr lang="en-US" sz="2000" dirty="0">
                <a:latin typeface="Calibri" panose="020F0502020204030204" pitchFamily="34" charset="0"/>
              </a:rPr>
              <a:t>Steps</a:t>
            </a:r>
            <a:r>
              <a:rPr lang="en-US" sz="2000" dirty="0" smtClean="0">
                <a:latin typeface="Calibri" panose="020F0502020204030204" pitchFamily="34" charset="0"/>
              </a:rPr>
              <a:t/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Group’s updates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Privacy EC SG </a:t>
            </a:r>
            <a:r>
              <a:rPr lang="en-US" dirty="0" smtClean="0">
                <a:latin typeface="Calibri" panose="020F0502020204030204" pitchFamily="34" charset="0"/>
              </a:rPr>
              <a:t>PAR/CSD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IEEE SA Press Release on Privacy EC SG Trials at IETF and IEEE802 meetings</a:t>
            </a:r>
          </a:p>
          <a:p>
            <a:pPr lvl="3"/>
            <a:r>
              <a:rPr lang="en-US">
                <a:latin typeface="Calibri" panose="020F0502020204030204" pitchFamily="34" charset="0"/>
                <a:hlinkClick r:id="rId2"/>
              </a:rPr>
              <a:t>http://</a:t>
            </a:r>
            <a:r>
              <a:rPr lang="en-US" smtClean="0">
                <a:latin typeface="Calibri" panose="020F0502020204030204" pitchFamily="34" charset="0"/>
                <a:hlinkClick r:id="rId2"/>
              </a:rPr>
              <a:t>standards.ieee.org/news/2015/wireless_privacy_trials.html</a:t>
            </a:r>
            <a:r>
              <a:rPr lang="en-US" smtClean="0">
                <a:latin typeface="Calibri" panose="020F0502020204030204" pitchFamily="34" charset="0"/>
              </a:rPr>
              <a:t> </a:t>
            </a:r>
            <a:endParaRPr lang="en-US" dirty="0" smtClean="0">
              <a:latin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</a:rPr>
              <a:t>IEEE802/IETF MAC Privacy </a:t>
            </a:r>
            <a:r>
              <a:rPr lang="en-US" dirty="0" smtClean="0">
                <a:latin typeface="Calibri" panose="020F0502020204030204" pitchFamily="34" charset="0"/>
              </a:rPr>
              <a:t>Trials (postponed)</a:t>
            </a:r>
            <a:endParaRPr lang="en-US" dirty="0">
              <a:latin typeface="Calibri" panose="020F0502020204030204" pitchFamily="34" charset="0"/>
            </a:endParaRPr>
          </a:p>
          <a:p>
            <a:pPr lvl="2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 PAR/CSD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Privacy </a:t>
            </a:r>
            <a:r>
              <a:rPr lang="en-US" sz="2400" b="1" dirty="0">
                <a:latin typeface="Calibri" panose="020F0502020204030204" pitchFamily="34" charset="0"/>
                <a:cs typeface="Arial"/>
              </a:rPr>
              <a:t>Recommendation PAR/CSD </a:t>
            </a:r>
            <a:r>
              <a:rPr lang="en-US" sz="2400" b="1" dirty="0" smtClean="0">
                <a:latin typeface="Calibri" panose="020F0502020204030204" pitchFamily="34" charset="0"/>
                <a:cs typeface="Arial"/>
              </a:rPr>
              <a:t>proposal, pre-circulated for EC consideration at July plenary meeting:</a:t>
            </a:r>
          </a:p>
          <a:p>
            <a:pPr lvl="1" eaLnBrk="1" hangingPunct="1"/>
            <a:r>
              <a:rPr lang="en-US" sz="2000" b="1" dirty="0" smtClean="0">
                <a:latin typeface="Calibri" panose="020F0502020204030204" pitchFamily="34" charset="0"/>
                <a:cs typeface="Arial"/>
                <a:hlinkClick r:id="rId2"/>
              </a:rPr>
              <a:t>https://mentor.ieee.org/privecsg/dcn/15/privecsg-15-0004-04-0000-privacy-recommendation-par-csd-proposal.pptx</a:t>
            </a:r>
            <a:r>
              <a:rPr lang="en-US" sz="2000" b="1" dirty="0" smtClean="0">
                <a:latin typeface="Calibri" panose="020F0502020204030204" pitchFamily="34" charset="0"/>
                <a:cs typeface="Arial"/>
              </a:rPr>
              <a:t> </a:t>
            </a:r>
          </a:p>
          <a:p>
            <a:pPr lvl="1" eaLnBrk="1" hangingPunct="1"/>
            <a:r>
              <a:rPr lang="en-US" sz="2000" b="1" dirty="0" smtClean="0">
                <a:latin typeface="Calibri" panose="020F0502020204030204" pitchFamily="34" charset="0"/>
                <a:cs typeface="Arial"/>
                <a:hlinkClick r:id="rId3"/>
              </a:rPr>
              <a:t>https://mentor.ieee.org/privecsg/dcn/15/privecsg-15-0006-01-0000-privacy-recommendation-par-proposal.pdf</a:t>
            </a:r>
            <a:r>
              <a:rPr lang="en-US" sz="2000" b="1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000" b="1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b="1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If PAR is accepted by the 802.1 WG, the project could be taken either by the Security TG or the Interworking TG</a:t>
            </a: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Planning to request extension of SG to continue progressing the work until next plenary meeting in November</a:t>
            </a:r>
            <a:endParaRPr lang="en-US" sz="16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b="1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IAB Confidentiality Threat Model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Considering adoption/endorsement as baseline for Privacy Threat Model</a:t>
            </a:r>
          </a:p>
          <a:p>
            <a:pPr eaLnBrk="1" hangingPunct="1"/>
            <a:endParaRPr lang="en-US" sz="24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000" dirty="0">
                <a:latin typeface="Calibri" panose="020F0502020204030204" pitchFamily="34" charset="0"/>
                <a:cs typeface="Arial"/>
                <a:hlinkClick r:id="rId2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cs typeface="Arial"/>
                <a:hlinkClick r:id="rId2"/>
              </a:rPr>
              <a:t>tools.ietf.org/id/draft-iab-privsec-confidentiality-threat-07.txt</a:t>
            </a:r>
            <a:endParaRPr lang="en-US" sz="20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endParaRPr lang="en-US" sz="2000" dirty="0" smtClean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2593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1326</TotalTime>
  <Words>686</Words>
  <Application>Microsoft Office PowerPoint</Application>
  <PresentationFormat>On-screen Show (4:3)</PresentationFormat>
  <Paragraphs>154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Study Group July 1st, 2015, Conference Call</vt:lpstr>
      <vt:lpstr>Conference Call Details </vt:lpstr>
      <vt:lpstr>Guidelines for IEEE-SA Meetings</vt:lpstr>
      <vt:lpstr>Resources – URLs</vt:lpstr>
      <vt:lpstr>Agenda</vt:lpstr>
      <vt:lpstr>Business#1</vt:lpstr>
      <vt:lpstr>Business#2</vt:lpstr>
      <vt:lpstr>IEEE 802 Privacy Rec PAR/CSD</vt:lpstr>
      <vt:lpstr>IAB Confidentiality Threat Model</vt:lpstr>
      <vt:lpstr>Business#3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250</cp:revision>
  <cp:lastPrinted>1998-02-10T13:28:06Z</cp:lastPrinted>
  <dcterms:created xsi:type="dcterms:W3CDTF">2011-12-30T17:06:23Z</dcterms:created>
  <dcterms:modified xsi:type="dcterms:W3CDTF">2015-07-01T15:44:25Z</dcterms:modified>
</cp:coreProperties>
</file>