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0" r:id="rId2"/>
    <p:sldId id="308" r:id="rId3"/>
    <p:sldId id="301" r:id="rId4"/>
    <p:sldId id="295" r:id="rId5"/>
    <p:sldId id="309" r:id="rId6"/>
    <p:sldId id="299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6" d="100"/>
          <a:sy n="86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71800" y="1143000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43837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4" name="Shape 2"/>
          <p:cNvSpPr/>
          <p:nvPr userDrawn="1"/>
        </p:nvSpPr>
        <p:spPr>
          <a:xfrm>
            <a:off x="6869008" y="76200"/>
            <a:ext cx="204639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4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/>
            </a:pPr>
            <a:r>
              <a:rPr sz="1400" b="1" dirty="0" smtClean="0"/>
              <a:t>privecsg-1</a:t>
            </a:r>
            <a:r>
              <a:rPr lang="en-US" sz="1400" b="1" dirty="0" smtClean="0"/>
              <a:t>5</a:t>
            </a:r>
            <a:r>
              <a:rPr sz="1400" b="1" dirty="0" smtClean="0"/>
              <a:t>-</a:t>
            </a:r>
            <a:r>
              <a:rPr lang="en-US" sz="1400" b="1" dirty="0" smtClean="0"/>
              <a:t>0025-00</a:t>
            </a:r>
            <a:r>
              <a:rPr sz="1400" b="1" dirty="0" smtClean="0"/>
              <a:t>-0000</a:t>
            </a:r>
            <a:endParaRPr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register.co.uk/2015/06/26/mac_address_privacy_inches_towards_standardisation/" TargetMode="External"/><Relationship Id="rId7" Type="http://schemas.openxmlformats.org/officeDocument/2006/relationships/hyperlink" Target="http://www.fiercewireless.com/tech/story/ieee-study-group-recommends-improvements-wi-fi-security/2015-07-09" TargetMode="External"/><Relationship Id="rId2" Type="http://schemas.openxmlformats.org/officeDocument/2006/relationships/hyperlink" Target="http://standards.ieee.org/news/2015/wireless_privacy_trial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oonline.com/article/2945044/cyber-attacks-espionage/ieee-groups-recommends-random-mac-addresses-for-wi-fi-security.html" TargetMode="External"/><Relationship Id="rId5" Type="http://schemas.openxmlformats.org/officeDocument/2006/relationships/hyperlink" Target="http://www.rcrwireless.com/20150626/test-and-measurement/test-and-measurement-keysight-to-work-with-korea-telecom-on-5g-tag6" TargetMode="External"/><Relationship Id="rId4" Type="http://schemas.openxmlformats.org/officeDocument/2006/relationships/hyperlink" Target="http://news.softpedia.com/news/mac-address-randomization-gets-closer-to-becoming-a-standard-485372.s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ocuments" TargetMode="External"/><Relationship Id="rId2" Type="http://schemas.openxmlformats.org/officeDocument/2006/relationships/hyperlink" Target="http://www.ieee802.org/PrivRecs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iki.tools.ietf.org/html/draft-iab-privsec-confidentiality-threat-07" TargetMode="External"/><Relationship Id="rId4" Type="http://schemas.openxmlformats.org/officeDocument/2006/relationships/hyperlink" Target="http://tools.ietf.org/html/rfc69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621261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679170"/>
                <a:gridCol w="22860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NZ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Privacy </a:t>
                      </a:r>
                      <a:r>
                        <a:rPr lang="en-NZ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EC SG Update to 802.11 NGP SG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2015-07-13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 </a:t>
                      </a:r>
                      <a:r>
                        <a:rPr lang="en-US" sz="1400" dirty="0" err="1" smtClean="0"/>
                        <a:t>Zúñiga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InterDigital Labs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j.c.zuniga@ieee.org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 EC Privacy Recommendation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document </a:t>
            </a:r>
            <a:r>
              <a:rPr lang="en-US" sz="1600" dirty="0" smtClean="0">
                <a:latin typeface="+mn-lt"/>
              </a:rPr>
              <a:t>provides a brief update about the activities, current status, and future plans of </a:t>
            </a:r>
            <a:r>
              <a:rPr lang="en-US" sz="1600" dirty="0">
                <a:latin typeface="+mn-lt"/>
              </a:rPr>
              <a:t>the IEEE 802 Privacy EC </a:t>
            </a:r>
            <a:r>
              <a:rPr lang="en-US" sz="1600" dirty="0" smtClean="0">
                <a:latin typeface="+mn-lt"/>
              </a:rPr>
              <a:t>SG.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289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Privacy SG – Scope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sz="2800" i="1" dirty="0" smtClean="0">
                <a:latin typeface="Calibri" panose="020F0502020204030204" pitchFamily="34" charset="0"/>
              </a:rPr>
              <a:t>The </a:t>
            </a:r>
            <a:r>
              <a:rPr lang="en-US" sz="2800" i="1" dirty="0">
                <a:latin typeface="Calibri" panose="020F0502020204030204" pitchFamily="34" charset="0"/>
              </a:rPr>
              <a:t>IEEE 802 Executive Committee (EC) Privacy Recommendation SG will </a:t>
            </a:r>
            <a:r>
              <a:rPr lang="en-US" sz="2800" i="1" dirty="0">
                <a:solidFill>
                  <a:schemeClr val="tx2"/>
                </a:solidFill>
                <a:latin typeface="Calibri" panose="020F0502020204030204" pitchFamily="34" charset="0"/>
              </a:rPr>
              <a:t>study privacy issues related to IEEE 802 technologies and</a:t>
            </a:r>
            <a:r>
              <a:rPr lang="en-US" sz="2800" i="1" dirty="0">
                <a:latin typeface="Calibri" panose="020F0502020204030204" pitchFamily="34" charset="0"/>
              </a:rPr>
              <a:t> </a:t>
            </a:r>
            <a:r>
              <a:rPr lang="en-US" sz="2800" i="1" dirty="0">
                <a:solidFill>
                  <a:schemeClr val="tx2"/>
                </a:solidFill>
                <a:latin typeface="Calibri" panose="020F0502020204030204" pitchFamily="34" charset="0"/>
              </a:rPr>
              <a:t>consider the need for a recommended practice applicable to IEEE 802 protocols</a:t>
            </a:r>
            <a:r>
              <a:rPr lang="en-US" sz="2800" i="1" dirty="0">
                <a:latin typeface="Calibri" panose="020F0502020204030204" pitchFamily="34" charset="0"/>
              </a:rPr>
              <a:t>. If such a need is identified, the SG will determine whether the IEEE 802 criteria for standards development (CSD) support the initiation of a project and, if so, it will prepare a PAR for consideration by the IEEE 802 Executive Committee</a:t>
            </a:r>
            <a:r>
              <a:rPr lang="en-US" sz="2800" i="1" dirty="0" smtClean="0">
                <a:latin typeface="Calibri" panose="020F0502020204030204" pitchFamily="34" charset="0"/>
              </a:rPr>
              <a:t>.</a:t>
            </a:r>
          </a:p>
          <a:p>
            <a:pPr marL="0" indent="0" algn="just" eaLnBrk="1" hangingPunct="1">
              <a:buNone/>
            </a:pPr>
            <a:endParaRPr lang="en-US" sz="2800" i="1" dirty="0" smtClean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</a:pPr>
            <a:endParaRPr lang="en-US" sz="2800" i="1" dirty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</a:pPr>
            <a:endParaRPr lang="en-US" sz="1600" i="1" dirty="0" smtClean="0">
              <a:latin typeface="Calibri" panose="020F0502020204030204" pitchFamily="34" charset="0"/>
            </a:endParaRPr>
          </a:p>
          <a:p>
            <a:pPr marL="2000250" lvl="5" indent="0" algn="just" eaLnBrk="1" hangingPunct="1">
              <a:buNone/>
            </a:pPr>
            <a:endParaRPr lang="en-US" sz="2400" i="1" dirty="0">
              <a:latin typeface="Calibri" panose="020F0502020204030204" pitchFamily="34" charset="0"/>
            </a:endParaRPr>
          </a:p>
          <a:p>
            <a:pPr marL="1543050" lvl="4" indent="0" algn="just" eaLnBrk="1" hangingPunct="1">
              <a:buNone/>
            </a:pPr>
            <a:endParaRPr lang="en-US" sz="1600" i="1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578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Privacy SG – Background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Creation of an Executive </a:t>
            </a:r>
            <a:r>
              <a:rPr lang="en-US" sz="2800" dirty="0">
                <a:latin typeface="Calibri" panose="020F0502020204030204" pitchFamily="34" charset="0"/>
              </a:rPr>
              <a:t>Committee Study Group on Privacy </a:t>
            </a:r>
            <a:r>
              <a:rPr lang="en-US" sz="2800" dirty="0" smtClean="0">
                <a:latin typeface="Calibri" panose="020F0502020204030204" pitchFamily="34" charset="0"/>
              </a:rPr>
              <a:t>Recommendations (2014-07-18)</a:t>
            </a:r>
            <a:endParaRPr lang="en-US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Advanced most work </a:t>
            </a:r>
            <a:r>
              <a:rPr lang="en-US" sz="2800" dirty="0">
                <a:latin typeface="Calibri" panose="020F0502020204030204" pitchFamily="34" charset="0"/>
              </a:rPr>
              <a:t>with </a:t>
            </a:r>
            <a:r>
              <a:rPr lang="en-US" sz="2800" b="1" u="sng" dirty="0">
                <a:latin typeface="Calibri" panose="020F0502020204030204" pitchFamily="34" charset="0"/>
              </a:rPr>
              <a:t>teleconferences</a:t>
            </a:r>
            <a:r>
              <a:rPr lang="en-US" sz="2800" dirty="0">
                <a:latin typeface="Calibri" panose="020F0502020204030204" pitchFamily="34" charset="0"/>
              </a:rPr>
              <a:t> and </a:t>
            </a:r>
            <a:r>
              <a:rPr lang="en-US" sz="2800" b="1" u="sng" dirty="0">
                <a:latin typeface="Calibri" panose="020F0502020204030204" pitchFamily="34" charset="0"/>
              </a:rPr>
              <a:t>email </a:t>
            </a:r>
            <a:r>
              <a:rPr lang="en-US" sz="2800" b="1" u="sng" dirty="0" smtClean="0">
                <a:latin typeface="Calibri" panose="020F0502020204030204" pitchFamily="34" charset="0"/>
              </a:rPr>
              <a:t>discussions</a:t>
            </a: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Call for contributions (ongoing):</a:t>
            </a:r>
          </a:p>
          <a:p>
            <a:pPr marL="914400" lvl="1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914400" lvl="1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Layer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(3) Proposals regarding functionalities in IEEE 802 protocols to improve Privacy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(4) Proposals regarding measuring levels of Privacy on Internet protocols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(5) Implications of MAC address changes</a:t>
            </a:r>
          </a:p>
          <a:p>
            <a:pPr lvl="1" eaLnBrk="1" hangingPunct="1">
              <a:buNone/>
            </a:pPr>
            <a:r>
              <a:rPr lang="en-US" sz="2000" dirty="0">
                <a:latin typeface="Calibri" panose="020F0502020204030204" pitchFamily="34" charset="0"/>
              </a:rPr>
              <a:t>(6) Other…</a:t>
            </a:r>
          </a:p>
          <a:p>
            <a:pPr eaLnBrk="1" hangingPunct="1"/>
            <a:endParaRPr lang="en-US" sz="2800" b="1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83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</a:t>
            </a:r>
            <a:r>
              <a:rPr lang="en-US" dirty="0" smtClean="0">
                <a:latin typeface="Calibri" panose="020F0502020204030204" pitchFamily="34" charset="0"/>
              </a:rPr>
              <a:t>– Topics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Privacy at </a:t>
            </a:r>
            <a:r>
              <a:rPr lang="en-US" sz="2800" dirty="0" smtClean="0">
                <a:latin typeface="Calibri" panose="020F0502020204030204" pitchFamily="34" charset="0"/>
              </a:rPr>
              <a:t>Link Layer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Bluetooth </a:t>
            </a:r>
            <a:r>
              <a:rPr lang="en-US" sz="2400" dirty="0" smtClean="0">
                <a:latin typeface="Calibri" panose="020F0502020204030204" pitchFamily="34" charset="0"/>
              </a:rPr>
              <a:t>LE/Smart/v4 Privacy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IEEE 802.16.1-2012, </a:t>
            </a:r>
            <a:r>
              <a:rPr lang="en-US" sz="2400" dirty="0" smtClean="0">
                <a:latin typeface="Calibri" panose="020F0502020204030204" pitchFamily="34" charset="0"/>
              </a:rPr>
              <a:t>Privacy features of the </a:t>
            </a:r>
            <a:r>
              <a:rPr lang="en-US" sz="2400" dirty="0">
                <a:latin typeface="Calibri" panose="020F0502020204030204" pitchFamily="34" charset="0"/>
              </a:rPr>
              <a:t>‘</a:t>
            </a:r>
            <a:r>
              <a:rPr lang="en-US" sz="2400" dirty="0" err="1">
                <a:latin typeface="Calibri" panose="020F0502020204030204" pitchFamily="34" charset="0"/>
              </a:rPr>
              <a:t>WirelessMAN</a:t>
            </a:r>
            <a:r>
              <a:rPr lang="en-US" sz="2400" dirty="0">
                <a:latin typeface="Calibri" panose="020F0502020204030204" pitchFamily="34" charset="0"/>
              </a:rPr>
              <a:t>-Advanced Air </a:t>
            </a:r>
            <a:r>
              <a:rPr lang="en-US" sz="2400" dirty="0" smtClean="0">
                <a:latin typeface="Calibri" panose="020F0502020204030204" pitchFamily="34" charset="0"/>
              </a:rPr>
              <a:t>Interface’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802.11 MAC address randomization</a:t>
            </a:r>
          </a:p>
          <a:p>
            <a:r>
              <a:rPr lang="en-US" sz="2800" dirty="0">
                <a:latin typeface="Calibri" panose="020F0502020204030204" pitchFamily="34" charset="0"/>
              </a:rPr>
              <a:t>Privacy Threat model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RFC </a:t>
            </a:r>
            <a:r>
              <a:rPr lang="en-US" sz="2400" dirty="0" smtClean="0">
                <a:latin typeface="Calibri" panose="020F0502020204030204" pitchFamily="34" charset="0"/>
              </a:rPr>
              <a:t>6973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IETF / IAB </a:t>
            </a:r>
            <a:r>
              <a:rPr lang="en-US" sz="2400" dirty="0">
                <a:latin typeface="Calibri" panose="020F0502020204030204" pitchFamily="34" charset="0"/>
              </a:rPr>
              <a:t>Confidentiality </a:t>
            </a:r>
            <a:r>
              <a:rPr lang="en-US" sz="2400" dirty="0" smtClean="0">
                <a:latin typeface="Calibri" panose="020F0502020204030204" pitchFamily="34" charset="0"/>
              </a:rPr>
              <a:t>Draft (soon to be published)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MAC Address Privacy </a:t>
            </a:r>
            <a:r>
              <a:rPr lang="en-US" sz="2800" dirty="0" smtClean="0">
                <a:latin typeface="Calibri" panose="020F0502020204030204" pitchFamily="34" charset="0"/>
              </a:rPr>
              <a:t>Trials</a:t>
            </a:r>
            <a:endParaRPr lang="en-US" sz="28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@ IETF </a:t>
            </a:r>
            <a:r>
              <a:rPr lang="en-US" sz="2400" dirty="0" smtClean="0">
                <a:latin typeface="Calibri" panose="020F0502020204030204" pitchFamily="34" charset="0"/>
              </a:rPr>
              <a:t>91, IEEE 802 Plenary </a:t>
            </a:r>
            <a:r>
              <a:rPr lang="en-US" sz="2400" dirty="0" smtClean="0">
                <a:latin typeface="Calibri" panose="020F0502020204030204" pitchFamily="34" charset="0"/>
              </a:rPr>
              <a:t>Berlin</a:t>
            </a:r>
            <a:r>
              <a:rPr lang="en-US" sz="2400" dirty="0" smtClean="0">
                <a:latin typeface="Calibri" panose="020F0502020204030204" pitchFamily="34" charset="0"/>
              </a:rPr>
              <a:t>, IETF 92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Press Release and Media Coverage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4906963"/>
          </a:xfrm>
        </p:spPr>
        <p:txBody>
          <a:bodyPr>
            <a:noAutofit/>
          </a:bodyPr>
          <a:lstStyle/>
          <a:p>
            <a:pPr lvl="0"/>
            <a:r>
              <a:rPr lang="en-US" sz="1500" b="1" dirty="0"/>
              <a:t>IEEE Press Release</a:t>
            </a:r>
            <a:endParaRPr lang="en-US" sz="1500" dirty="0"/>
          </a:p>
          <a:p>
            <a:pPr lvl="1"/>
            <a:r>
              <a:rPr lang="en-US" sz="1500" dirty="0"/>
              <a:t>IEEE Announces Successful Wireless Privacy Trials at IETF and IEEE 802® Meetings</a:t>
            </a:r>
          </a:p>
          <a:p>
            <a:pPr lvl="1"/>
            <a:r>
              <a:rPr lang="en-US" sz="1500" u="sng" dirty="0">
                <a:hlinkClick r:id="rId2"/>
              </a:rPr>
              <a:t>http://standards.ieee.org/news/2015/wireless_privacy_trials.html</a:t>
            </a:r>
            <a:r>
              <a:rPr lang="en-US" sz="1500" dirty="0"/>
              <a:t> </a:t>
            </a:r>
          </a:p>
          <a:p>
            <a:pPr lvl="0"/>
            <a:r>
              <a:rPr lang="en-US" sz="1500" b="1" dirty="0"/>
              <a:t>MAC Address Privacy Inches Towards </a:t>
            </a:r>
            <a:r>
              <a:rPr lang="en-US" sz="1500" b="1" dirty="0" err="1"/>
              <a:t>Standardisation</a:t>
            </a:r>
            <a:r>
              <a:rPr lang="en-US" sz="1500" b="1" dirty="0"/>
              <a:t> "IEEE hums along to IETF anti-surveillance tune"</a:t>
            </a:r>
            <a:endParaRPr lang="en-US" sz="1500" dirty="0"/>
          </a:p>
          <a:p>
            <a:pPr lvl="1"/>
            <a:r>
              <a:rPr lang="en-US" sz="1500" dirty="0"/>
              <a:t>The Register, June 26, 2015, </a:t>
            </a:r>
            <a:r>
              <a:rPr lang="en-US" sz="1500" u="sng" dirty="0">
                <a:hlinkClick r:id="rId3"/>
              </a:rPr>
              <a:t>http://www.theregister.co.uk/2015/06/26/mac_address_privacy_inches_towards_standardisation/</a:t>
            </a:r>
            <a:r>
              <a:rPr lang="en-US" sz="1500" dirty="0"/>
              <a:t> </a:t>
            </a:r>
          </a:p>
          <a:p>
            <a:pPr lvl="0"/>
            <a:r>
              <a:rPr lang="en-US" sz="1500" b="1" dirty="0"/>
              <a:t>MAC Address Randomization Gets Closer to Becoming a Standard </a:t>
            </a:r>
            <a:endParaRPr lang="en-US" sz="1500" dirty="0"/>
          </a:p>
          <a:p>
            <a:pPr lvl="1"/>
            <a:r>
              <a:rPr lang="es-MX" sz="1500" dirty="0" err="1"/>
              <a:t>Softpedia</a:t>
            </a:r>
            <a:r>
              <a:rPr lang="es-MX" sz="1500" dirty="0"/>
              <a:t>, June 26, 2015, </a:t>
            </a:r>
            <a:r>
              <a:rPr lang="es-MX" sz="1500" u="sng" dirty="0">
                <a:hlinkClick r:id="rId4"/>
              </a:rPr>
              <a:t>http://news.softpedia.com/news/mac-address-randomization-gets-closer-to-becoming-a-standard-485372.shtml</a:t>
            </a:r>
            <a:r>
              <a:rPr lang="es-MX" sz="1500" dirty="0"/>
              <a:t>  </a:t>
            </a:r>
            <a:endParaRPr lang="en-US" sz="1500" dirty="0"/>
          </a:p>
          <a:p>
            <a:pPr lvl="0"/>
            <a:r>
              <a:rPr lang="en-US" sz="1500" b="1" dirty="0"/>
              <a:t>IEEE said it successfully tested improved privacy features for Wi-Fi at field trials.</a:t>
            </a:r>
            <a:endParaRPr lang="en-US" sz="1500" dirty="0"/>
          </a:p>
          <a:p>
            <a:pPr lvl="1"/>
            <a:r>
              <a:rPr lang="en-US" sz="1500" dirty="0"/>
              <a:t>RCR Wireless, Kelly Hill, June 26, 2015, </a:t>
            </a:r>
            <a:r>
              <a:rPr lang="en-US" sz="1500" u="sng" dirty="0">
                <a:hlinkClick r:id="rId5"/>
              </a:rPr>
              <a:t>http://www.rcrwireless.com/20150626/test-and-measurement/test-and-measurement-keysight-to-work-with-korea-telecom-on-5g-tag6</a:t>
            </a:r>
            <a:r>
              <a:rPr lang="en-US" sz="1500" dirty="0"/>
              <a:t> </a:t>
            </a:r>
          </a:p>
          <a:p>
            <a:pPr lvl="0"/>
            <a:r>
              <a:rPr lang="en-US" sz="1500" b="1" dirty="0"/>
              <a:t>IEEE Group Recommends Random MAC Addresses for Wi-Fi Security</a:t>
            </a:r>
            <a:r>
              <a:rPr lang="en-US" sz="1500" dirty="0"/>
              <a:t> </a:t>
            </a:r>
          </a:p>
          <a:p>
            <a:pPr lvl="1"/>
            <a:r>
              <a:rPr lang="en-US" sz="1500" dirty="0"/>
              <a:t>CSO, July 8, 2015 , </a:t>
            </a:r>
            <a:r>
              <a:rPr lang="en-US" sz="1500" u="sng" dirty="0">
                <a:hlinkClick r:id="rId6"/>
              </a:rPr>
              <a:t>http://www.csoonline.com/article/2945044/cyber-attacks-espionage/ieee-groups-recommends-random-mac-addresses-for-wi-fi-security.html</a:t>
            </a:r>
            <a:r>
              <a:rPr lang="en-US" sz="1500" dirty="0"/>
              <a:t> </a:t>
            </a:r>
          </a:p>
          <a:p>
            <a:pPr lvl="0"/>
            <a:r>
              <a:rPr lang="en-US" sz="1500" b="1" dirty="0"/>
              <a:t>IEEE Study Group Recommends Improvements in Wi-Fi Security </a:t>
            </a:r>
            <a:endParaRPr lang="en-US" sz="1500" dirty="0"/>
          </a:p>
          <a:p>
            <a:pPr lvl="1"/>
            <a:r>
              <a:rPr lang="en-US" sz="1500" dirty="0" err="1"/>
              <a:t>FierceWireless</a:t>
            </a:r>
            <a:r>
              <a:rPr lang="en-US" sz="1500" dirty="0"/>
              <a:t>, July 9, 2015, </a:t>
            </a:r>
            <a:r>
              <a:rPr lang="en-US" sz="1500" u="sng" dirty="0">
                <a:hlinkClick r:id="rId7"/>
              </a:rPr>
              <a:t>http://www.fiercewireless.com/tech/story/ieee-study-group-recommends-improvements-wi-fi-security/2015-07-09</a:t>
            </a:r>
            <a:r>
              <a:rPr lang="en-US" sz="1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84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July 2015 Plenary 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54563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13-17 July 2015, IEEE 802 Plenary meeting in Waikoloa, HI, USA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Three meeting slots: Tuesday EVE </a:t>
            </a:r>
            <a:r>
              <a:rPr lang="en-US" sz="2400" dirty="0">
                <a:latin typeface="Calibri" panose="020F0502020204030204" pitchFamily="34" charset="0"/>
              </a:rPr>
              <a:t>(19:30-21:30)</a:t>
            </a:r>
            <a:r>
              <a:rPr lang="en-US" sz="2400" dirty="0" smtClean="0">
                <a:latin typeface="Calibri" panose="020F0502020204030204" pitchFamily="34" charset="0"/>
              </a:rPr>
              <a:t>, </a:t>
            </a:r>
            <a:r>
              <a:rPr lang="en-US" sz="2400" dirty="0">
                <a:latin typeface="Calibri" panose="020F0502020204030204" pitchFamily="34" charset="0"/>
              </a:rPr>
              <a:t>Wednesday </a:t>
            </a:r>
            <a:r>
              <a:rPr lang="en-US" sz="2400" dirty="0" smtClean="0">
                <a:latin typeface="Calibri" panose="020F0502020204030204" pitchFamily="34" charset="0"/>
              </a:rPr>
              <a:t>PM1 (13:30-15:30), </a:t>
            </a:r>
            <a:r>
              <a:rPr lang="en-US" sz="2400" dirty="0">
                <a:latin typeface="Calibri" panose="020F0502020204030204" pitchFamily="34" charset="0"/>
              </a:rPr>
              <a:t>and Thursday </a:t>
            </a:r>
            <a:r>
              <a:rPr lang="en-US" sz="2400" dirty="0" smtClean="0">
                <a:latin typeface="Calibri" panose="020F0502020204030204" pitchFamily="34" charset="0"/>
              </a:rPr>
              <a:t>AM1 (8:00-10:00)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PAR / CSD comments resolution 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Planning to address potential comments and request approval at EC closing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MAC address randomization trial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Proposing leaving setup permanently (mainly DHCP settings)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Next steps for Privacy EC SG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Planning to request renewal of SG to keep advancing work until eventual PAR approval</a:t>
            </a:r>
          </a:p>
        </p:txBody>
      </p:sp>
    </p:spTree>
    <p:extLst>
      <p:ext uri="{BB962C8B-B14F-4D97-AF65-F5344CB8AC3E}">
        <p14:creationId xmlns:p14="http://schemas.microsoft.com/office/powerpoint/2010/main" val="10849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Resources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7"/>
            <a:ext cx="8077200" cy="47545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EC SG Web Page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hlinkClick r:id="rId2"/>
              </a:rPr>
              <a:t>http://www.ieee802.org/PrivRecsg</a:t>
            </a:r>
            <a:r>
              <a:rPr lang="en-US" sz="20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Mailing list (reflector)</a:t>
            </a:r>
          </a:p>
          <a:p>
            <a:pPr lvl="1"/>
            <a:r>
              <a:rPr lang="en-US" sz="1800" i="1" dirty="0" smtClean="0"/>
              <a:t>stds-802-privacy@listserv.ieee.org 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Mentor (document repository)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2000" dirty="0" smtClean="0">
                <a:latin typeface="Calibri" panose="020F0502020204030204" pitchFamily="34" charset="0"/>
                <a:hlinkClick r:id="rId3"/>
              </a:rPr>
              <a:t>mentor.ieee.org/privecsg/documents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RFC </a:t>
            </a:r>
            <a:r>
              <a:rPr lang="en-US" sz="2400" dirty="0">
                <a:latin typeface="Calibri" panose="020F0502020204030204" pitchFamily="34" charset="0"/>
              </a:rPr>
              <a:t>6973 - Privacy Considerations for Internet Protocols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en-US" sz="2000" dirty="0" smtClean="0">
                <a:latin typeface="Calibri" panose="020F0502020204030204" pitchFamily="34" charset="0"/>
                <a:hlinkClick r:id="rId4"/>
              </a:rPr>
              <a:t>tools.ietf.org/html/rfc6973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Confidentiality Threat Model and Problem Statement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hlinkClick r:id="rId5"/>
              </a:rPr>
              <a:t>https://</a:t>
            </a:r>
            <a:r>
              <a:rPr lang="en-US" sz="2000" dirty="0" smtClean="0">
                <a:latin typeface="Calibri" panose="020F0502020204030204" pitchFamily="34" charset="0"/>
                <a:hlinkClick r:id="rId5"/>
              </a:rPr>
              <a:t>wiki.tools.ietf.org/html/draft-iab-privsec-confidentiality-threat-07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2986</TotalTime>
  <Words>594</Words>
  <Application>Microsoft Office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Times</vt:lpstr>
      <vt:lpstr>Times New Roman</vt:lpstr>
      <vt:lpstr>Template</vt:lpstr>
      <vt:lpstr>PowerPoint Presentation</vt:lpstr>
      <vt:lpstr>IEEE 802 EC Privacy SG – Scope </vt:lpstr>
      <vt:lpstr>IEEE 802 EC Privacy SG – Background </vt:lpstr>
      <vt:lpstr>Privacy EC SG – Topics</vt:lpstr>
      <vt:lpstr>IEEE Press Release and Media Coverage</vt:lpstr>
      <vt:lpstr>IEEE 802 July 2015 Plenary Meeting</vt:lpstr>
      <vt:lpstr>Resources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239</cp:revision>
  <cp:lastPrinted>1998-02-10T13:28:06Z</cp:lastPrinted>
  <dcterms:created xsi:type="dcterms:W3CDTF">2011-12-30T17:06:23Z</dcterms:created>
  <dcterms:modified xsi:type="dcterms:W3CDTF">2015-07-13T19:57:39Z</dcterms:modified>
</cp:coreProperties>
</file>