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62" r:id="rId2"/>
    <p:sldId id="304" r:id="rId3"/>
    <p:sldId id="271" r:id="rId4"/>
    <p:sldId id="299" r:id="rId5"/>
    <p:sldId id="266" r:id="rId6"/>
    <p:sldId id="283" r:id="rId7"/>
    <p:sldId id="281" r:id="rId8"/>
    <p:sldId id="307" r:id="rId9"/>
    <p:sldId id="308" r:id="rId10"/>
    <p:sldId id="298" r:id="rId11"/>
    <p:sldId id="311" r:id="rId12"/>
    <p:sldId id="309" r:id="rId13"/>
    <p:sldId id="310" r:id="rId14"/>
    <p:sldId id="300" r:id="rId15"/>
    <p:sldId id="282" r:id="rId16"/>
    <p:sldId id="306" r:id="rId17"/>
    <p:sldId id="285" r:id="rId18"/>
    <p:sldId id="295" r:id="rId1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36" autoAdjust="0"/>
    <p:restoredTop sz="99290" autoAdjust="0"/>
  </p:normalViewPr>
  <p:slideViewPr>
    <p:cSldViewPr>
      <p:cViewPr varScale="1">
        <p:scale>
          <a:sx n="86" d="100"/>
          <a:sy n="86" d="100"/>
        </p:scale>
        <p:origin x="1068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5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183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fld id="{A19D50F8-596D-4C06-8288-2B0F2987A724}" type="slidenum">
              <a:rPr lang="en-US" altLang="en-US" sz="1300"/>
              <a:pPr/>
              <a:t>2</a:t>
            </a:fld>
            <a:endParaRPr lang="en-US" altLang="en-US" sz="13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 altLang="en-US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380531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2458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Clint Chaplin, Chair (Samsung)</a:t>
            </a:r>
          </a:p>
        </p:txBody>
      </p:sp>
      <p:sp>
        <p:nvSpPr>
          <p:cNvPr id="2458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6F8A5A64-6647-EB4C-8DAC-71FCF18E0649}" type="slidenum">
              <a:rPr lang="en-GB"/>
              <a:pPr/>
              <a:t>3</a:t>
            </a:fld>
            <a:endParaRPr lang="en-GB"/>
          </a:p>
        </p:txBody>
      </p:sp>
      <p:sp>
        <p:nvSpPr>
          <p:cNvPr id="245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6175" y="695325"/>
            <a:ext cx="4643438" cy="3481388"/>
          </a:xfrm>
          <a:ln/>
        </p:spPr>
      </p:sp>
      <p:sp>
        <p:nvSpPr>
          <p:cNvPr id="245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93420" y="4408843"/>
            <a:ext cx="5547360" cy="417594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485559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5626747" y="112743"/>
            <a:ext cx="654537" cy="198784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 sz="1400"/>
              <a:t>doc.: IEEE 802.11-12/0996r3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537" y="109776"/>
            <a:ext cx="769567" cy="201751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 sz="1400"/>
              <a:t>September 2012</a:t>
            </a:r>
            <a:endParaRPr lang="en-GB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5338363" y="8985317"/>
            <a:ext cx="942922" cy="170597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lvl="4"/>
            <a:r>
              <a:rPr lang="en-GB"/>
              <a:t>Stephen McCann, RIM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116048" y="8839200"/>
            <a:ext cx="414552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GB"/>
              <a:t>Page </a:t>
            </a:r>
            <a:fld id="{91352244-AF32-5649-949F-D523B04CDBFC}" type="slidenum">
              <a:rPr lang="en-GB"/>
              <a:pPr/>
              <a:t>5</a:t>
            </a:fld>
            <a:endParaRPr lang="en-GB"/>
          </a:p>
        </p:txBody>
      </p:sp>
      <p:sp>
        <p:nvSpPr>
          <p:cNvPr id="194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25101" y="4408843"/>
            <a:ext cx="5084000" cy="417445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lIns="91678" tIns="45035" rIns="91678" bIns="45035"/>
          <a:lstStyle/>
          <a:p>
            <a:endParaRPr lang="en-US">
              <a:latin typeface="Times New Roman" charset="0"/>
            </a:endParaRPr>
          </a:p>
        </p:txBody>
      </p:sp>
      <p:sp>
        <p:nvSpPr>
          <p:cNvPr id="19463" name="Rectangle 3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9350" y="696913"/>
            <a:ext cx="4637088" cy="3478212"/>
          </a:xfrm>
          <a:ln cap="flat"/>
        </p:spPr>
      </p:sp>
    </p:spTree>
    <p:extLst>
      <p:ext uri="{BB962C8B-B14F-4D97-AF65-F5344CB8AC3E}">
        <p14:creationId xmlns:p14="http://schemas.microsoft.com/office/powerpoint/2010/main" val="3930473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 userDrawn="1"/>
        </p:nvSpPr>
        <p:spPr>
          <a:xfrm>
            <a:off x="6815145" y="76200"/>
            <a:ext cx="210025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en-US" sz="1400" b="1" dirty="0" smtClean="0"/>
              <a:t>privecsg-15-0026-01-ecsg</a:t>
            </a:r>
            <a:endParaRPr lang="en-US" sz="1400" b="1" dirty="0"/>
          </a:p>
        </p:txBody>
      </p:sp>
      <p:sp>
        <p:nvSpPr>
          <p:cNvPr id="3" name="TextBox 2"/>
          <p:cNvSpPr txBox="1"/>
          <p:nvPr userDrawn="1"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04-04-0000-privacy-recommendation-par-csd-proposal.pptx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privecsg/dcn/15/privecsg-15-0031-00-ecsg-response-to-par-and-csd-comments.pptx" TargetMode="External"/><Relationship Id="rId4" Type="http://schemas.openxmlformats.org/officeDocument/2006/relationships/hyperlink" Target="https://mentor.ieee.org/privecsg/dcn/15/privecsg-15-0006-01-ecsg-privacy-recommendation-par-proposal.pdf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30-00-ecsg-privacy-ec-sg-par-proposal.pdf" TargetMode="External"/><Relationship Id="rId2" Type="http://schemas.openxmlformats.org/officeDocument/2006/relationships/hyperlink" Target="https://mentor.ieee.org/privecsg/dcn/15/privecsg-15-0004-02-0000-privacy-recommendation-par-csd-proposal.ppt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privecsg/dcn/15/privecsg-15-0029-01-0000-privacy-ec-sg-csd-proposal.docx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privecsg/dcn/15/privecsg-15-0029-01-0000-privacy-ec-sg-csd-proposal.docx" TargetMode="External"/><Relationship Id="rId2" Type="http://schemas.openxmlformats.org/officeDocument/2006/relationships/hyperlink" Target="https://mentor.ieee.org/privecsg/dcn/15/privecsg-15-0030-00-ecsg-privacy-ec-sg-par-proposal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31-00-ecsg-response-to-par-and-csd-comments.pptx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privecsg/dcn/15/privecsg-15-0028-00-0000-wifi-privacy-network-experiment-at-ieee-802-may-plenary-and-ietf91-meetings.pptx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.tools.ietf.org/html/draft-iab-privsec-confidentiality-threat-07" TargetMode="External"/><Relationship Id="rId2" Type="http://schemas.openxmlformats.org/officeDocument/2006/relationships/hyperlink" Target="https://www.iab.org/activities/programs/privacy-and-security-program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faqs/affiliationFAQ.html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standards.ieee.org/about/sasb/patcom/materials.html" TargetMode="External"/><Relationship Id="rId5" Type="http://schemas.openxmlformats.org/officeDocument/2006/relationships/hyperlink" Target="http://www.ieee.org/web/membership/ethics/code_ethics.html" TargetMode="External"/><Relationship Id="rId4" Type="http://schemas.openxmlformats.org/officeDocument/2006/relationships/hyperlink" Target="http://standards.ieee.org/resources/antitrust-guidelines.pdf" TargetMode="Externa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theregister.co.uk/2015/06/26/mac_address_privacy_inches_towards_standardisation/" TargetMode="External"/><Relationship Id="rId2" Type="http://schemas.openxmlformats.org/officeDocument/2006/relationships/hyperlink" Target="http://standards.ieee.org/news/2015/wireless_privacy_trials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news.softpedia.com/news/mac-address-randomization-gets-closer-to-becoming-a-standard-485372.shtml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soonline.com/article/2945044/cyber-attacks-espionage/ieee-groups-recommends-random-mac-addresses-for-wi-fi-security.html" TargetMode="External"/><Relationship Id="rId2" Type="http://schemas.openxmlformats.org/officeDocument/2006/relationships/hyperlink" Target="http://www.rcrwireless.com/20150626/test-and-measurement/test-and-measurement-keysight-to-work-with-korea-telecom-on-5g-tag6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fiercewireless.com/tech/story/ieee-study-group-recommends-improvements-wi-fi-security/2015-07-09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54175"/>
            <a:ext cx="7772400" cy="1470025"/>
          </a:xfrm>
        </p:spPr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802 EC Privacy Recommendation SG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>
                <a:latin typeface="Calibri" panose="020F0502020204030204" pitchFamily="34" charset="0"/>
              </a:rPr>
              <a:t/>
            </a:r>
            <a:br>
              <a:rPr lang="en-US" dirty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802 Plenary Meeting</a:t>
            </a:r>
            <a:br>
              <a:rPr lang="en-US" dirty="0" smtClean="0">
                <a:latin typeface="Calibri" panose="020F0502020204030204" pitchFamily="34" charset="0"/>
              </a:rPr>
            </a:br>
            <a:r>
              <a:rPr lang="en-US" dirty="0" smtClean="0">
                <a:latin typeface="Calibri" panose="020F0502020204030204" pitchFamily="34" charset="0"/>
              </a:rPr>
              <a:t>July 13-17, 2015</a:t>
            </a:r>
            <a:br>
              <a:rPr lang="en-US" dirty="0" smtClean="0">
                <a:latin typeface="Calibri" panose="020F0502020204030204" pitchFamily="34" charset="0"/>
              </a:rPr>
            </a:b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886200"/>
            <a:ext cx="7239000" cy="1752600"/>
          </a:xfrm>
        </p:spPr>
        <p:txBody>
          <a:bodyPr/>
          <a:lstStyle/>
          <a:p>
            <a:r>
              <a:rPr lang="en-US" sz="2800" dirty="0">
                <a:latin typeface="Calibri" panose="020F0502020204030204" pitchFamily="34" charset="0"/>
              </a:rPr>
              <a:t/>
            </a:r>
            <a:br>
              <a:rPr lang="en-US" sz="2800" dirty="0">
                <a:latin typeface="Calibri" panose="020F0502020204030204" pitchFamily="34" charset="0"/>
              </a:rPr>
            </a:br>
            <a:r>
              <a:rPr lang="en-US" sz="2800" dirty="0" smtClean="0">
                <a:latin typeface="Calibri" panose="020F0502020204030204" pitchFamily="34" charset="0"/>
              </a:rPr>
              <a:t>Juan Carlos Zuniga, InterDigital Labs</a:t>
            </a:r>
            <a:endParaRPr lang="en-US" sz="2800" dirty="0">
              <a:latin typeface="Calibri" panose="020F0502020204030204" pitchFamily="34" charset="0"/>
            </a:endParaRPr>
          </a:p>
          <a:p>
            <a:r>
              <a:rPr lang="en-US" sz="2800" dirty="0" smtClean="0">
                <a:latin typeface="Calibri" panose="020F0502020204030204" pitchFamily="34" charset="0"/>
              </a:rPr>
              <a:t>(EC SG Chair</a:t>
            </a:r>
            <a:r>
              <a:rPr lang="en-US" sz="2800" dirty="0">
                <a:latin typeface="Calibri" panose="020F0502020204030204" pitchFamily="34" charset="0"/>
              </a:rPr>
              <a:t>)</a:t>
            </a:r>
          </a:p>
          <a:p>
            <a:endParaRPr lang="en-US" sz="28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252412"/>
            <a:ext cx="86868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</a:t>
            </a:r>
            <a:r>
              <a:rPr lang="en-US" dirty="0" smtClean="0">
                <a:latin typeface="Calibri" panose="020F0502020204030204" pitchFamily="34" charset="0"/>
              </a:rPr>
              <a:t>PAR/CSD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</a:t>
            </a:r>
            <a:r>
              <a:rPr lang="en-US" sz="2800" b="1" dirty="0" smtClean="0">
                <a:latin typeface="Calibri" panose="020F0502020204030204" pitchFamily="34" charset="0"/>
                <a:cs typeface="Arial"/>
              </a:rPr>
              <a:t>pre-circulated</a:t>
            </a:r>
            <a:r>
              <a:rPr lang="en-US" sz="2800" dirty="0" smtClean="0">
                <a:latin typeface="Calibri" panose="020F0502020204030204" pitchFamily="34" charset="0"/>
                <a:cs typeface="Arial"/>
              </a:rPr>
              <a:t> with 802 EC</a:t>
            </a: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PAR/CSD Proposal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3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3"/>
              </a:rPr>
              <a:t>mentor.ieee.org/privecsg/dcn/15/privecsg-15-0004-04-0000-privacy-recommendation-par-csd-proposal.pptx</a:t>
            </a:r>
            <a:endParaRPr lang="en-US" sz="24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Text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4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4"/>
              </a:rPr>
              <a:t>mentor.ieee.org/privecsg/dcn/15/privecsg-15-0006-01-ecsg-privacy-recommendation-par-proposal.pdf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 </a:t>
            </a: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Received </a:t>
            </a:r>
            <a:r>
              <a:rPr lang="en-US" sz="2800" dirty="0" smtClean="0">
                <a:latin typeface="Calibri" panose="020F0502020204030204" pitchFamily="34" charset="0"/>
                <a:cs typeface="Arial"/>
              </a:rPr>
              <a:t>comments and responses</a:t>
            </a:r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>
                <a:latin typeface="Calibri" panose="020F0502020204030204" pitchFamily="34" charset="0"/>
                <a:cs typeface="Arial"/>
                <a:hlinkClick r:id="rId5"/>
              </a:rPr>
              <a:t>https://</a:t>
            </a:r>
            <a:r>
              <a:rPr lang="en-US" sz="2400" dirty="0" smtClean="0">
                <a:latin typeface="Calibri" panose="020F0502020204030204" pitchFamily="34" charset="0"/>
                <a:cs typeface="Arial"/>
                <a:hlinkClick r:id="rId5"/>
              </a:rPr>
              <a:t>mentor.ieee.org/privecsg/dcn/15/privecsg-15-0031-00-ecsg-response-to-par-and-csd-comments.pptx</a:t>
            </a:r>
            <a:r>
              <a:rPr lang="en-US" sz="2400" dirty="0" smtClean="0">
                <a:latin typeface="Calibri" panose="020F0502020204030204" pitchFamily="34" charset="0"/>
                <a:cs typeface="Arial"/>
              </a:rPr>
              <a:t> </a:t>
            </a:r>
            <a:endParaRPr lang="en-US" sz="2400" dirty="0">
              <a:latin typeface="Calibri" panose="020F0502020204030204" pitchFamily="34" charset="0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31943389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228600" y="252412"/>
            <a:ext cx="86868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Privacy Recommendation </a:t>
            </a:r>
            <a:r>
              <a:rPr lang="en-US" dirty="0" smtClean="0">
                <a:latin typeface="Calibri" panose="020F0502020204030204" pitchFamily="34" charset="0"/>
              </a:rPr>
              <a:t>PAR/CSD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28600" y="1201737"/>
            <a:ext cx="8686800" cy="5588000"/>
          </a:xfrm>
        </p:spPr>
        <p:txBody>
          <a:bodyPr/>
          <a:lstStyle/>
          <a:p>
            <a:pPr eaLnBrk="1" hangingPunct="1"/>
            <a:endParaRPr lang="en-US" sz="2800" dirty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PAR/CSD </a:t>
            </a:r>
            <a:r>
              <a:rPr lang="en-US" sz="2800" b="1" dirty="0" smtClean="0">
                <a:latin typeface="Calibri" panose="020F0502020204030204" pitchFamily="34" charset="0"/>
                <a:cs typeface="Arial"/>
              </a:rPr>
              <a:t>updated after comment resolution</a:t>
            </a:r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PAR proposal</a:t>
            </a:r>
            <a:endParaRPr lang="en-US" sz="2400" dirty="0" smtClean="0">
              <a:latin typeface="Calibri" panose="020F0502020204030204" pitchFamily="34" charset="0"/>
              <a:cs typeface="Arial"/>
              <a:hlinkClick r:id="rId2"/>
            </a:endParaRPr>
          </a:p>
          <a:p>
            <a:pPr lvl="1"/>
            <a:r>
              <a:rPr lang="en-US" sz="2400" dirty="0">
                <a:hlinkClick r:id="rId3"/>
              </a:rPr>
              <a:t>https://mentor.ieee.org/privecsg/dcn/15/privecsg-15-0030-00-ecsg-privacy-ec-sg-par-proposal.pdf</a:t>
            </a:r>
            <a:endParaRPr lang="en-US" sz="2400" dirty="0"/>
          </a:p>
          <a:p>
            <a:pPr lvl="1" eaLnBrk="1" hangingPunct="1"/>
            <a:r>
              <a:rPr lang="en-US" sz="2400" dirty="0" smtClean="0">
                <a:latin typeface="Calibri" panose="020F0502020204030204" pitchFamily="34" charset="0"/>
                <a:cs typeface="Arial"/>
              </a:rPr>
              <a:t>CSD proposal</a:t>
            </a:r>
            <a:endParaRPr lang="en-US" sz="2400" dirty="0">
              <a:latin typeface="Calibri" panose="020F0502020204030204" pitchFamily="34" charset="0"/>
              <a:cs typeface="Arial"/>
              <a:hlinkClick r:id="rId2"/>
            </a:endParaRPr>
          </a:p>
          <a:p>
            <a:pPr lvl="1"/>
            <a:r>
              <a:rPr lang="en-US" sz="2400" dirty="0">
                <a:hlinkClick r:id="rId4"/>
              </a:rPr>
              <a:t>https://mentor.ieee.org/privecsg/dcn/15/privecsg-15-0029-01-0000-privacy-ec-sg-csd-proposal.docx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779676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EC SG Motion #1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accept documents:</a:t>
            </a:r>
          </a:p>
          <a:p>
            <a:pPr lvl="1"/>
            <a:r>
              <a:rPr lang="en-US" sz="2000" dirty="0">
                <a:hlinkClick r:id="rId2"/>
              </a:rPr>
              <a:t>https://</a:t>
            </a:r>
            <a:r>
              <a:rPr lang="en-US" sz="2000" dirty="0" smtClean="0">
                <a:hlinkClick r:id="rId2"/>
              </a:rPr>
              <a:t>mentor.ieee.org/privecsg/dcn/15/privecsg-15-0030-00-ecsg-privacy-ec-sg-par-proposal.pdf</a:t>
            </a:r>
            <a:endParaRPr lang="en-US" sz="2000" dirty="0" smtClean="0"/>
          </a:p>
          <a:p>
            <a:pPr lvl="1"/>
            <a:r>
              <a:rPr lang="en-US" sz="2000" dirty="0">
                <a:hlinkClick r:id="rId3"/>
              </a:rPr>
              <a:t>https://</a:t>
            </a:r>
            <a:r>
              <a:rPr lang="en-US" sz="2000" dirty="0" smtClean="0">
                <a:hlinkClick r:id="rId3"/>
              </a:rPr>
              <a:t>mentor.ieee.org/privecsg/dcn/15/privecsg-15-0029-01-0000-privacy-ec-sg-csd-proposal.docx</a:t>
            </a:r>
            <a:endParaRPr lang="en-US" sz="2000" dirty="0" smtClean="0"/>
          </a:p>
          <a:p>
            <a:pPr marL="0" indent="0">
              <a:buNone/>
            </a:pPr>
            <a:r>
              <a:rPr lang="en-US" sz="2400" dirty="0"/>
              <a:t>a</a:t>
            </a:r>
            <a:r>
              <a:rPr lang="en-US" sz="2400" dirty="0" smtClean="0"/>
              <a:t>s the proposed PAR / CSD for consideration by 802.1 WG and approval at the 802 EC closing meeting.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Moved by: Dan Harkins</a:t>
            </a:r>
          </a:p>
          <a:p>
            <a:pPr marL="0" indent="0">
              <a:buNone/>
            </a:pPr>
            <a:r>
              <a:rPr lang="en-US" sz="2400" dirty="0" smtClean="0"/>
              <a:t>Seconded by: Karen Randall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7, Against 0, Abstain 0 – (Room count 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052255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Privacy EC SG Motion #2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To accept </a:t>
            </a:r>
            <a:r>
              <a:rPr lang="en-US" sz="2400" dirty="0"/>
              <a:t>document </a:t>
            </a:r>
            <a:r>
              <a:rPr lang="en-US" sz="2400" dirty="0">
                <a:hlinkClick r:id="rId2"/>
              </a:rPr>
              <a:t>https://</a:t>
            </a:r>
            <a:r>
              <a:rPr lang="en-US" sz="2400" dirty="0" smtClean="0">
                <a:hlinkClick r:id="rId2"/>
              </a:rPr>
              <a:t>mentor.ieee.org/privecsg/dcn/15/privecsg-15-0031-00-ecsg-response-to-par-and-csd-comments.pptx</a:t>
            </a:r>
            <a:r>
              <a:rPr lang="en-US" sz="2400" dirty="0" smtClean="0"/>
              <a:t>  as the response to the PAR / CSD comments received from 802.3 and 802.11.</a:t>
            </a:r>
          </a:p>
          <a:p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Moved by: Paul Nikolich</a:t>
            </a:r>
          </a:p>
          <a:p>
            <a:pPr marL="0" indent="0">
              <a:buNone/>
            </a:pPr>
            <a:r>
              <a:rPr lang="en-US" sz="2400" dirty="0" smtClean="0"/>
              <a:t>Seconded by: Dan Harkins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For 7, Against 0, Abstain 0– (Room count 8)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738951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Rectangle 1"/>
          <p:cNvSpPr>
            <a:spLocks noGrp="1" noChangeArrowheads="1"/>
          </p:cNvSpPr>
          <p:nvPr>
            <p:ph type="title"/>
          </p:nvPr>
        </p:nvSpPr>
        <p:spPr>
          <a:xfrm>
            <a:off x="457200" y="252412"/>
            <a:ext cx="8229600" cy="1127125"/>
          </a:xfrm>
        </p:spPr>
        <p:txBody>
          <a:bodyPr/>
          <a:lstStyle/>
          <a:p>
            <a:pPr eaLnBrk="1" hangingPunct="1"/>
            <a:r>
              <a:rPr lang="en-US" dirty="0" smtClean="0">
                <a:latin typeface="Calibri" panose="020F0502020204030204" pitchFamily="34" charset="0"/>
              </a:rPr>
              <a:t>IEEE 802 EC Closing Report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2458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201737"/>
            <a:ext cx="8077200" cy="5588000"/>
          </a:xfrm>
        </p:spPr>
        <p:txBody>
          <a:bodyPr/>
          <a:lstStyle/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eaLnBrk="1" hangingPunct="1"/>
            <a:r>
              <a:rPr lang="en-US" sz="2800" dirty="0" smtClean="0">
                <a:latin typeface="Calibri" panose="020F0502020204030204" pitchFamily="34" charset="0"/>
                <a:cs typeface="Arial"/>
              </a:rPr>
              <a:t>Report from IEEE EC Privacy Recommendation SG to 802 Executive Committee </a:t>
            </a:r>
          </a:p>
          <a:p>
            <a:pPr eaLnBrk="1" hangingPunct="1"/>
            <a:endParaRPr lang="en-US" sz="2800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Suggested meeting schedule, email reflector and document system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802.1 motion to adopt PAR</a:t>
            </a: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PAR approval at EC closing </a:t>
            </a:r>
            <a:endParaRPr lang="en-US" dirty="0" smtClean="0">
              <a:latin typeface="Calibri" panose="020F0502020204030204" pitchFamily="34" charset="0"/>
              <a:cs typeface="Arial"/>
            </a:endParaRPr>
          </a:p>
          <a:p>
            <a:pPr lvl="1" eaLnBrk="1" hangingPunct="1"/>
            <a:r>
              <a:rPr lang="en-US" dirty="0" smtClean="0">
                <a:latin typeface="Calibri" panose="020F0502020204030204" pitchFamily="34" charset="0"/>
                <a:cs typeface="Arial"/>
              </a:rPr>
              <a:t>Privacy </a:t>
            </a:r>
            <a:r>
              <a:rPr lang="en-US" dirty="0" smtClean="0">
                <a:latin typeface="Calibri" panose="020F0502020204030204" pitchFamily="34" charset="0"/>
                <a:cs typeface="Arial"/>
              </a:rPr>
              <a:t>EC SG extension</a:t>
            </a:r>
          </a:p>
        </p:txBody>
      </p:sp>
    </p:spTree>
    <p:extLst>
      <p:ext uri="{BB962C8B-B14F-4D97-AF65-F5344CB8AC3E}">
        <p14:creationId xmlns:p14="http://schemas.microsoft.com/office/powerpoint/2010/main" val="15872913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MAC </a:t>
            </a:r>
            <a:r>
              <a:rPr lang="en-US" dirty="0">
                <a:latin typeface="Calibri" panose="020F0502020204030204" pitchFamily="34" charset="0"/>
              </a:rPr>
              <a:t>Randomization </a:t>
            </a:r>
            <a:r>
              <a:rPr lang="en-US" dirty="0" smtClean="0">
                <a:latin typeface="Calibri" panose="020F0502020204030204" pitchFamily="34" charset="0"/>
              </a:rPr>
              <a:t>Trial</a:t>
            </a:r>
            <a:endParaRPr lang="en-US" dirty="0" smtClean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Carlos Bernardos (UC3M)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Wi-Fi </a:t>
            </a:r>
            <a:r>
              <a:rPr lang="en-US" i="1" dirty="0">
                <a:latin typeface="Calibri" panose="020F0502020204030204" pitchFamily="34" charset="0"/>
              </a:rPr>
              <a:t>Privacy network </a:t>
            </a:r>
            <a:r>
              <a:rPr lang="en-US" i="1" dirty="0" smtClean="0">
                <a:latin typeface="Calibri" panose="020F0502020204030204" pitchFamily="34" charset="0"/>
              </a:rPr>
              <a:t>experiment at </a:t>
            </a:r>
            <a:r>
              <a:rPr lang="en-US" i="1" dirty="0">
                <a:latin typeface="Calibri" panose="020F0502020204030204" pitchFamily="34" charset="0"/>
              </a:rPr>
              <a:t>IEEE 802 May plenary and IETF91 </a:t>
            </a:r>
            <a:r>
              <a:rPr lang="en-US" i="1" dirty="0" smtClean="0">
                <a:latin typeface="Calibri" panose="020F0502020204030204" pitchFamily="34" charset="0"/>
              </a:rPr>
              <a:t>meetings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  <a:hlinkClick r:id="rId2"/>
              </a:rPr>
              <a:t>https</a:t>
            </a:r>
            <a:r>
              <a:rPr lang="en-US" i="1" dirty="0">
                <a:latin typeface="Calibri" panose="020F0502020204030204" pitchFamily="34" charset="0"/>
                <a:hlinkClick r:id="rId2"/>
              </a:rPr>
              <a:t>://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mentor.ieee.org/privecsg/dcn/15/privecsg-15-0028-00-0000-wifi-privacy-network-experiment-at-ieee-802-may-plenary-and-ietf91-meetings.pptx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endParaRPr lang="en-US" i="1" dirty="0">
              <a:latin typeface="Calibri" panose="020F0502020204030204" pitchFamily="34" charset="0"/>
            </a:endParaRPr>
          </a:p>
          <a:p>
            <a:pPr lvl="2"/>
            <a:endParaRPr lang="en-US" i="1" dirty="0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Business#3.2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Threat Model Discussions</a:t>
            </a: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IAB Privacy and Security Program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2"/>
              </a:rPr>
              <a:t>https://www.iab.org/activities/programs/privacy-and-security-program</a:t>
            </a:r>
            <a:r>
              <a:rPr lang="en-US" i="1" dirty="0" smtClean="0">
                <a:latin typeface="Calibri" panose="020F0502020204030204" pitchFamily="34" charset="0"/>
                <a:hlinkClick r:id="rId2"/>
              </a:rPr>
              <a:t>/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  <a:endParaRPr lang="en-US" i="1" dirty="0">
              <a:latin typeface="Calibri" panose="020F0502020204030204" pitchFamily="34" charset="0"/>
            </a:endParaRPr>
          </a:p>
          <a:p>
            <a:pPr lvl="1"/>
            <a:r>
              <a:rPr lang="en-US" i="1" dirty="0" smtClean="0">
                <a:latin typeface="Calibri" panose="020F0502020204030204" pitchFamily="34" charset="0"/>
              </a:rPr>
              <a:t>Confidentiality </a:t>
            </a:r>
            <a:r>
              <a:rPr lang="en-US" i="1" dirty="0">
                <a:latin typeface="Calibri" panose="020F0502020204030204" pitchFamily="34" charset="0"/>
              </a:rPr>
              <a:t>in the Face of Pervasive Surveillance: A Threat Model and Problem </a:t>
            </a:r>
            <a:r>
              <a:rPr lang="en-US" i="1" dirty="0" smtClean="0">
                <a:latin typeface="Calibri" panose="020F0502020204030204" pitchFamily="34" charset="0"/>
              </a:rPr>
              <a:t>Statement</a:t>
            </a:r>
          </a:p>
          <a:p>
            <a:pPr lvl="1"/>
            <a:r>
              <a:rPr lang="en-US" i="1" dirty="0">
                <a:latin typeface="Calibri" panose="020F0502020204030204" pitchFamily="34" charset="0"/>
                <a:hlinkClick r:id="rId3"/>
              </a:rPr>
              <a:t>https://</a:t>
            </a:r>
            <a:r>
              <a:rPr lang="en-US" i="1" dirty="0" smtClean="0">
                <a:latin typeface="Calibri" panose="020F0502020204030204" pitchFamily="34" charset="0"/>
                <a:hlinkClick r:id="rId3"/>
              </a:rPr>
              <a:t>wiki.tools.ietf.org/html/draft-iab-privsec-confidentiality-threat-07</a:t>
            </a:r>
            <a:r>
              <a:rPr lang="en-US" i="1" dirty="0" smtClean="0">
                <a:latin typeface="Calibri" panose="020F050202020403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796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Next steps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Extend EC SG for one more cycle to continue working until the PAR gets approved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Prepare a draft contribution capturing the main concepts that have been discussed so far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Continue call for proposals to discuss technical topics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Threat Model for Privacy at Link Layer 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>
                <a:latin typeface="Calibri" panose="020F0502020204030204" pitchFamily="34" charset="0"/>
              </a:rPr>
              <a:t>Privacy Issues at Link </a:t>
            </a:r>
            <a:r>
              <a:rPr lang="en-US" sz="2000" dirty="0" smtClean="0">
                <a:latin typeface="Calibri" panose="020F0502020204030204" pitchFamily="34" charset="0"/>
              </a:rPr>
              <a:t>Layer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functionalities in IEEE 802 protocols to improve </a:t>
            </a:r>
            <a:r>
              <a:rPr lang="en-US" sz="2000" dirty="0" smtClean="0">
                <a:latin typeface="Calibri" panose="020F0502020204030204" pitchFamily="34" charset="0"/>
              </a:rPr>
              <a:t>Privacy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Proposals </a:t>
            </a:r>
            <a:r>
              <a:rPr lang="en-US" sz="2000" dirty="0">
                <a:latin typeface="Calibri" panose="020F0502020204030204" pitchFamily="34" charset="0"/>
              </a:rPr>
              <a:t>regarding measuring levels of Privacy on Internet </a:t>
            </a:r>
            <a:r>
              <a:rPr lang="en-US" sz="2000" dirty="0" smtClean="0">
                <a:latin typeface="Calibri" panose="020F0502020204030204" pitchFamily="34" charset="0"/>
              </a:rPr>
              <a:t>protocols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Implications </a:t>
            </a:r>
            <a:r>
              <a:rPr lang="en-US" sz="2000" dirty="0">
                <a:latin typeface="Calibri" panose="020F0502020204030204" pitchFamily="34" charset="0"/>
              </a:rPr>
              <a:t>of MAC address </a:t>
            </a:r>
            <a:r>
              <a:rPr lang="en-US" sz="2000" dirty="0" smtClean="0">
                <a:latin typeface="Calibri" panose="020F0502020204030204" pitchFamily="34" charset="0"/>
              </a:rPr>
              <a:t>changes</a:t>
            </a:r>
          </a:p>
          <a:p>
            <a:pPr marL="1257300" lvl="2" indent="-457200" eaLnBrk="1" hangingPunct="1">
              <a:buAutoNum type="arabicParenBoth"/>
            </a:pPr>
            <a:r>
              <a:rPr lang="en-US" sz="2000" dirty="0" smtClean="0">
                <a:latin typeface="Calibri" panose="020F0502020204030204" pitchFamily="34" charset="0"/>
              </a:rPr>
              <a:t>Other…</a:t>
            </a:r>
            <a:endParaRPr lang="en-US" sz="20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Business#4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17637"/>
            <a:ext cx="8382000" cy="4754563"/>
          </a:xfrm>
        </p:spPr>
        <p:txBody>
          <a:bodyPr>
            <a:noAutofit/>
          </a:bodyPr>
          <a:lstStyle/>
          <a:p>
            <a:r>
              <a:rPr lang="en-US" sz="2800" dirty="0" smtClean="0">
                <a:latin typeface="Calibri" panose="020F0502020204030204" pitchFamily="34" charset="0"/>
              </a:rPr>
              <a:t>Upcoming meetings (if SG is renewed)</a:t>
            </a: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Teleconferences </a:t>
            </a: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2 </a:t>
            </a:r>
            <a:r>
              <a:rPr lang="en-US" sz="2000" dirty="0">
                <a:latin typeface="Calibri" panose="020F0502020204030204" pitchFamily="34" charset="0"/>
              </a:rPr>
              <a:t>September </a:t>
            </a:r>
            <a:r>
              <a:rPr lang="en-US" sz="2000" dirty="0" smtClean="0">
                <a:latin typeface="Calibri" panose="020F0502020204030204" pitchFamily="34" charset="0"/>
              </a:rPr>
              <a:t>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30 September 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2"/>
            <a:r>
              <a:rPr lang="en-US" sz="2000" dirty="0" smtClean="0">
                <a:latin typeface="Calibri" panose="020F0502020204030204" pitchFamily="34" charset="0"/>
              </a:rPr>
              <a:t>21 </a:t>
            </a:r>
            <a:r>
              <a:rPr lang="en-US" sz="2000" dirty="0">
                <a:latin typeface="Calibri" panose="020F0502020204030204" pitchFamily="34" charset="0"/>
              </a:rPr>
              <a:t>October </a:t>
            </a:r>
            <a:r>
              <a:rPr lang="en-US" sz="2000" dirty="0" smtClean="0">
                <a:latin typeface="Calibri" panose="020F0502020204030204" pitchFamily="34" charset="0"/>
              </a:rPr>
              <a:t>2015 </a:t>
            </a:r>
            <a:r>
              <a:rPr lang="en-US" sz="2000" dirty="0">
                <a:latin typeface="Calibri" panose="020F0502020204030204" pitchFamily="34" charset="0"/>
              </a:rPr>
              <a:t>(10:00 AM ET), </a:t>
            </a:r>
            <a:r>
              <a:rPr lang="en-US" sz="2000" dirty="0" smtClean="0">
                <a:latin typeface="Calibri" panose="020F0502020204030204" pitchFamily="34" charset="0"/>
              </a:rPr>
              <a:t>Teleconference</a:t>
            </a:r>
            <a:endParaRPr lang="en-US" sz="2000" dirty="0">
              <a:latin typeface="Calibri" panose="020F0502020204030204" pitchFamily="34" charset="0"/>
            </a:endParaRPr>
          </a:p>
          <a:p>
            <a:pPr lvl="1"/>
            <a:r>
              <a:rPr lang="en-US" sz="2400" dirty="0" smtClean="0">
                <a:latin typeface="Calibri" panose="020F0502020204030204" pitchFamily="34" charset="0"/>
              </a:rPr>
              <a:t>9-13 November, 2015, </a:t>
            </a:r>
            <a:r>
              <a:rPr lang="en-US" sz="2400" dirty="0">
                <a:latin typeface="Calibri" panose="020F0502020204030204" pitchFamily="34" charset="0"/>
              </a:rPr>
              <a:t>IEEE 802 Plenary meeting in </a:t>
            </a:r>
            <a:r>
              <a:rPr lang="en-US" sz="2400" dirty="0" smtClean="0">
                <a:latin typeface="Calibri" panose="020F0502020204030204" pitchFamily="34" charset="0"/>
              </a:rPr>
              <a:t>Dallas, TX, USA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AOB</a:t>
            </a:r>
          </a:p>
          <a:p>
            <a:r>
              <a:rPr lang="en-US" sz="2800" dirty="0" smtClean="0">
                <a:latin typeface="Calibri" panose="020F0502020204030204" pitchFamily="34" charset="0"/>
              </a:rPr>
              <a:t>Meeting adjourned at</a:t>
            </a:r>
            <a:endParaRPr lang="en-US" sz="28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9795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33400"/>
            <a:ext cx="8458200" cy="609600"/>
          </a:xfrm>
        </p:spPr>
        <p:txBody>
          <a:bodyPr/>
          <a:lstStyle/>
          <a:p>
            <a:r>
              <a:rPr lang="en-US" altLang="en-US" sz="3200" dirty="0" smtClean="0"/>
              <a:t>Guidelines for IEEE-SA Meetings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533400" y="457200"/>
            <a:ext cx="82296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/>
            <a:endParaRPr lang="en-GB" altLang="en-US" b="1" u="sng">
              <a:solidFill>
                <a:srgbClr val="000099"/>
              </a:solidFill>
              <a:latin typeface="Helvetica" panose="020B0604020202020204" pitchFamily="34" charset="0"/>
            </a:endParaRP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533400" y="1295400"/>
            <a:ext cx="822960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230188" indent="-230188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630238" indent="-28575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altLang="en-US" sz="700" u="sng">
              <a:solidFill>
                <a:srgbClr val="FF0000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All IEEE-SA standards meetings shall be conducted in compliance with all applicable laws, including antitrust and competition laws.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specific license rates, terms, or conditions.</a:t>
            </a:r>
          </a:p>
          <a:p>
            <a:pPr lvl="1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300">
                <a:solidFill>
                  <a:srgbClr val="000099"/>
                </a:solidFill>
                <a:latin typeface="Arial" panose="020B0604020202020204" pitchFamily="34" charset="0"/>
              </a:rPr>
              <a:t>Relative costs, including licensing costs of essential patent claims, of different technical approaches may be discussed in standards development meetings. </a:t>
            </a:r>
          </a:p>
          <a:p>
            <a:pPr lvl="2"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GB" altLang="en-US" sz="1300">
                <a:solidFill>
                  <a:srgbClr val="000099"/>
                </a:solidFill>
                <a:latin typeface="Arial" panose="020B0604020202020204" pitchFamily="34" charset="0"/>
              </a:rPr>
              <a:t>Technical considerations remain primary focus</a:t>
            </a:r>
            <a:endParaRPr lang="en-US" altLang="en-US" sz="1300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discuss the status or substance of ongoing or threatened litigation.</a:t>
            </a:r>
          </a:p>
          <a:p>
            <a:pPr>
              <a:lnSpc>
                <a:spcPct val="80000"/>
              </a:lnSpc>
              <a:spcBef>
                <a:spcPct val="20000"/>
              </a:spcBef>
              <a:spcAft>
                <a:spcPct val="40000"/>
              </a:spcAft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r>
              <a:rPr lang="en-US" altLang="en-US" sz="1600" b="1">
                <a:solidFill>
                  <a:srgbClr val="000099"/>
                </a:solidFill>
                <a:latin typeface="Arial" panose="020B0604020202020204" pitchFamily="34" charset="0"/>
              </a:rPr>
              <a:t>Don’t be silent if inappropriate topics are discussed… do formally object.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000" b="1">
                <a:solidFill>
                  <a:srgbClr val="000099"/>
                </a:solidFill>
                <a:latin typeface="Arial" panose="020B060402020202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If you have questions, contact the IEEE-SA Standards Board Patent Committee Administrator at patcom@ieee.org or visit http://standards.ieee.org/about/sasb/patcom/index.html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See </a:t>
            </a:r>
            <a:r>
              <a:rPr lang="en-US" altLang="en-US" sz="1200" b="1" i="1">
                <a:solidFill>
                  <a:srgbClr val="000099"/>
                </a:solidFill>
                <a:latin typeface="Arial" panose="020B0604020202020204" pitchFamily="34" charset="0"/>
              </a:rPr>
              <a:t>IEEE-SA Standards Board Operations Manual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, clause 5.3.10 and </a:t>
            </a:r>
            <a:r>
              <a:rPr lang="en-GB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“Promoting Competition and Innovation: What You Need to Know about the IEEE Standards Association's Antitrust and Competition Policy”</a:t>
            </a: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 for more details.</a:t>
            </a: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endParaRPr lang="en-US" altLang="en-US" sz="1200" b="1">
              <a:solidFill>
                <a:srgbClr val="000099"/>
              </a:solidFill>
              <a:latin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None/>
            </a:pP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This slide set is available </a:t>
            </a:r>
            <a:b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</a:br>
            <a:r>
              <a:rPr lang="en-US" altLang="en-US" sz="1200" b="1">
                <a:solidFill>
                  <a:srgbClr val="000099"/>
                </a:solidFill>
                <a:latin typeface="Arial" panose="020B0604020202020204" pitchFamily="34" charset="0"/>
              </a:rPr>
              <a:t>at https://development.standards.ieee.org/myproject/Public/mytools/mob/slideset.ppt</a:t>
            </a:r>
          </a:p>
        </p:txBody>
      </p:sp>
    </p:spTree>
    <p:extLst>
      <p:ext uri="{BB962C8B-B14F-4D97-AF65-F5344CB8AC3E}">
        <p14:creationId xmlns:p14="http://schemas.microsoft.com/office/powerpoint/2010/main" val="416906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Calibri" panose="020F0502020204030204" pitchFamily="34" charset="0"/>
              </a:rPr>
              <a:t>Resources – URLs</a:t>
            </a:r>
          </a:p>
        </p:txBody>
      </p:sp>
      <p:sp>
        <p:nvSpPr>
          <p:cNvPr id="922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Disclosure of Affiliation 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3"/>
              </a:rPr>
              <a:t>http://standards.ieee.org/faqs/affiliationFAQ.html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Links to IEEE Antitrust Guidelines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4"/>
              </a:rPr>
              <a:t>http://standards.ieee.org/resources/antitrust-guidelines.pdf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Code of Ethics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5"/>
              </a:rPr>
              <a:t>http://www.ieee.org/web/membership/ethics/code_ethics.html</a:t>
            </a:r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</a:p>
          <a:p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</a:rPr>
              <a:t>Link to IEEE Patent Policy</a:t>
            </a:r>
          </a:p>
          <a:p>
            <a:pPr lvl="1"/>
            <a:r>
              <a:rPr lang="en-US" dirty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http://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  <a:hlinkClick r:id="rId6"/>
              </a:rPr>
              <a:t>standards.ieee.org/about/sasb/patcom/materials.html</a:t>
            </a:r>
            <a:r>
              <a:rPr lang="en-US" dirty="0" smtClean="0">
                <a:solidFill>
                  <a:srgbClr val="1F497D"/>
                </a:solidFill>
                <a:latin typeface="Calibri" panose="020F0502020204030204" pitchFamily="34" charset="0"/>
              </a:rPr>
              <a:t> </a:t>
            </a:r>
            <a:endParaRPr lang="en-US" dirty="0">
              <a:solidFill>
                <a:srgbClr val="1F497D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July 2015 </a:t>
            </a:r>
            <a:r>
              <a:rPr lang="en-US" dirty="0"/>
              <a:t>F2F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678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Venue</a:t>
            </a:r>
          </a:p>
          <a:p>
            <a:pPr lvl="1"/>
            <a:r>
              <a:rPr lang="en-US" dirty="0" smtClean="0"/>
              <a:t>Hilton Waikoloa, HI, USA</a:t>
            </a:r>
          </a:p>
          <a:p>
            <a:pPr>
              <a:buNone/>
            </a:pPr>
            <a:endParaRPr lang="de-DE" dirty="0" smtClean="0"/>
          </a:p>
          <a:p>
            <a:r>
              <a:rPr lang="de-DE" sz="2800" dirty="0" smtClean="0"/>
              <a:t>Sessions </a:t>
            </a:r>
          </a:p>
          <a:p>
            <a:pPr lvl="1"/>
            <a:r>
              <a:rPr lang="en-US" sz="2400" b="1" dirty="0"/>
              <a:t>Tuesday EVE 19:30 – </a:t>
            </a:r>
            <a:r>
              <a:rPr lang="en-US" sz="2400" b="1" dirty="0" smtClean="0"/>
              <a:t>21:30, Kings 1</a:t>
            </a:r>
          </a:p>
          <a:p>
            <a:pPr lvl="1"/>
            <a:r>
              <a:rPr lang="en-US" sz="2400" b="1" dirty="0" smtClean="0"/>
              <a:t>Wednesday PM1 13:30 – 15:30, Kings 1</a:t>
            </a:r>
          </a:p>
          <a:p>
            <a:pPr lvl="1"/>
            <a:r>
              <a:rPr lang="en-US" sz="2400" b="1" dirty="0" smtClean="0"/>
              <a:t>Thursday AM1, 8:00 – 10:00,  Queens 5</a:t>
            </a:r>
          </a:p>
        </p:txBody>
      </p:sp>
    </p:spTree>
    <p:extLst>
      <p:ext uri="{BB962C8B-B14F-4D97-AF65-F5344CB8AC3E}">
        <p14:creationId xmlns:p14="http://schemas.microsoft.com/office/powerpoint/2010/main" val="1864319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Calibri" panose="020F0502020204030204" pitchFamily="34" charset="0"/>
              </a:rPr>
              <a:t>Agenda</a:t>
            </a:r>
          </a:p>
        </p:txBody>
      </p:sp>
      <p:sp>
        <p:nvSpPr>
          <p:cNvPr id="4104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1341437"/>
            <a:ext cx="8382000" cy="4525963"/>
          </a:xfrm>
        </p:spPr>
        <p:txBody>
          <a:bodyPr>
            <a:noAutofit/>
          </a:bodyPr>
          <a:lstStyle/>
          <a:p>
            <a:r>
              <a:rPr lang="en-US" sz="2400" dirty="0" smtClean="0">
                <a:latin typeface="Calibri" panose="020F0502020204030204" pitchFamily="34" charset="0"/>
              </a:rPr>
              <a:t>Welcome</a:t>
            </a:r>
            <a:endParaRPr lang="en-US" sz="24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Chair's </a:t>
            </a:r>
            <a:r>
              <a:rPr lang="en-US" sz="2400" dirty="0">
                <a:latin typeface="Calibri" panose="020F0502020204030204" pitchFamily="34" charset="0"/>
              </a:rPr>
              <a:t>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Slides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Call meeting to order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Group’s </a:t>
            </a:r>
            <a:r>
              <a:rPr lang="en-US" sz="2400" dirty="0" smtClean="0">
                <a:latin typeface="Calibri" panose="020F0502020204030204" pitchFamily="34" charset="0"/>
              </a:rPr>
              <a:t>reports</a:t>
            </a:r>
            <a:endParaRPr lang="en-US" sz="2400" dirty="0">
              <a:latin typeface="Calibri" panose="020F0502020204030204" pitchFamily="34" charset="0"/>
            </a:endParaRP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IEEE Press Release on Privacy Trials and related media coverage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 Privacy PAR/CSD potential comments’ resolution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802.1 WG Motion and 802 </a:t>
            </a:r>
            <a:r>
              <a:rPr lang="en-US" sz="2000" dirty="0">
                <a:latin typeface="Calibri" panose="020F0502020204030204" pitchFamily="34" charset="0"/>
              </a:rPr>
              <a:t>EC Closing Report</a:t>
            </a: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Technical Presentations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MAC Address Randomization Trial/Experiment</a:t>
            </a:r>
          </a:p>
          <a:p>
            <a:pPr lvl="1"/>
            <a:r>
              <a:rPr lang="en-US" sz="2000" dirty="0" smtClean="0">
                <a:latin typeface="Calibri" panose="020F0502020204030204" pitchFamily="34" charset="0"/>
              </a:rPr>
              <a:t>Threat model discussions</a:t>
            </a:r>
            <a:endParaRPr lang="en-US" sz="2000" dirty="0">
              <a:latin typeface="Calibri" panose="020F0502020204030204" pitchFamily="34" charset="0"/>
            </a:endParaRPr>
          </a:p>
          <a:p>
            <a:r>
              <a:rPr lang="en-US" sz="2400" dirty="0" smtClean="0">
                <a:latin typeface="Calibri" panose="020F0502020204030204" pitchFamily="34" charset="0"/>
              </a:rPr>
              <a:t>Next </a:t>
            </a:r>
            <a:r>
              <a:rPr lang="en-US" sz="2400" dirty="0">
                <a:latin typeface="Calibri" panose="020F0502020204030204" pitchFamily="34" charset="0"/>
              </a:rPr>
              <a:t>Steps</a:t>
            </a:r>
            <a:r>
              <a:rPr lang="en-US" sz="2400" dirty="0" smtClean="0">
                <a:latin typeface="Calibri" panose="020F0502020204030204" pitchFamily="34" charset="0"/>
              </a:rPr>
              <a:t/>
            </a:r>
            <a:br>
              <a:rPr lang="en-US" sz="2400" dirty="0" smtClean="0">
                <a:latin typeface="Calibri" panose="020F0502020204030204" pitchFamily="34" charset="0"/>
              </a:rPr>
            </a:br>
            <a:endParaRPr lang="en-US" sz="2400" dirty="0">
              <a:latin typeface="Calibri" panose="020F0502020204030204" pitchFamily="34" charset="0"/>
            </a:endParaRPr>
          </a:p>
        </p:txBody>
      </p:sp>
      <p:sp>
        <p:nvSpPr>
          <p:cNvPr id="4101" name="Rectangle 2"/>
          <p:cNvSpPr>
            <a:spLocks noChangeArrowheads="1"/>
          </p:cNvSpPr>
          <p:nvPr/>
        </p:nvSpPr>
        <p:spPr bwMode="auto">
          <a:xfrm>
            <a:off x="685800" y="-228600"/>
            <a:ext cx="777240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/>
          <a:p>
            <a:pPr algn="ctr"/>
            <a:endParaRPr lang="en-US" sz="2800" b="1" u="sng">
              <a:solidFill>
                <a:schemeClr val="tx2"/>
              </a:solidFill>
            </a:endParaRPr>
          </a:p>
        </p:txBody>
      </p:sp>
      <p:sp>
        <p:nvSpPr>
          <p:cNvPr id="4102" name="Rectangle 3"/>
          <p:cNvSpPr>
            <a:spLocks noChangeArrowheads="1"/>
          </p:cNvSpPr>
          <p:nvPr/>
        </p:nvSpPr>
        <p:spPr bwMode="auto">
          <a:xfrm>
            <a:off x="381000" y="838200"/>
            <a:ext cx="8458200" cy="556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233363" indent="-180975">
              <a:spcBef>
                <a:spcPct val="20000"/>
              </a:spcBef>
              <a:buFontTx/>
              <a:buChar char="•"/>
            </a:pPr>
            <a:endParaRPr lang="en-US" sz="1400" b="1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Business#1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1"/>
            <a:ext cx="8229600" cy="2590800"/>
          </a:xfrm>
        </p:spPr>
        <p:txBody>
          <a:bodyPr>
            <a:normAutofit/>
          </a:bodyPr>
          <a:lstStyle/>
          <a:p>
            <a:r>
              <a:rPr lang="en-GB" sz="2400" dirty="0" smtClean="0">
                <a:latin typeface="Calibri" panose="020F0502020204030204" pitchFamily="34" charset="0"/>
              </a:rPr>
              <a:t>Call Meeting to Order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Meeting called to order by chair at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Call for secretary / Minutes taker</a:t>
            </a:r>
          </a:p>
          <a:p>
            <a:pPr lvl="1"/>
            <a:r>
              <a:rPr lang="en-GB" sz="2000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GB" sz="2400" dirty="0" smtClean="0">
                <a:latin typeface="Calibri" panose="020F0502020204030204" pitchFamily="34" charset="0"/>
              </a:rPr>
              <a:t>Roll Call</a:t>
            </a:r>
          </a:p>
          <a:p>
            <a:endParaRPr lang="en-US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60381320"/>
              </p:ext>
            </p:extLst>
          </p:nvPr>
        </p:nvGraphicFramePr>
        <p:xfrm>
          <a:off x="914400" y="3520440"/>
          <a:ext cx="7772400" cy="28651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59280"/>
                <a:gridCol w="1859280"/>
                <a:gridCol w="243840"/>
                <a:gridCol w="1905000"/>
                <a:gridCol w="1905000"/>
              </a:tblGrid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Name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Affiliation</a:t>
                      </a:r>
                      <a:endParaRPr lang="en-US" sz="1400" dirty="0"/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</a:rPr>
                        <a:t>Juan Carlos Zuniga (Chair)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>
                          <a:solidFill>
                            <a:schemeClr val="tx1"/>
                          </a:solidFill>
                        </a:rPr>
                        <a:t>InterDigital</a:t>
                      </a:r>
                      <a:endParaRPr lang="en-US" sz="140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Piers O’Hanlon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Oxford Internet Institute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Mathieu Cunche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INRIA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Walter Pienciak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IEEE-SA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Antonio de la </a:t>
                      </a:r>
                      <a:r>
                        <a:rPr lang="en-US" sz="1400" dirty="0" err="1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Oliva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UC3M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Karen Randall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Randall-Consulting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Harkins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Aruba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Networks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Max Riegel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NSN</a:t>
                      </a: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Paul Lambert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Marvell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Dan Romascanu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Avaya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Soo Bum Lee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Qualcomm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nl-NL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Rene Struik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Struik Security Consultancy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  <a:tr h="292100"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Robert</a:t>
                      </a:r>
                      <a:r>
                        <a:rPr lang="en-US" sz="1400" baseline="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 Moskowitz</a:t>
                      </a:r>
                      <a:endParaRPr lang="en-US" sz="1400" dirty="0" smtClean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Verizon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Brian Weis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>
                          <a:solidFill>
                            <a:schemeClr val="bg2">
                              <a:lumMod val="75000"/>
                            </a:schemeClr>
                          </a:solidFill>
                        </a:rPr>
                        <a:t>Cisco</a:t>
                      </a:r>
                      <a:endParaRPr lang="en-US" sz="1400" dirty="0">
                        <a:solidFill>
                          <a:schemeClr val="bg2">
                            <a:lumMod val="75000"/>
                          </a:schemeClr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Business#2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Calibri" panose="020F0502020204030204" pitchFamily="34" charset="0"/>
              </a:rPr>
              <a:t>Agenda bashing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Approval of minutes</a:t>
            </a:r>
          </a:p>
          <a:p>
            <a:pPr lvl="1"/>
            <a:r>
              <a:rPr lang="en-US" dirty="0" smtClean="0">
                <a:latin typeface="Calibri" panose="020F0502020204030204" pitchFamily="34" charset="0"/>
              </a:rPr>
              <a:t> </a:t>
            </a:r>
          </a:p>
          <a:p>
            <a:r>
              <a:rPr lang="en-US" dirty="0" smtClean="0">
                <a:latin typeface="Calibri" panose="020F0502020204030204" pitchFamily="34" charset="0"/>
              </a:rPr>
              <a:t>Reports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 Privacy PAR/CSD potential comments</a:t>
            </a:r>
          </a:p>
          <a:p>
            <a:pPr lvl="1"/>
            <a:r>
              <a:rPr lang="en-US" dirty="0">
                <a:latin typeface="Calibri" panose="020F0502020204030204" pitchFamily="34" charset="0"/>
              </a:rPr>
              <a:t>802.1 WG Motion and 802 EC Closing Report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Coverage (1/2)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8"/>
            <a:ext cx="8915400" cy="4906962"/>
          </a:xfrm>
        </p:spPr>
        <p:txBody>
          <a:bodyPr>
            <a:noAutofit/>
          </a:bodyPr>
          <a:lstStyle/>
          <a:p>
            <a:pPr lvl="0"/>
            <a:r>
              <a:rPr lang="en-US" sz="1800" b="1" dirty="0"/>
              <a:t>IEEE Press Release</a:t>
            </a:r>
            <a:endParaRPr lang="en-US" sz="1800" dirty="0"/>
          </a:p>
          <a:p>
            <a:pPr lvl="1"/>
            <a:r>
              <a:rPr lang="en-US" sz="1800" dirty="0"/>
              <a:t>IEEE Announces Successful Wireless Privacy Trials at IETF and IEEE 802® Meetings</a:t>
            </a:r>
          </a:p>
          <a:p>
            <a:pPr lvl="1"/>
            <a:r>
              <a:rPr lang="en-US" sz="1800" u="sng" dirty="0">
                <a:hlinkClick r:id="rId2"/>
              </a:rPr>
              <a:t>http://standards.ieee.org/news/2015/wireless_privacy_trials.html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MAC Address Privacy Inches Towards </a:t>
            </a:r>
            <a:r>
              <a:rPr lang="en-US" sz="1800" b="1" dirty="0" err="1"/>
              <a:t>Standardisation</a:t>
            </a:r>
            <a:r>
              <a:rPr lang="en-US" sz="1800" b="1" dirty="0"/>
              <a:t> "IEEE hums along to IETF anti-surveillance tune"</a:t>
            </a:r>
            <a:endParaRPr lang="en-US" sz="1800" dirty="0"/>
          </a:p>
          <a:p>
            <a:pPr lvl="1"/>
            <a:r>
              <a:rPr lang="en-US" sz="1800" dirty="0"/>
              <a:t>The Register, June 26, 2015, </a:t>
            </a:r>
            <a:r>
              <a:rPr lang="en-US" sz="1800" u="sng" dirty="0">
                <a:hlinkClick r:id="rId3"/>
              </a:rPr>
              <a:t>http://www.theregister.co.uk/2015/06/26/mac_address_privacy_inches_towards_standardisation/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MAC Address Randomization Gets Closer to Becoming a Standard </a:t>
            </a:r>
            <a:endParaRPr lang="en-US" sz="1800" dirty="0"/>
          </a:p>
          <a:p>
            <a:pPr lvl="1"/>
            <a:r>
              <a:rPr lang="es-MX" sz="1800" dirty="0" err="1"/>
              <a:t>Softpedia</a:t>
            </a:r>
            <a:r>
              <a:rPr lang="es-MX" sz="1800" dirty="0"/>
              <a:t>, June 26, 2015, </a:t>
            </a:r>
            <a:r>
              <a:rPr lang="es-MX" sz="1800" u="sng" dirty="0">
                <a:hlinkClick r:id="rId4"/>
              </a:rPr>
              <a:t>http://news.softpedia.com/news/mac-address-randomization-gets-closer-to-becoming-a-standard-485372.shtml</a:t>
            </a:r>
            <a:r>
              <a:rPr lang="es-MX" sz="1800" dirty="0"/>
              <a:t>  </a:t>
            </a:r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13435766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Calibri" panose="020F0502020204030204" pitchFamily="34" charset="0"/>
              </a:rPr>
              <a:t>IEEE Press Release and Media Coverage (2/2)</a:t>
            </a:r>
            <a:endParaRPr lang="en-US" dirty="0">
              <a:latin typeface="Calibri" panose="020F050202020403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417638"/>
            <a:ext cx="8915400" cy="4632325"/>
          </a:xfrm>
        </p:spPr>
        <p:txBody>
          <a:bodyPr>
            <a:noAutofit/>
          </a:bodyPr>
          <a:lstStyle/>
          <a:p>
            <a:pPr lvl="0"/>
            <a:r>
              <a:rPr lang="en-US" sz="1800" b="1" dirty="0"/>
              <a:t>IEEE said it successfully tested improved privacy features for Wi-Fi at field trials.</a:t>
            </a:r>
            <a:endParaRPr lang="en-US" sz="1800" dirty="0"/>
          </a:p>
          <a:p>
            <a:pPr lvl="1"/>
            <a:r>
              <a:rPr lang="en-US" sz="1800" dirty="0"/>
              <a:t>RCR Wireless, Kelly Hill, June 26, 2015, </a:t>
            </a:r>
            <a:r>
              <a:rPr lang="en-US" sz="1800" u="sng" dirty="0">
                <a:hlinkClick r:id="rId2"/>
              </a:rPr>
              <a:t>http://www.rcrwireless.com/20150626/test-and-measurement/test-and-measurement-keysight-to-work-with-korea-telecom-on-5g-tag6</a:t>
            </a:r>
            <a:r>
              <a:rPr lang="en-US" sz="1800" dirty="0"/>
              <a:t> </a:t>
            </a:r>
          </a:p>
          <a:p>
            <a:pPr lvl="0"/>
            <a:endParaRPr lang="en-US" sz="1800" b="1" dirty="0" smtClean="0"/>
          </a:p>
          <a:p>
            <a:pPr lvl="0"/>
            <a:r>
              <a:rPr lang="en-US" sz="1800" b="1" dirty="0" smtClean="0"/>
              <a:t>IEEE </a:t>
            </a:r>
            <a:r>
              <a:rPr lang="en-US" sz="1800" b="1" dirty="0"/>
              <a:t>Group Recommends Random MAC Addresses for Wi-Fi Security</a:t>
            </a:r>
            <a:r>
              <a:rPr lang="en-US" sz="1800" dirty="0"/>
              <a:t> </a:t>
            </a:r>
          </a:p>
          <a:p>
            <a:pPr lvl="1"/>
            <a:r>
              <a:rPr lang="en-US" sz="1800" dirty="0"/>
              <a:t>CSO, July 8, 2015 , </a:t>
            </a:r>
            <a:r>
              <a:rPr lang="en-US" sz="1800" u="sng" dirty="0">
                <a:hlinkClick r:id="rId3"/>
              </a:rPr>
              <a:t>http://www.csoonline.com/article/2945044/cyber-attacks-espionage/ieee-groups-recommends-random-mac-addresses-for-wi-fi-security.html</a:t>
            </a:r>
            <a:r>
              <a:rPr lang="en-US" sz="1800" dirty="0"/>
              <a:t> </a:t>
            </a:r>
            <a:endParaRPr lang="en-US" sz="1800" dirty="0" smtClean="0"/>
          </a:p>
          <a:p>
            <a:pPr lvl="1"/>
            <a:endParaRPr lang="en-US" sz="1800" dirty="0"/>
          </a:p>
          <a:p>
            <a:pPr lvl="0"/>
            <a:r>
              <a:rPr lang="en-US" sz="1800" b="1" dirty="0"/>
              <a:t>IEEE Study Group Recommends Improvements in Wi-Fi Security </a:t>
            </a:r>
            <a:endParaRPr lang="en-US" sz="1800" dirty="0"/>
          </a:p>
          <a:p>
            <a:pPr lvl="1"/>
            <a:r>
              <a:rPr lang="en-US" sz="1800" dirty="0" err="1"/>
              <a:t>FierceWireless</a:t>
            </a:r>
            <a:r>
              <a:rPr lang="en-US" sz="1800" dirty="0"/>
              <a:t>, July 9, 2015, </a:t>
            </a:r>
            <a:r>
              <a:rPr lang="en-US" sz="1800" u="sng" dirty="0">
                <a:hlinkClick r:id="rId4"/>
              </a:rPr>
              <a:t>http://www.fiercewireless.com/tech/story/ieee-study-group-recommends-improvements-wi-fi-security/2015-07-09</a:t>
            </a:r>
            <a:r>
              <a:rPr lang="en-US" sz="18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20732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Roger's PowerBook HD:802:802.16:meetings:#3 9909 Boulder:Template.pot</Template>
  <TotalTime>1629</TotalTime>
  <Words>939</Words>
  <Application>Microsoft Office PowerPoint</Application>
  <PresentationFormat>On-screen Show (4:3)</PresentationFormat>
  <Paragraphs>194</Paragraphs>
  <Slides>18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Helvetica</vt:lpstr>
      <vt:lpstr>Monotype Sorts</vt:lpstr>
      <vt:lpstr>Times</vt:lpstr>
      <vt:lpstr>Times New Roman</vt:lpstr>
      <vt:lpstr>Template</vt:lpstr>
      <vt:lpstr>IEEE 802 EC Privacy Recommendation SG  802 Plenary Meeting July 13-17, 2015 </vt:lpstr>
      <vt:lpstr>Guidelines for IEEE-SA Meetings</vt:lpstr>
      <vt:lpstr>Resources – URLs</vt:lpstr>
      <vt:lpstr>July 2015 F2F Meeting</vt:lpstr>
      <vt:lpstr>Agenda</vt:lpstr>
      <vt:lpstr>Business#1</vt:lpstr>
      <vt:lpstr>Business#2</vt:lpstr>
      <vt:lpstr>IEEE Press Release and Media Coverage (1/2)</vt:lpstr>
      <vt:lpstr>IEEE Press Release and Media Coverage (2/2)</vt:lpstr>
      <vt:lpstr>IEEE 802 Privacy Recommendation PAR/CSD (1/2)</vt:lpstr>
      <vt:lpstr>IEEE 802 Privacy Recommendation PAR/CSD (2/2)</vt:lpstr>
      <vt:lpstr>Privacy EC SG Motion #1 </vt:lpstr>
      <vt:lpstr>Privacy EC SG Motion #2 </vt:lpstr>
      <vt:lpstr>IEEE 802 EC Closing Report</vt:lpstr>
      <vt:lpstr>Business#3.1</vt:lpstr>
      <vt:lpstr>Business#3.2</vt:lpstr>
      <vt:lpstr>Business#4</vt:lpstr>
      <vt:lpstr>Business#4</vt:lpstr>
    </vt:vector>
  </TitlesOfParts>
  <Company>NIST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Roger Marks</dc:creator>
  <cp:lastModifiedBy>Zuniga, Juan Carlos</cp:lastModifiedBy>
  <cp:revision>263</cp:revision>
  <cp:lastPrinted>1998-02-10T13:28:06Z</cp:lastPrinted>
  <dcterms:created xsi:type="dcterms:W3CDTF">2011-12-30T17:06:23Z</dcterms:created>
  <dcterms:modified xsi:type="dcterms:W3CDTF">2015-07-16T01:12:44Z</dcterms:modified>
</cp:coreProperties>
</file>