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0"/>
  </p:notesMasterIdLst>
  <p:handoutMasterIdLst>
    <p:handoutMasterId r:id="rId11"/>
  </p:handoutMasterIdLst>
  <p:sldIdLst>
    <p:sldId id="1004" r:id="rId2"/>
    <p:sldId id="997" r:id="rId3"/>
    <p:sldId id="998" r:id="rId4"/>
    <p:sldId id="1002" r:id="rId5"/>
    <p:sldId id="999" r:id="rId6"/>
    <p:sldId id="1005" r:id="rId7"/>
    <p:sldId id="1006" r:id="rId8"/>
    <p:sldId id="1007" r:id="rId9"/>
  </p:sldIdLst>
  <p:sldSz cx="9906000" cy="6858000" type="A4"/>
  <p:notesSz cx="7102475" cy="10231438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>
          <p15:clr>
            <a:srgbClr val="A4A3A4"/>
          </p15:clr>
        </p15:guide>
        <p15:guide id="2" pos="32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J. Bernardos" initials="cj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CCFFCC"/>
    <a:srgbClr val="66FF33"/>
    <a:srgbClr val="FF0000"/>
    <a:srgbClr val="0066FF"/>
    <a:srgbClr val="00DFCA"/>
    <a:srgbClr val="CC6600"/>
    <a:srgbClr val="EAEAEA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09" autoAdjust="0"/>
    <p:restoredTop sz="64886" autoAdjust="0"/>
  </p:normalViewPr>
  <p:slideViewPr>
    <p:cSldViewPr snapToObjects="1">
      <p:cViewPr varScale="1">
        <p:scale>
          <a:sx n="86" d="100"/>
          <a:sy n="86" d="100"/>
        </p:scale>
        <p:origin x="282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60" y="1542"/>
      </p:cViewPr>
      <p:guideLst>
        <p:guide orient="horz" pos="2218"/>
        <p:guide pos="32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guindous\privacy_trial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guindous\privacy_trial\ietf92\ietf92_experiment_DHCPAC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rgbClr val="92D050"/>
              </a:solidFill>
              <a:ln>
                <a:solidFill>
                  <a:srgbClr val="00B050"/>
                </a:solidFill>
              </a:ln>
            </c:spPr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-7.3144976168072848E-2"/>
                  <c:y val="9.60361784014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546104948031897"/>
                  <c:y val="-0.247730351685633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020058714864293"/>
                  <c:y val="3.2729986883712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0118985126859146E-2"/>
                  <c:y val="9.9490376202974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Hoja1!$I$5:$I$8</c:f>
              <c:strCache>
                <c:ptCount val="4"/>
                <c:pt idx="0">
                  <c:v>Windows</c:v>
                </c:pt>
                <c:pt idx="1">
                  <c:v>OS X</c:v>
                </c:pt>
                <c:pt idx="2">
                  <c:v>Linux</c:v>
                </c:pt>
                <c:pt idx="3">
                  <c:v>Android</c:v>
                </c:pt>
              </c:strCache>
            </c:strRef>
          </c:cat>
          <c:val>
            <c:numRef>
              <c:f>Hoja1!$K$5:$K$8</c:f>
              <c:numCache>
                <c:formatCode>0%</c:formatCode>
                <c:ptCount val="4"/>
                <c:pt idx="0">
                  <c:v>0.14299999999999999</c:v>
                </c:pt>
                <c:pt idx="1">
                  <c:v>0.5</c:v>
                </c:pt>
                <c:pt idx="2">
                  <c:v>0.28599999999999998</c:v>
                </c:pt>
                <c:pt idx="3">
                  <c:v>7.0999999999999994E-2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265223097112866"/>
          <c:y val="0.30205854476523775"/>
          <c:w val="0.18456999125109361"/>
          <c:h val="0.28477143482064743"/>
        </c:manualLayout>
      </c:layout>
      <c:overlay val="0"/>
      <c:txPr>
        <a:bodyPr/>
        <a:lstStyle/>
        <a:p>
          <a:pPr rtl="0"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Stats!$K$3:$K$23</c:f>
              <c:strCache>
                <c:ptCount val="21"/>
                <c:pt idx="0">
                  <c:v>31.133.140.197</c:v>
                </c:pt>
                <c:pt idx="1">
                  <c:v>31.133.143.128</c:v>
                </c:pt>
                <c:pt idx="2">
                  <c:v>31.133.143.131</c:v>
                </c:pt>
                <c:pt idx="3">
                  <c:v>31.133.143.140</c:v>
                </c:pt>
                <c:pt idx="4">
                  <c:v>31.133.143.149</c:v>
                </c:pt>
                <c:pt idx="5">
                  <c:v>31.133.160.163</c:v>
                </c:pt>
                <c:pt idx="6">
                  <c:v>31.133.167.134</c:v>
                </c:pt>
                <c:pt idx="7">
                  <c:v>31.133.168.103</c:v>
                </c:pt>
                <c:pt idx="8">
                  <c:v>31.133.175.127</c:v>
                </c:pt>
                <c:pt idx="9">
                  <c:v>31.133.180.232</c:v>
                </c:pt>
                <c:pt idx="10">
                  <c:v>31.133.183.132</c:v>
                </c:pt>
                <c:pt idx="11">
                  <c:v>31.133.167.16</c:v>
                </c:pt>
                <c:pt idx="12">
                  <c:v>31.133.167.19</c:v>
                </c:pt>
                <c:pt idx="13">
                  <c:v>31.133.167.5</c:v>
                </c:pt>
                <c:pt idx="14">
                  <c:v>31.133.175.1</c:v>
                </c:pt>
                <c:pt idx="15">
                  <c:v>31.133.177.55</c:v>
                </c:pt>
                <c:pt idx="16">
                  <c:v>31.133.178.27</c:v>
                </c:pt>
                <c:pt idx="17">
                  <c:v>31.133.178.76</c:v>
                </c:pt>
                <c:pt idx="18">
                  <c:v>31.133.183.17</c:v>
                </c:pt>
                <c:pt idx="19">
                  <c:v>31.133.183.2</c:v>
                </c:pt>
                <c:pt idx="20">
                  <c:v>31.133.183.3</c:v>
                </c:pt>
              </c:strCache>
            </c:strRef>
          </c:cat>
          <c:val>
            <c:numRef>
              <c:f>Stats!$L$3:$L$23</c:f>
              <c:numCache>
                <c:formatCode>General</c:formatCode>
                <c:ptCount val="21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9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5</c:v>
                </c:pt>
                <c:pt idx="18">
                  <c:v>2</c:v>
                </c:pt>
                <c:pt idx="19">
                  <c:v>3</c:v>
                </c:pt>
                <c:pt idx="2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3151944"/>
        <c:axId val="433152336"/>
      </c:barChart>
      <c:catAx>
        <c:axId val="433151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3152336"/>
        <c:crosses val="autoZero"/>
        <c:auto val="1"/>
        <c:lblAlgn val="ctr"/>
        <c:lblOffset val="100"/>
        <c:noMultiLvlLbl val="0"/>
      </c:catAx>
      <c:valAx>
        <c:axId val="433152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3151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826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6" y="-158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00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6" y="972200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fld id="{6B60238E-1173-444B-A809-E9698CD930B7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006"/>
            <a:ext cx="5209329" cy="430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Texto del cuerpo</a:t>
            </a:r>
          </a:p>
          <a:p>
            <a:pPr lvl="0"/>
            <a:r>
              <a:rPr lang="es-ES_tradnl" smtClean="0"/>
              <a:t>Segundo nivel</a:t>
            </a:r>
          </a:p>
          <a:p>
            <a:pPr lvl="0"/>
            <a:r>
              <a:rPr lang="es-ES_tradnl" smtClean="0"/>
              <a:t>Tercer nivel</a:t>
            </a:r>
          </a:p>
          <a:p>
            <a:pPr lvl="0"/>
            <a:r>
              <a:rPr lang="es-ES_tradnl" smtClean="0"/>
              <a:t>Cuarto nivel</a:t>
            </a:r>
          </a:p>
          <a:p>
            <a:pPr lvl="0"/>
            <a:r>
              <a:rPr lang="es-ES_tradnl" smtClean="0"/>
              <a:t>Quinto nivel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290772" y="9993388"/>
            <a:ext cx="452640" cy="23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05" tIns="45975" rIns="90305" bIns="45975">
            <a:spAutoFit/>
          </a:bodyPr>
          <a:lstStyle/>
          <a:p>
            <a:pPr defTabSz="901700">
              <a:lnSpc>
                <a:spcPct val="90000"/>
              </a:lnSpc>
            </a:pPr>
            <a:fld id="{AF60F159-7F68-4071-AD56-F917054846EF}" type="slidenum">
              <a:rPr lang="es-ES_tradnl" sz="1000">
                <a:latin typeface="Times New Roman" pitchFamily="18" charset="0"/>
              </a:rPr>
              <a:pPr defTabSz="901700">
                <a:lnSpc>
                  <a:spcPct val="90000"/>
                </a:lnSpc>
              </a:pPr>
              <a:t>‹#›</a:t>
            </a:fld>
            <a:endParaRPr lang="es-ES_tradnl" sz="1000"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0" y="774700"/>
            <a:ext cx="5518150" cy="3821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9024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5" name="Oval 5"/>
          <p:cNvSpPr>
            <a:spLocks noChangeArrowheads="1"/>
          </p:cNvSpPr>
          <p:nvPr/>
        </p:nvSpPr>
        <p:spPr bwMode="auto">
          <a:xfrm>
            <a:off x="5457825" y="44450"/>
            <a:ext cx="1655763" cy="151288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710086" name="Group 6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10087" name="Picture 7" descr="imagen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10088" name="Picture 8" descr="imagen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53288" y="566738"/>
            <a:ext cx="2144712" cy="58864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9150" y="566738"/>
            <a:ext cx="6281738" cy="5886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n 004"/>
          <p:cNvPicPr>
            <a:picLocks noChangeAspect="1" noChangeArrowheads="1"/>
          </p:cNvPicPr>
          <p:nvPr userDrawn="1"/>
        </p:nvPicPr>
        <p:blipFill>
          <a:blip r:embed="rId3" cstate="print"/>
          <a:srcRect t="14174"/>
          <a:stretch>
            <a:fillRect/>
          </a:stretch>
        </p:blipFill>
        <p:spPr bwMode="auto">
          <a:xfrm>
            <a:off x="0" y="0"/>
            <a:ext cx="9926638" cy="6858024"/>
          </a:xfrm>
          <a:prstGeom prst="rect">
            <a:avLst/>
          </a:prstGeom>
          <a:noFill/>
        </p:spPr>
      </p:pic>
      <p:pic>
        <p:nvPicPr>
          <p:cNvPr id="9" name="Picture 4" descr="E:\Imagenes\Imágenes UC3M\EscudoLogoCorporativo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823"/>
          <a:stretch>
            <a:fillRect/>
          </a:stretch>
        </p:blipFill>
        <p:spPr bwMode="auto">
          <a:xfrm>
            <a:off x="1625180" y="-63837"/>
            <a:ext cx="3215401" cy="1708265"/>
          </a:xfrm>
          <a:prstGeom prst="rect">
            <a:avLst/>
          </a:prstGeom>
          <a:noFill/>
        </p:spPr>
      </p:pic>
      <p:pic>
        <p:nvPicPr>
          <p:cNvPr id="4098" name="Picture 2" descr="E:\Imagenes\Imágenes UC3M\uc3m-logo_trans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423" y="79038"/>
            <a:ext cx="1534756" cy="1534756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99719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055B853F-2162-479E-B468-D4FBC23BBF4F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9AFAA40B-9D1F-4BC2-82BC-4F203A4BDA07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92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997196"/>
          </a:xfrm>
        </p:spPr>
        <p:txBody>
          <a:bodyPr/>
          <a:lstStyle>
            <a:lvl1pPr>
              <a:defRPr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9150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84775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058" name="Group 2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09059" name="Picture 3" descr="imagen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09060" name="Picture 4" descr="imagen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  <p:sp>
        <p:nvSpPr>
          <p:cNvPr id="17090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819150" y="1412875"/>
            <a:ext cx="857885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This is the first level bullet</a:t>
            </a:r>
          </a:p>
          <a:p>
            <a:pPr lvl="2"/>
            <a:r>
              <a:rPr lang="en-US" smtClean="0"/>
              <a:t> This is the second level bullet</a:t>
            </a:r>
          </a:p>
          <a:p>
            <a:pPr lvl="3"/>
            <a:r>
              <a:rPr lang="en-US" smtClean="0"/>
              <a:t> This is the third level bullet</a:t>
            </a:r>
          </a:p>
          <a:p>
            <a:pPr lvl="3"/>
            <a:endParaRPr lang="en-US" smtClean="0"/>
          </a:p>
        </p:txBody>
      </p:sp>
      <p:sp>
        <p:nvSpPr>
          <p:cNvPr id="1709062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2073275" y="566738"/>
            <a:ext cx="63357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Subtitle</a:t>
            </a:r>
          </a:p>
        </p:txBody>
      </p:sp>
      <p:sp>
        <p:nvSpPr>
          <p:cNvPr id="1709063" name="Text Box 7"/>
          <p:cNvSpPr txBox="1">
            <a:spLocks noChangeArrowheads="1"/>
          </p:cNvSpPr>
          <p:nvPr/>
        </p:nvSpPr>
        <p:spPr bwMode="auto">
          <a:xfrm>
            <a:off x="7137400" y="6559550"/>
            <a:ext cx="2651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0" rIns="82550" bIns="0">
            <a:spAutoFit/>
          </a:bodyPr>
          <a:lstStyle/>
          <a:p>
            <a:pPr algn="r"/>
            <a:fld id="{7E19DC54-8BA7-40B4-8870-56C13057E14A}" type="slidenum">
              <a:rPr lang="en-US" sz="1100">
                <a:solidFill>
                  <a:srgbClr val="003BB2"/>
                </a:solidFill>
                <a:latin typeface="Arial" charset="0"/>
              </a:rPr>
              <a:pPr algn="r"/>
              <a:t>‹#›</a:t>
            </a:fld>
            <a:endParaRPr lang="en-US" sz="1100">
              <a:solidFill>
                <a:srgbClr val="003BB2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9250" indent="-3492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u"/>
        <a:defRPr sz="2800" b="1">
          <a:solidFill>
            <a:srgbClr val="3333CC"/>
          </a:solidFill>
          <a:latin typeface="+mn-lt"/>
          <a:ea typeface="+mn-ea"/>
          <a:cs typeface="+mn-cs"/>
        </a:defRPr>
      </a:lvl1pPr>
      <a:lvl2pPr marL="800100" indent="-336550" algn="l" rtl="0" eaLnBrk="0" fontAlgn="base" hangingPunct="0">
        <a:spcBef>
          <a:spcPct val="25000"/>
        </a:spcBef>
        <a:spcAft>
          <a:spcPct val="0"/>
        </a:spcAft>
        <a:buClr>
          <a:srgbClr val="3333CC"/>
        </a:buClr>
        <a:buSzPct val="70000"/>
        <a:buFont typeface="Wingdings" pitchFamily="2" charset="2"/>
        <a:buChar char="v"/>
        <a:defRPr sz="2400" b="1">
          <a:solidFill>
            <a:schemeClr val="tx1"/>
          </a:solidFill>
          <a:latin typeface="+mn-lt"/>
        </a:defRPr>
      </a:lvl2pPr>
      <a:lvl3pPr marL="1146175" indent="-231775" algn="l" rtl="0" eaLnBrk="0" fontAlgn="base" hangingPunct="0">
        <a:spcBef>
          <a:spcPct val="25000"/>
        </a:spcBef>
        <a:spcAft>
          <a:spcPct val="0"/>
        </a:spcAft>
        <a:buClr>
          <a:srgbClr val="CC0066"/>
        </a:buClr>
        <a:buSzPct val="80000"/>
        <a:buFont typeface="Wingdings" pitchFamily="2" charset="2"/>
        <a:buChar char="ü"/>
        <a:defRPr sz="2100" b="1">
          <a:solidFill>
            <a:schemeClr val="tx1"/>
          </a:solidFill>
          <a:latin typeface="+mn-lt"/>
        </a:defRPr>
      </a:lvl3pPr>
      <a:lvl4pPr marL="1485900" indent="-225425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SzPct val="12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045430"/>
              </p:ext>
            </p:extLst>
          </p:nvPr>
        </p:nvGraphicFramePr>
        <p:xfrm>
          <a:off x="577850" y="482600"/>
          <a:ext cx="8750301" cy="3523226"/>
        </p:xfrm>
        <a:graphic>
          <a:graphicData uri="http://schemas.openxmlformats.org/drawingml/2006/table">
            <a:tbl>
              <a:tblPr/>
              <a:tblGrid>
                <a:gridCol w="2227131"/>
                <a:gridCol w="2227130"/>
                <a:gridCol w="1577073"/>
                <a:gridCol w="2718967"/>
              </a:tblGrid>
              <a:tr h="40005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WiFi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Privacy network experiment</a:t>
                      </a:r>
                      <a:b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IEEE 802 Berlin Plenary and IETF92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Date: [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2015-07-15]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6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Authors: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Name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Affiliation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Phone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Email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Jesús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Bernardos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cjbc@it.uc3m.es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Antonio de la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Oliva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aoliva@it.uc3m.es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 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Zúñiga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InterDigital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JuanCarlos.Zuniga@InterDigital.com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Copyright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Copyright Policy &lt;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2"/>
                        </a:rPr>
                        <a:t>http://standards.ieee.org/IPR/copyrightpolicy.html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1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Patent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Patent Policy and Procedures: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3"/>
                        </a:rPr>
                        <a:t>http://standards.ieee.org/guides/bylaws/sect6-7.html#6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 and 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4"/>
                        </a:rPr>
                        <a:t>http://standards.ieee.org/guides/opman/sect6.html#6.3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4293096"/>
            <a:ext cx="8750300" cy="1955304"/>
          </a:xfrm>
          <a:prstGeom prst="rect">
            <a:avLst/>
          </a:prstGeom>
          <a:noFill/>
        </p:spPr>
        <p:txBody>
          <a:bodyPr lIns="36000" tIns="36000" rIns="36000" bIns="36000">
            <a:norm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charset="0"/>
                <a:cs typeface="Arial" charset="0"/>
              </a:rPr>
              <a:t>Abstract</a:t>
            </a:r>
          </a:p>
          <a:p>
            <a:pPr>
              <a:defRPr/>
            </a:pPr>
            <a:endParaRPr lang="en-US" sz="1600" dirty="0">
              <a:latin typeface="+mn-lt"/>
              <a:ea typeface="ＭＳ Ｐゴシック" charset="0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ea typeface="ＭＳ Ｐゴシック" charset="0"/>
                <a:cs typeface="Arial" charset="0"/>
              </a:rPr>
              <a:t>The present </a:t>
            </a:r>
            <a:r>
              <a:rPr lang="en-US" sz="1600" dirty="0" smtClean="0">
                <a:latin typeface="+mn-lt"/>
                <a:ea typeface="ＭＳ Ｐゴシック" charset="0"/>
                <a:cs typeface="Arial" charset="0"/>
              </a:rPr>
              <a:t>document reports on the </a:t>
            </a:r>
            <a:r>
              <a:rPr lang="en-US" sz="1600" dirty="0" smtClean="0">
                <a:latin typeface="+mn-lt"/>
                <a:ea typeface="ＭＳ Ｐゴシック" charset="0"/>
                <a:cs typeface="Arial" charset="0"/>
              </a:rPr>
              <a:t>trials </a:t>
            </a:r>
            <a:r>
              <a:rPr lang="en-US" sz="1600" dirty="0" smtClean="0">
                <a:latin typeface="+mn-lt"/>
                <a:ea typeface="ＭＳ Ｐゴシック" charset="0"/>
                <a:cs typeface="Arial" charset="0"/>
              </a:rPr>
              <a:t>performed at </a:t>
            </a:r>
            <a:r>
              <a:rPr lang="en-US" sz="1600" dirty="0" smtClean="0">
                <a:latin typeface="+mn-lt"/>
                <a:ea typeface="ＭＳ Ｐゴシック" charset="0"/>
                <a:cs typeface="Arial" charset="0"/>
              </a:rPr>
              <a:t>IEEE 802 plenary in Berlin and IETF92.</a:t>
            </a:r>
            <a:endParaRPr lang="en-US" sz="1600" dirty="0">
              <a:latin typeface="+mn-lt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0441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Experiment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819150" y="1412875"/>
            <a:ext cx="8814370" cy="5040313"/>
          </a:xfrm>
        </p:spPr>
        <p:txBody>
          <a:bodyPr/>
          <a:lstStyle/>
          <a:p>
            <a:r>
              <a:rPr lang="en-US" dirty="0" smtClean="0"/>
              <a:t>Continue with the Wi-Fi MAC randomization trial at </a:t>
            </a:r>
            <a:r>
              <a:rPr lang="en-US" dirty="0" smtClean="0"/>
              <a:t>IEEE 802 March 2015 Plenary and IETF92 meetings</a:t>
            </a:r>
            <a:endParaRPr lang="en-US" dirty="0" smtClean="0"/>
          </a:p>
          <a:p>
            <a:pPr lvl="1"/>
            <a:r>
              <a:rPr lang="en-US" dirty="0" smtClean="0"/>
              <a:t>First trial at IETF91, on an experimental network</a:t>
            </a:r>
          </a:p>
          <a:p>
            <a:pPr lvl="2"/>
            <a:r>
              <a:rPr lang="en-US" dirty="0" smtClean="0"/>
              <a:t>Now running on all the regular attendees’ networks</a:t>
            </a:r>
          </a:p>
          <a:p>
            <a:pPr lvl="1"/>
            <a:r>
              <a:rPr lang="en-US" dirty="0" smtClean="0"/>
              <a:t>Evaluating support of different OSes</a:t>
            </a:r>
          </a:p>
          <a:p>
            <a:pPr lvl="2"/>
            <a:r>
              <a:rPr lang="en-US" dirty="0" smtClean="0"/>
              <a:t> Windows, OS X and Linux already supported in IETF91</a:t>
            </a:r>
          </a:p>
          <a:p>
            <a:pPr lvl="2"/>
            <a:r>
              <a:rPr lang="en-US" dirty="0" smtClean="0"/>
              <a:t>Android support added for IETF92</a:t>
            </a:r>
          </a:p>
          <a:p>
            <a:pPr lvl="1"/>
            <a:r>
              <a:rPr lang="en-US" dirty="0" smtClean="0"/>
              <a:t>Analyzing the impact of L2 address randomization on the user experience and the network infrastructure</a:t>
            </a:r>
          </a:p>
          <a:p>
            <a:pPr lvl="2"/>
            <a:r>
              <a:rPr lang="en-US" dirty="0" smtClean="0"/>
              <a:t>Specially in case of L2 address collision</a:t>
            </a:r>
          </a:p>
          <a:p>
            <a:pPr lvl="1"/>
            <a:r>
              <a:rPr lang="en-US" dirty="0" smtClean="0"/>
              <a:t>Keep on learning from this experience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Network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on all wireless </a:t>
            </a:r>
            <a:r>
              <a:rPr lang="en-US" dirty="0" smtClean="0"/>
              <a:t>Internet </a:t>
            </a:r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No isolated </a:t>
            </a:r>
            <a:r>
              <a:rPr lang="en-US" dirty="0"/>
              <a:t>SSID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ietf-PrivRandMAC</a:t>
            </a:r>
            <a:r>
              <a:rPr lang="en-US" dirty="0"/>
              <a:t>) </a:t>
            </a:r>
            <a:r>
              <a:rPr lang="en-US" dirty="0" smtClean="0"/>
              <a:t>deployed </a:t>
            </a:r>
            <a:r>
              <a:rPr lang="en-US" dirty="0" smtClean="0"/>
              <a:t>on the IETF network.</a:t>
            </a:r>
            <a:endParaRPr lang="en-US" dirty="0" smtClean="0"/>
          </a:p>
          <a:p>
            <a:pPr lvl="1"/>
            <a:r>
              <a:rPr lang="en-US" dirty="0" smtClean="0"/>
              <a:t>Deployed on all </a:t>
            </a:r>
            <a:r>
              <a:rPr lang="en-US" dirty="0" smtClean="0"/>
              <a:t>physical </a:t>
            </a:r>
            <a:r>
              <a:rPr lang="en-US" dirty="0" smtClean="0"/>
              <a:t>Access Points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Minor </a:t>
            </a:r>
            <a:r>
              <a:rPr lang="en-US" dirty="0" smtClean="0"/>
              <a:t>change for the </a:t>
            </a:r>
            <a:r>
              <a:rPr lang="en-US" dirty="0" smtClean="0"/>
              <a:t>second and third trial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Shorter </a:t>
            </a:r>
            <a:r>
              <a:rPr lang="en-US" dirty="0"/>
              <a:t>DHCP </a:t>
            </a:r>
            <a:r>
              <a:rPr lang="en-US" dirty="0" smtClean="0"/>
              <a:t>lease (one </a:t>
            </a:r>
            <a:r>
              <a:rPr lang="en-US" dirty="0"/>
              <a:t>hour) for those IP addresses assigned to a local </a:t>
            </a:r>
            <a:r>
              <a:rPr lang="en-US" dirty="0" smtClean="0"/>
              <a:t>MAC</a:t>
            </a:r>
          </a:p>
        </p:txBody>
      </p:sp>
    </p:spTree>
    <p:extLst>
      <p:ext uri="{BB962C8B-B14F-4D97-AF65-F5344CB8AC3E}">
        <p14:creationId xmlns:p14="http://schemas.microsoft.com/office/powerpoint/2010/main" val="42474013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Trial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556792"/>
            <a:ext cx="8578850" cy="4536257"/>
          </a:xfrm>
        </p:spPr>
        <p:txBody>
          <a:bodyPr/>
          <a:lstStyle/>
          <a:p>
            <a:r>
              <a:rPr lang="en-US" dirty="0" smtClean="0"/>
              <a:t>WLAN </a:t>
            </a:r>
            <a:r>
              <a:rPr lang="en-US" dirty="0" smtClean="0"/>
              <a:t>address randomization scripts developed and provided for </a:t>
            </a:r>
            <a:r>
              <a:rPr lang="en-US" dirty="0"/>
              <a:t>4</a:t>
            </a:r>
            <a:r>
              <a:rPr lang="en-US" dirty="0" smtClean="0"/>
              <a:t> different OSes:</a:t>
            </a:r>
          </a:p>
          <a:p>
            <a:pPr lvl="1"/>
            <a:r>
              <a:rPr lang="en-US" dirty="0" smtClean="0"/>
              <a:t>Microsoft Windows (tested on Windows 7)</a:t>
            </a:r>
          </a:p>
          <a:p>
            <a:pPr lvl="1"/>
            <a:r>
              <a:rPr lang="en-US" dirty="0" smtClean="0"/>
              <a:t>Apple Mac </a:t>
            </a:r>
            <a:r>
              <a:rPr lang="en-US" dirty="0"/>
              <a:t>OS X (tested on </a:t>
            </a:r>
            <a:r>
              <a:rPr lang="en-US" dirty="0" smtClean="0"/>
              <a:t>Version 10.9.5 and 10.10)</a:t>
            </a:r>
          </a:p>
          <a:p>
            <a:pPr lvl="1"/>
            <a:r>
              <a:rPr lang="en-US" dirty="0"/>
              <a:t>GNU Linux (tested on </a:t>
            </a:r>
            <a:r>
              <a:rPr lang="en-US" dirty="0" err="1"/>
              <a:t>Debian</a:t>
            </a:r>
            <a:r>
              <a:rPr lang="en-US" dirty="0"/>
              <a:t> testing/unstable, Ubuntu </a:t>
            </a:r>
            <a:r>
              <a:rPr lang="en-US" dirty="0" smtClean="0"/>
              <a:t>13.10, </a:t>
            </a:r>
            <a:r>
              <a:rPr lang="en-US" dirty="0"/>
              <a:t>and Fedora </a:t>
            </a:r>
            <a:r>
              <a:rPr lang="en-US" dirty="0" smtClean="0"/>
              <a:t>20)</a:t>
            </a:r>
          </a:p>
          <a:p>
            <a:pPr lvl="1"/>
            <a:r>
              <a:rPr lang="en-US" dirty="0" smtClean="0"/>
              <a:t>Android (rooted devices, working on Nexus 4 &amp; 5)</a:t>
            </a:r>
          </a:p>
          <a:p>
            <a:pPr lvl="2"/>
            <a:r>
              <a:rPr lang="en-US" dirty="0" smtClean="0"/>
              <a:t>Impact of Android version + HW</a:t>
            </a:r>
          </a:p>
          <a:p>
            <a:r>
              <a:rPr lang="en-US" dirty="0" smtClean="0"/>
              <a:t>Use of DHCP client identifier for debugging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42935" y="6381328"/>
            <a:ext cx="93185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https://oruga.it.uc3m.es/802-privacy/index.php/MAC_address_change_tutorial</a:t>
            </a:r>
          </a:p>
        </p:txBody>
      </p:sp>
    </p:spTree>
    <p:extLst>
      <p:ext uri="{BB962C8B-B14F-4D97-AF65-F5344CB8AC3E}">
        <p14:creationId xmlns:p14="http://schemas.microsoft.com/office/powerpoint/2010/main" val="41442392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Participants’ </a:t>
            </a:r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 distribution</a:t>
            </a:r>
            <a:endParaRPr lang="en-US" dirty="0"/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235395"/>
              </p:ext>
            </p:extLst>
          </p:nvPr>
        </p:nvGraphicFramePr>
        <p:xfrm>
          <a:off x="1208584" y="1628652"/>
          <a:ext cx="804089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8991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DHCP </a:t>
            </a:r>
            <a:r>
              <a:rPr lang="en-US" dirty="0" smtClean="0"/>
              <a:t>Logs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413023"/>
            <a:ext cx="8578850" cy="5040313"/>
          </a:xfrm>
        </p:spPr>
        <p:txBody>
          <a:bodyPr/>
          <a:lstStyle/>
          <a:p>
            <a:r>
              <a:rPr lang="en-US" sz="2400" dirty="0" smtClean="0"/>
              <a:t>144 </a:t>
            </a:r>
            <a:r>
              <a:rPr lang="en-US" sz="2400" dirty="0"/>
              <a:t>l</a:t>
            </a:r>
            <a:r>
              <a:rPr lang="en-US" sz="2400" dirty="0" smtClean="0"/>
              <a:t>ocal </a:t>
            </a:r>
            <a:r>
              <a:rPr lang="en-US" sz="2400" dirty="0"/>
              <a:t>MACs </a:t>
            </a:r>
            <a:r>
              <a:rPr lang="en-US" sz="2400" dirty="0" smtClean="0"/>
              <a:t>seen during the </a:t>
            </a:r>
            <a:r>
              <a:rPr lang="en-US" sz="2400" dirty="0" smtClean="0"/>
              <a:t>week (IETF92)</a:t>
            </a:r>
            <a:endParaRPr lang="en-US" sz="2400" dirty="0" smtClean="0"/>
          </a:p>
          <a:p>
            <a:r>
              <a:rPr lang="en-US" sz="2400" dirty="0"/>
              <a:t>97 IP addresses were assigned to local MAC addresses. </a:t>
            </a:r>
            <a:r>
              <a:rPr lang="en-US" sz="2400" dirty="0" smtClean="0"/>
              <a:t>Out of them:</a:t>
            </a:r>
          </a:p>
          <a:p>
            <a:pPr lvl="1"/>
            <a:r>
              <a:rPr lang="en-US" sz="2000" dirty="0" smtClean="0"/>
              <a:t>76 </a:t>
            </a:r>
            <a:r>
              <a:rPr lang="en-US" sz="2000" dirty="0"/>
              <a:t>IP addresses were assigned to one local </a:t>
            </a:r>
            <a:r>
              <a:rPr lang="en-US" sz="2000" dirty="0" smtClean="0"/>
              <a:t>MAC address</a:t>
            </a:r>
            <a:r>
              <a:rPr lang="en-US" sz="2000" dirty="0"/>
              <a:t>, e.g., because no DHCP client identifier was </a:t>
            </a:r>
            <a:r>
              <a:rPr lang="en-US" sz="2000" dirty="0" smtClean="0"/>
              <a:t>used by </a:t>
            </a:r>
            <a:r>
              <a:rPr lang="en-US" sz="2000" dirty="0"/>
              <a:t>the </a:t>
            </a:r>
            <a:r>
              <a:rPr lang="en-US" sz="2000" dirty="0" smtClean="0"/>
              <a:t>client</a:t>
            </a:r>
          </a:p>
          <a:p>
            <a:pPr lvl="1"/>
            <a:r>
              <a:rPr lang="en-US" sz="2000" dirty="0" smtClean="0"/>
              <a:t>21 </a:t>
            </a:r>
            <a:r>
              <a:rPr lang="en-US" sz="2000" dirty="0"/>
              <a:t>IP addresses were assigned to </a:t>
            </a:r>
            <a:r>
              <a:rPr lang="en-US" sz="2000" dirty="0" smtClean="0"/>
              <a:t>multiple local </a:t>
            </a:r>
            <a:r>
              <a:rPr lang="en-US" sz="2000" dirty="0"/>
              <a:t>MAC address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165474"/>
              </p:ext>
            </p:extLst>
          </p:nvPr>
        </p:nvGraphicFramePr>
        <p:xfrm>
          <a:off x="663574" y="4083496"/>
          <a:ext cx="8578850" cy="2774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3099447" y="3851756"/>
            <a:ext cx="3707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8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000000"/>
                </a:solidFill>
              </a:rPr>
              <a:t># MAC addresses for IP address</a:t>
            </a:r>
          </a:p>
        </p:txBody>
      </p:sp>
    </p:spTree>
    <p:extLst>
      <p:ext uri="{BB962C8B-B14F-4D97-AF65-F5344CB8AC3E}">
        <p14:creationId xmlns:p14="http://schemas.microsoft.com/office/powerpoint/2010/main" val="414580230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94331"/>
            <a:ext cx="6335713" cy="886397"/>
          </a:xfrm>
        </p:spPr>
        <p:txBody>
          <a:bodyPr/>
          <a:lstStyle/>
          <a:p>
            <a:r>
              <a:rPr lang="en-US" sz="3200" dirty="0" smtClean="0"/>
              <a:t>Impact on Network Infrastructure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Users were </a:t>
            </a:r>
            <a:r>
              <a:rPr lang="en-US" sz="2400" dirty="0"/>
              <a:t>asked to use a </a:t>
            </a:r>
            <a:r>
              <a:rPr lang="en-US" sz="2400" dirty="0" smtClean="0"/>
              <a:t>specific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dhcp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-client-identifier</a:t>
            </a:r>
          </a:p>
          <a:p>
            <a:pPr lvl="1"/>
            <a:r>
              <a:rPr lang="en-US" sz="2000" dirty="0" smtClean="0"/>
              <a:t>Issue: Server </a:t>
            </a:r>
            <a:r>
              <a:rPr lang="en-US" sz="2000" dirty="0"/>
              <a:t>delegates </a:t>
            </a:r>
            <a:r>
              <a:rPr lang="en-US" sz="2000" dirty="0" smtClean="0"/>
              <a:t>the same </a:t>
            </a:r>
            <a:r>
              <a:rPr lang="en-US" sz="2000" dirty="0"/>
              <a:t>IP address to a client even if it changes its L2 </a:t>
            </a:r>
            <a:r>
              <a:rPr lang="en-US" sz="2000" dirty="0" smtClean="0"/>
              <a:t>address</a:t>
            </a:r>
          </a:p>
          <a:p>
            <a:r>
              <a:rPr lang="en-US" sz="2400" dirty="0" smtClean="0"/>
              <a:t>Observed behavior on </a:t>
            </a:r>
            <a:r>
              <a:rPr lang="en-US" sz="2400" dirty="0" smtClean="0"/>
              <a:t>DHCP server</a:t>
            </a:r>
          </a:p>
          <a:p>
            <a:pPr lvl="1"/>
            <a:r>
              <a:rPr lang="en-US" sz="2000" dirty="0" smtClean="0"/>
              <a:t>If DHCP </a:t>
            </a:r>
            <a:r>
              <a:rPr lang="en-US" sz="2000" dirty="0"/>
              <a:t>server </a:t>
            </a:r>
            <a:r>
              <a:rPr lang="en-US" sz="2000" dirty="0" smtClean="0"/>
              <a:t>receives </a:t>
            </a:r>
            <a:r>
              <a:rPr lang="en-US" sz="2000" dirty="0"/>
              <a:t>a request for </a:t>
            </a:r>
            <a:r>
              <a:rPr lang="en-US" sz="2000" dirty="0" smtClean="0"/>
              <a:t>which it finds a </a:t>
            </a:r>
            <a:r>
              <a:rPr lang="en-US" sz="2000" dirty="0"/>
              <a:t>matching DHCP lease (i.e., existing </a:t>
            </a:r>
            <a:r>
              <a:rPr lang="en-US" sz="2000" dirty="0" smtClean="0"/>
              <a:t>client-id) within </a:t>
            </a:r>
            <a:r>
              <a:rPr lang="en-US" sz="2000" dirty="0"/>
              <a:t>the </a:t>
            </a:r>
            <a:r>
              <a:rPr lang="en-US" sz="2000" dirty="0" smtClean="0"/>
              <a:t>25</a:t>
            </a:r>
            <a:r>
              <a:rPr lang="en-US" sz="2000" dirty="0"/>
              <a:t>% of the DHCP lease time, the server </a:t>
            </a:r>
            <a:r>
              <a:rPr lang="en-US" sz="2000" dirty="0" smtClean="0"/>
              <a:t>does not reply</a:t>
            </a:r>
          </a:p>
          <a:p>
            <a:pPr lvl="1"/>
            <a:r>
              <a:rPr lang="en-US" sz="2000" dirty="0" smtClean="0"/>
              <a:t>This </a:t>
            </a:r>
            <a:r>
              <a:rPr lang="en-US" sz="2000" dirty="0"/>
              <a:t>limits the speed a client can change its L2 </a:t>
            </a:r>
            <a:r>
              <a:rPr lang="en-US" sz="2000" dirty="0" smtClean="0"/>
              <a:t>address, which </a:t>
            </a:r>
            <a:r>
              <a:rPr lang="en-US" sz="2000" dirty="0"/>
              <a:t>besides depends on a configuration parameter on </a:t>
            </a:r>
            <a:r>
              <a:rPr lang="en-US" sz="2000" dirty="0" smtClean="0"/>
              <a:t>the network </a:t>
            </a:r>
            <a:r>
              <a:rPr lang="en-US" sz="2000" dirty="0"/>
              <a:t>side (the DHCP lease </a:t>
            </a:r>
            <a:r>
              <a:rPr lang="en-US" sz="2000" dirty="0" smtClean="0"/>
              <a:t>time)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implications of </a:t>
            </a:r>
            <a:r>
              <a:rPr lang="en-US" sz="2000" dirty="0" smtClean="0"/>
              <a:t>this issue </a:t>
            </a:r>
            <a:r>
              <a:rPr lang="en-US" sz="2000" dirty="0"/>
              <a:t>requires further </a:t>
            </a:r>
            <a:r>
              <a:rPr lang="en-US" sz="2000" dirty="0" smtClean="0"/>
              <a:t>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30439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Next </a:t>
            </a:r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to leave </a:t>
            </a:r>
            <a:r>
              <a:rPr lang="en-US" dirty="0" smtClean="0"/>
              <a:t>the network setup permanently </a:t>
            </a:r>
            <a:r>
              <a:rPr lang="en-US" dirty="0" smtClean="0"/>
              <a:t>at IETF and IEEE 802 meetings</a:t>
            </a:r>
          </a:p>
          <a:p>
            <a:endParaRPr lang="en-US" dirty="0" smtClean="0"/>
          </a:p>
          <a:p>
            <a:r>
              <a:rPr lang="en-US" dirty="0" smtClean="0"/>
              <a:t>Continue analyzing </a:t>
            </a:r>
            <a:r>
              <a:rPr lang="en-US" dirty="0" smtClean="0"/>
              <a:t>the impact of MAC address collision under different scenarios and with different network equipment vendors</a:t>
            </a:r>
          </a:p>
          <a:p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/>
              <a:t>conference/technical papers </a:t>
            </a:r>
            <a:r>
              <a:rPr lang="en-US" dirty="0" smtClean="0"/>
              <a:t>under submission/preparation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4927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plantilla_nueva">
  <a:themeElements>
    <a:clrScheme name="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3333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DADFF"/>
      </a:accent5>
      <a:accent6>
        <a:srgbClr val="E78A00"/>
      </a:accent6>
      <a:hlink>
        <a:srgbClr val="860086"/>
      </a:hlink>
      <a:folHlink>
        <a:srgbClr val="CC0000"/>
      </a:folHlink>
    </a:clrScheme>
    <a:fontScheme name="1_plantilla_nu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plantilla_nueva 1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33CC33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2">
        <a:dk1>
          <a:srgbClr val="969696"/>
        </a:dk1>
        <a:lt1>
          <a:srgbClr val="F8F8F8"/>
        </a:lt1>
        <a:dk2>
          <a:srgbClr val="000000"/>
        </a:dk2>
        <a:lt2>
          <a:srgbClr val="FFCC00"/>
        </a:lt2>
        <a:accent1>
          <a:srgbClr val="660066"/>
        </a:accent1>
        <a:accent2>
          <a:srgbClr val="3333CC"/>
        </a:accent2>
        <a:accent3>
          <a:srgbClr val="AAAAAA"/>
        </a:accent3>
        <a:accent4>
          <a:srgbClr val="D4D4D4"/>
        </a:accent4>
        <a:accent5>
          <a:srgbClr val="B8AAB8"/>
        </a:accent5>
        <a:accent6>
          <a:srgbClr val="2D2DB9"/>
        </a:accent6>
        <a:hlink>
          <a:srgbClr val="CCCC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0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1">
        <a:dk1>
          <a:srgbClr val="000000"/>
        </a:dk1>
        <a:lt1>
          <a:srgbClr val="FFFFFF"/>
        </a:lt1>
        <a:dk2>
          <a:srgbClr val="FFCC00"/>
        </a:dk2>
        <a:lt2>
          <a:srgbClr val="005084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2">
        <a:dk1>
          <a:srgbClr val="000000"/>
        </a:dk1>
        <a:lt1>
          <a:srgbClr val="FFFFFF"/>
        </a:lt1>
        <a:dk2>
          <a:srgbClr val="FF9933"/>
        </a:dk2>
        <a:lt2>
          <a:srgbClr val="005084"/>
        </a:lt2>
        <a:accent1>
          <a:srgbClr val="6600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2DB9B9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3">
        <a:dk1>
          <a:srgbClr val="000000"/>
        </a:dk1>
        <a:lt1>
          <a:srgbClr val="FFFFFF"/>
        </a:lt1>
        <a:dk2>
          <a:srgbClr val="FF9933"/>
        </a:dk2>
        <a:lt2>
          <a:srgbClr val="0066CC"/>
        </a:lt2>
        <a:accent1>
          <a:srgbClr val="660066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8A8A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Presentacion_a_nuevos_alumnos_de_grado_INDUSTRIALES V2</Template>
  <TotalTime>11159</TotalTime>
  <Pages>29</Pages>
  <Words>590</Words>
  <Application>Microsoft Office PowerPoint</Application>
  <PresentationFormat>A4 Paper (210x297 mm)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Courier New</vt:lpstr>
      <vt:lpstr>Tahoma</vt:lpstr>
      <vt:lpstr>Times New Roman</vt:lpstr>
      <vt:lpstr>Wingdings</vt:lpstr>
      <vt:lpstr>1_plantilla_nueva</vt:lpstr>
      <vt:lpstr>PowerPoint Presentation</vt:lpstr>
      <vt:lpstr>Experiment Goals</vt:lpstr>
      <vt:lpstr>Network Setup</vt:lpstr>
      <vt:lpstr>Trial Setup</vt:lpstr>
      <vt:lpstr>Participants’ Statistics</vt:lpstr>
      <vt:lpstr>DHCP Logs</vt:lpstr>
      <vt:lpstr>Impact on Network Infrastructure</vt:lpstr>
      <vt:lpstr>Next Steps</vt:lpstr>
    </vt:vector>
  </TitlesOfParts>
  <Company>IT - UC3M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Wireless &amp; Network Virtualization Project</dc:title>
  <dc:creator>Carlos J. Bernardos</dc:creator>
  <cp:lastModifiedBy>Zuniga, Juan Carlos</cp:lastModifiedBy>
  <cp:revision>7687169</cp:revision>
  <cp:lastPrinted>2000-01-14T17:04:16Z</cp:lastPrinted>
  <dcterms:created xsi:type="dcterms:W3CDTF">1995-07-28T11:42:46Z</dcterms:created>
  <dcterms:modified xsi:type="dcterms:W3CDTF">2015-07-15T21:33:07Z</dcterms:modified>
</cp:coreProperties>
</file>