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306" r:id="rId3"/>
    <p:sldId id="307" r:id="rId4"/>
    <p:sldId id="308" r:id="rId5"/>
    <p:sldId id="309" r:id="rId6"/>
    <p:sldId id="310" r:id="rId7"/>
    <p:sldId id="311" r:id="rId8"/>
    <p:sldId id="312" r:id="rId9"/>
    <p:sldId id="282" r:id="rId10"/>
    <p:sldId id="285" r:id="rId11"/>
    <p:sldId id="295" r:id="rId12"/>
    <p:sldId id="313" r:id="rId13"/>
    <p:sldId id="31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6" d="100"/>
          <a:sy n="86" d="100"/>
        </p:scale>
        <p:origin x="1068" y="84"/>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183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privecsg-15-0032-00-ecsg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privecsg/dcn/15/privecsg-15-0029-01-0000-privacy-ec-sg-csd-proposal.docx" TargetMode="External"/><Relationship Id="rId2" Type="http://schemas.openxmlformats.org/officeDocument/2006/relationships/hyperlink" Target="https://mentor.ieee.org/privecsg/dcn/15/privecsg-15-0030-00-ecsg-privacy-ec-sg-par-proposal.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heregister.co.uk/2015/06/26/mac_address_privacy_inches_towards_standardisation/" TargetMode="External"/><Relationship Id="rId2" Type="http://schemas.openxmlformats.org/officeDocument/2006/relationships/hyperlink" Target="http://standards.ieee.org/news/2015/wireless_privacy_trials.html" TargetMode="External"/><Relationship Id="rId1" Type="http://schemas.openxmlformats.org/officeDocument/2006/relationships/slideLayout" Target="../slideLayouts/slideLayout2.xml"/><Relationship Id="rId4" Type="http://schemas.openxmlformats.org/officeDocument/2006/relationships/hyperlink" Target="http://news.softpedia.com/news/mac-address-randomization-gets-closer-to-becoming-a-standard-485372.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csoonline.com/article/2945044/cyber-attacks-espionage/ieee-groups-recommends-random-mac-addresses-for-wi-fi-security.html" TargetMode="External"/><Relationship Id="rId2" Type="http://schemas.openxmlformats.org/officeDocument/2006/relationships/hyperlink" Target="http://www.rcrwireless.com/20150626/test-and-measurement/test-and-measurement-keysight-to-work-with-korea-telecom-on-5g-tag6" TargetMode="External"/><Relationship Id="rId1" Type="http://schemas.openxmlformats.org/officeDocument/2006/relationships/slideLayout" Target="../slideLayouts/slideLayout2.xml"/><Relationship Id="rId4" Type="http://schemas.openxmlformats.org/officeDocument/2006/relationships/hyperlink" Target="http://www.fiercewireless.com/tech/story/ieee-study-group-recommends-improvements-wi-fi-security/2015-07-0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privecsg/dcn/15/privecsg-15-0004-04-0000-privacy-recommendation-par-csd-proposal.pptx" TargetMode="External"/><Relationship Id="rId2" Type="http://schemas.openxmlformats.org/officeDocument/2006/relationships/hyperlink" Target="https://mentor.ieee.org/privecsg/dcn/15/privecsg-15-0004-02-0000-privacy-recommendation-par-csd-proposal.pptx" TargetMode="External"/><Relationship Id="rId1" Type="http://schemas.openxmlformats.org/officeDocument/2006/relationships/slideLayout" Target="../slideLayouts/slideLayout2.xml"/><Relationship Id="rId5" Type="http://schemas.openxmlformats.org/officeDocument/2006/relationships/hyperlink" Target="https://mentor.ieee.org/privecsg/dcn/15/privecsg-15-0031-00-ecsg-response-to-par-and-csd-comments.pptx" TargetMode="External"/><Relationship Id="rId4" Type="http://schemas.openxmlformats.org/officeDocument/2006/relationships/hyperlink" Target="https://mentor.ieee.org/privecsg/dcn/15/privecsg-15-0006-01-ecsg-privacy-recommendation-par-proposal.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privecsg/dcn/15/privecsg-15-0030-00-ecsg-privacy-ec-sg-par-proposal.pdf" TargetMode="External"/><Relationship Id="rId2" Type="http://schemas.openxmlformats.org/officeDocument/2006/relationships/hyperlink" Target="https://mentor.ieee.org/privecsg/dcn/15/privecsg-15-0004-02-0000-privacy-recommendation-par-csd-proposal.pptx" TargetMode="External"/><Relationship Id="rId1" Type="http://schemas.openxmlformats.org/officeDocument/2006/relationships/slideLayout" Target="../slideLayouts/slideLayout2.xml"/><Relationship Id="rId4" Type="http://schemas.openxmlformats.org/officeDocument/2006/relationships/hyperlink" Target="https://mentor.ieee.org/privecsg/dcn/15/privecsg-15-0029-01-0000-privacy-ec-sg-csd-proposal.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privecsg/dcn/15/privecsg-15-0029-01-0000-privacy-ec-sg-csd-proposal.docx" TargetMode="External"/><Relationship Id="rId2" Type="http://schemas.openxmlformats.org/officeDocument/2006/relationships/hyperlink" Target="https://mentor.ieee.org/privecsg/dcn/15/privecsg-15-0030-00-ecsg-privacy-ec-sg-par-proposal.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privecsg/dcn/15/privecsg-15-0031-00-ecsg-response-to-par-and-csd-comments.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ab.org/activities/programs/privacy-and-security-program/" TargetMode="External"/><Relationship Id="rId2" Type="http://schemas.openxmlformats.org/officeDocument/2006/relationships/hyperlink" Target="https://mentor.ieee.org/privecsg/dcn/15/privecsg-15-0028-00-0000-wifi-privacy-network-experiment-at-ieee-802-may-plenary-and-ietf91-meetings.pptx" TargetMode="External"/><Relationship Id="rId1" Type="http://schemas.openxmlformats.org/officeDocument/2006/relationships/slideLayout" Target="../slideLayouts/slideLayout2.xml"/><Relationship Id="rId4" Type="http://schemas.openxmlformats.org/officeDocument/2006/relationships/hyperlink" Target="https://wiki.tools.ietf.org/html/draft-iab-privsec-confidentiality-threat-0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SG</a:t>
            </a:r>
            <a:br>
              <a:rPr lang="en-US" dirty="0" smtClean="0">
                <a:latin typeface="Calibri" panose="020F0502020204030204" pitchFamily="34" charset="0"/>
              </a:rPr>
            </a:br>
            <a:r>
              <a:rPr lang="en-US" dirty="0" smtClean="0">
                <a:latin typeface="Calibri" panose="020F0502020204030204" pitchFamily="34" charset="0"/>
              </a:rPr>
              <a:t>Closing Report</a:t>
            </a:r>
            <a:br>
              <a:rPr lang="en-US" dirty="0" smtClean="0">
                <a:latin typeface="Calibri" panose="020F0502020204030204" pitchFamily="34" charset="0"/>
              </a:rPr>
            </a:b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802 Plenary Meeting</a:t>
            </a:r>
            <a:br>
              <a:rPr lang="en-US" dirty="0" smtClean="0">
                <a:latin typeface="Calibri" panose="020F0502020204030204" pitchFamily="34" charset="0"/>
              </a:rPr>
            </a:br>
            <a:r>
              <a:rPr lang="en-US" dirty="0" smtClean="0">
                <a:latin typeface="Calibri" panose="020F0502020204030204" pitchFamily="34" charset="0"/>
              </a:rPr>
              <a:t>July 13-17, 2015</a:t>
            </a:r>
            <a:br>
              <a:rPr lang="en-US" dirty="0" smtClean="0">
                <a:latin typeface="Calibri" panose="020F0502020204030204" pitchFamily="34" charset="0"/>
              </a:rPr>
            </a:b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Proposed Next Steps</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r>
              <a:rPr lang="en-US" sz="2400" dirty="0">
                <a:latin typeface="Calibri" panose="020F0502020204030204" pitchFamily="34" charset="0"/>
              </a:rPr>
              <a:t>Extend EC SG for one more cycle to continue working until the PAR gets approved</a:t>
            </a:r>
          </a:p>
          <a:p>
            <a:pPr lvl="1"/>
            <a:r>
              <a:rPr lang="en-US" sz="2200" dirty="0" smtClean="0">
                <a:latin typeface="Calibri" panose="020F0502020204030204" pitchFamily="34" charset="0"/>
              </a:rPr>
              <a:t>Work on </a:t>
            </a:r>
            <a:r>
              <a:rPr lang="en-US" sz="2200" dirty="0">
                <a:latin typeface="Calibri" panose="020F0502020204030204" pitchFamily="34" charset="0"/>
              </a:rPr>
              <a:t>draft contribution capturing the main concepts that have been discussed so </a:t>
            </a:r>
            <a:r>
              <a:rPr lang="en-US" sz="2200" dirty="0" smtClean="0">
                <a:latin typeface="Calibri" panose="020F0502020204030204" pitchFamily="34" charset="0"/>
              </a:rPr>
              <a:t>far</a:t>
            </a:r>
          </a:p>
          <a:p>
            <a:pPr lvl="1"/>
            <a:r>
              <a:rPr lang="en-US" sz="2200" dirty="0" smtClean="0">
                <a:latin typeface="Calibri" panose="020F0502020204030204" pitchFamily="34" charset="0"/>
              </a:rPr>
              <a:t>Continue discussions about privacy threat model (e.g. IAB draft), functionalities to improve privacy, etc.</a:t>
            </a:r>
          </a:p>
          <a:p>
            <a:pPr lvl="2"/>
            <a:endParaRPr lang="en-US" sz="1800" dirty="0" smtClean="0">
              <a:latin typeface="Calibri" panose="020F0502020204030204" pitchFamily="34" charset="0"/>
            </a:endParaRPr>
          </a:p>
          <a:p>
            <a:r>
              <a:rPr lang="en-US" sz="2400" dirty="0" smtClean="0">
                <a:latin typeface="Calibri" panose="020F0502020204030204" pitchFamily="34" charset="0"/>
              </a:rPr>
              <a:t>Group would like to continue working with different groups in IEEE 802 as well as external communities (e.g. IETF, Academia, etc.). In order to facilitate the work, the group would like to:</a:t>
            </a:r>
          </a:p>
          <a:p>
            <a:pPr lvl="1"/>
            <a:r>
              <a:rPr lang="en-US" sz="2200" dirty="0" smtClean="0">
                <a:latin typeface="Calibri" panose="020F0502020204030204" pitchFamily="34" charset="0"/>
              </a:rPr>
              <a:t>Maintain document archive </a:t>
            </a:r>
          </a:p>
          <a:p>
            <a:pPr lvl="1"/>
            <a:r>
              <a:rPr lang="en-US" sz="2200" dirty="0" smtClean="0">
                <a:latin typeface="Calibri" panose="020F0502020204030204" pitchFamily="34" charset="0"/>
              </a:rPr>
              <a:t>Maintain </a:t>
            </a:r>
            <a:r>
              <a:rPr lang="en-US" sz="2200" i="1" dirty="0"/>
              <a:t>stds-802-privacy@listserv.ieee.org</a:t>
            </a:r>
            <a:r>
              <a:rPr lang="en-US" sz="2200" dirty="0" smtClean="0">
                <a:latin typeface="Calibri" panose="020F0502020204030204" pitchFamily="34" charset="0"/>
              </a:rPr>
              <a:t> email reflector</a:t>
            </a:r>
          </a:p>
          <a:p>
            <a:pPr lvl="1"/>
            <a:r>
              <a:rPr lang="en-US" sz="2200" dirty="0" smtClean="0">
                <a:latin typeface="Calibri" panose="020F0502020204030204" pitchFamily="34" charset="0"/>
              </a:rPr>
              <a:t>Meet preferably during IEEE 802 </a:t>
            </a:r>
            <a:r>
              <a:rPr lang="en-US" sz="2200" dirty="0">
                <a:latin typeface="Calibri" panose="020F0502020204030204" pitchFamily="34" charset="0"/>
              </a:rPr>
              <a:t>plenaries to take advantage of the colocation of different WGs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Future Plans</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2800" dirty="0" smtClean="0">
                <a:latin typeface="Calibri" panose="020F0502020204030204" pitchFamily="34" charset="0"/>
              </a:rPr>
              <a:t>Upcoming meetings (if SG is renewed)</a:t>
            </a:r>
          </a:p>
          <a:p>
            <a:pPr lvl="1"/>
            <a:endParaRPr lang="en-US" dirty="0" smtClean="0">
              <a:latin typeface="Calibri" panose="020F0502020204030204" pitchFamily="34" charset="0"/>
            </a:endParaRPr>
          </a:p>
          <a:p>
            <a:pPr lvl="1"/>
            <a:r>
              <a:rPr lang="en-US" dirty="0">
                <a:latin typeface="Calibri" panose="020F0502020204030204" pitchFamily="34" charset="0"/>
              </a:rPr>
              <a:t>Teleconferences </a:t>
            </a:r>
          </a:p>
          <a:p>
            <a:pPr lvl="2"/>
            <a:r>
              <a:rPr lang="en-US" dirty="0">
                <a:latin typeface="Calibri" panose="020F0502020204030204" pitchFamily="34" charset="0"/>
              </a:rPr>
              <a:t>2 September 2015 (10:00 AM ET), Teleconference</a:t>
            </a:r>
          </a:p>
          <a:p>
            <a:pPr lvl="2"/>
            <a:r>
              <a:rPr lang="en-US" dirty="0">
                <a:latin typeface="Calibri" panose="020F0502020204030204" pitchFamily="34" charset="0"/>
              </a:rPr>
              <a:t>30 September 2015 (10:00 AM ET), Teleconference</a:t>
            </a:r>
          </a:p>
          <a:p>
            <a:pPr lvl="2"/>
            <a:r>
              <a:rPr lang="en-US" dirty="0">
                <a:latin typeface="Calibri" panose="020F0502020204030204" pitchFamily="34" charset="0"/>
              </a:rPr>
              <a:t>21 October 2015 (10:00 AM ET), </a:t>
            </a:r>
            <a:r>
              <a:rPr lang="en-US" dirty="0" smtClean="0">
                <a:latin typeface="Calibri" panose="020F0502020204030204" pitchFamily="34" charset="0"/>
              </a:rPr>
              <a:t>Teleconference</a:t>
            </a:r>
          </a:p>
          <a:p>
            <a:pPr lvl="2"/>
            <a:endParaRPr lang="en-US" dirty="0">
              <a:latin typeface="Calibri" panose="020F0502020204030204" pitchFamily="34" charset="0"/>
            </a:endParaRPr>
          </a:p>
          <a:p>
            <a:pPr lvl="1"/>
            <a:r>
              <a:rPr lang="en-US" dirty="0">
                <a:latin typeface="Calibri" panose="020F0502020204030204" pitchFamily="34" charset="0"/>
              </a:rPr>
              <a:t>9-13 November, 2015, IEEE 802 Plenary meeting in Dallas, TX, USA</a:t>
            </a: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Motion #</a:t>
            </a:r>
            <a:r>
              <a:rPr lang="en-US" dirty="0"/>
              <a:t>1 to the </a:t>
            </a:r>
            <a:r>
              <a:rPr lang="en-US" dirty="0" smtClean="0"/>
              <a:t>EC</a:t>
            </a:r>
            <a:endParaRPr lang="en-US" dirty="0"/>
          </a:p>
        </p:txBody>
      </p:sp>
      <p:sp>
        <p:nvSpPr>
          <p:cNvPr id="3" name="Content Placeholder 2"/>
          <p:cNvSpPr>
            <a:spLocks noGrp="1"/>
          </p:cNvSpPr>
          <p:nvPr>
            <p:ph idx="1"/>
          </p:nvPr>
        </p:nvSpPr>
        <p:spPr/>
        <p:txBody>
          <a:bodyPr>
            <a:normAutofit/>
          </a:bodyPr>
          <a:lstStyle/>
          <a:p>
            <a:pPr eaLnBrk="1" hangingPunct="1"/>
            <a:r>
              <a:rPr lang="en-US" dirty="0" smtClean="0"/>
              <a:t>To approve </a:t>
            </a:r>
            <a:r>
              <a:rPr lang="en-US" dirty="0"/>
              <a:t>the PAR </a:t>
            </a:r>
            <a:r>
              <a:rPr lang="en-US" dirty="0" smtClean="0"/>
              <a:t>and CSD proposal as provided in:</a:t>
            </a:r>
          </a:p>
          <a:p>
            <a:pPr lvl="1" eaLnBrk="1" hangingPunct="1"/>
            <a:r>
              <a:rPr lang="en-US" sz="2400" dirty="0" smtClean="0">
                <a:latin typeface="Calibri" panose="020F0502020204030204" pitchFamily="34" charset="0"/>
                <a:cs typeface="Arial"/>
              </a:rPr>
              <a:t>PAR:</a:t>
            </a:r>
            <a:br>
              <a:rPr lang="en-US" sz="2400" dirty="0" smtClean="0">
                <a:latin typeface="Calibri" panose="020F0502020204030204" pitchFamily="34" charset="0"/>
                <a:cs typeface="Arial"/>
              </a:rPr>
            </a:br>
            <a:r>
              <a:rPr lang="en-US" sz="2400" dirty="0" smtClean="0">
                <a:hlinkClick r:id="rId2"/>
              </a:rPr>
              <a:t>https</a:t>
            </a:r>
            <a:r>
              <a:rPr lang="en-US" sz="2400" dirty="0">
                <a:hlinkClick r:id="rId2"/>
              </a:rPr>
              <a:t>://mentor.ieee.org/privecsg/dcn/15/privecsg-15-0030-00-ecsg-privacy-ec-sg-par-proposal.pdf</a:t>
            </a:r>
            <a:endParaRPr lang="en-US" sz="2400" dirty="0"/>
          </a:p>
          <a:p>
            <a:pPr lvl="1" eaLnBrk="1" hangingPunct="1"/>
            <a:r>
              <a:rPr lang="en-US" sz="2400" dirty="0" smtClean="0">
                <a:latin typeface="Calibri" panose="020F0502020204030204" pitchFamily="34" charset="0"/>
                <a:cs typeface="Arial"/>
              </a:rPr>
              <a:t>CSD:</a:t>
            </a:r>
            <a:endParaRPr lang="en-US" sz="2400" dirty="0">
              <a:latin typeface="Calibri" panose="020F0502020204030204" pitchFamily="34" charset="0"/>
              <a:cs typeface="Arial"/>
              <a:hlinkClick r:id="rId3"/>
            </a:endParaRPr>
          </a:p>
          <a:p>
            <a:pPr lvl="1" eaLnBrk="1" hangingPunct="1"/>
            <a:r>
              <a:rPr lang="en-US" sz="2400" dirty="0" smtClean="0">
                <a:hlinkClick r:id="rId3"/>
              </a:rPr>
              <a:t>https</a:t>
            </a:r>
            <a:r>
              <a:rPr lang="en-US" sz="2400" dirty="0">
                <a:hlinkClick r:id="rId3"/>
              </a:rPr>
              <a:t>://mentor.ieee.org/privecsg/dcn/15/privecsg-15-0029-01-0000-privacy-ec-sg-csd-proposal.docx</a:t>
            </a:r>
            <a:endParaRPr lang="en-US" sz="2400" dirty="0"/>
          </a:p>
          <a:p>
            <a:pPr lvl="1"/>
            <a:r>
              <a:rPr lang="en-US" dirty="0" smtClean="0"/>
              <a:t>Moved by:</a:t>
            </a:r>
            <a:endParaRPr lang="en-US" dirty="0"/>
          </a:p>
          <a:p>
            <a:pPr lvl="1"/>
            <a:r>
              <a:rPr lang="en-US" dirty="0" smtClean="0"/>
              <a:t>Seconded by:</a:t>
            </a:r>
            <a:endParaRPr lang="en-US" dirty="0"/>
          </a:p>
        </p:txBody>
      </p:sp>
    </p:spTree>
    <p:extLst>
      <p:ext uri="{BB962C8B-B14F-4D97-AF65-F5344CB8AC3E}">
        <p14:creationId xmlns:p14="http://schemas.microsoft.com/office/powerpoint/2010/main" val="2939537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Motion #2 </a:t>
            </a:r>
            <a:r>
              <a:rPr lang="en-US" dirty="0"/>
              <a:t>to the </a:t>
            </a:r>
            <a:r>
              <a:rPr lang="en-US" dirty="0" smtClean="0"/>
              <a:t>EC</a:t>
            </a:r>
            <a:endParaRPr lang="en-US" dirty="0"/>
          </a:p>
        </p:txBody>
      </p:sp>
      <p:sp>
        <p:nvSpPr>
          <p:cNvPr id="3" name="Content Placeholder 2"/>
          <p:cNvSpPr>
            <a:spLocks noGrp="1"/>
          </p:cNvSpPr>
          <p:nvPr>
            <p:ph idx="1"/>
          </p:nvPr>
        </p:nvSpPr>
        <p:spPr/>
        <p:txBody>
          <a:bodyPr/>
          <a:lstStyle/>
          <a:p>
            <a:r>
              <a:rPr lang="en-US" dirty="0" smtClean="0"/>
              <a:t>To approve </a:t>
            </a:r>
            <a:r>
              <a:rPr lang="en-US" dirty="0"/>
              <a:t>the extension of the </a:t>
            </a:r>
            <a:r>
              <a:rPr lang="en-US" dirty="0"/>
              <a:t>IEEE 802 EC Privacy Recommendation Study Group </a:t>
            </a:r>
            <a:r>
              <a:rPr lang="en-US" dirty="0"/>
              <a:t>until </a:t>
            </a:r>
            <a:r>
              <a:rPr lang="en-US" dirty="0" smtClean="0"/>
              <a:t>the end of the November 2015 meeting.</a:t>
            </a:r>
          </a:p>
          <a:p>
            <a:endParaRPr lang="en-US" dirty="0"/>
          </a:p>
          <a:p>
            <a:pPr lvl="1"/>
            <a:r>
              <a:rPr lang="en-US" dirty="0" smtClean="0"/>
              <a:t>Moved by:</a:t>
            </a:r>
            <a:endParaRPr lang="en-US" dirty="0"/>
          </a:p>
          <a:p>
            <a:pPr lvl="1"/>
            <a:r>
              <a:rPr lang="en-US" dirty="0" smtClean="0"/>
              <a:t>Seconded by:</a:t>
            </a:r>
            <a:endParaRPr lang="en-US" dirty="0"/>
          </a:p>
        </p:txBody>
      </p:sp>
    </p:spTree>
    <p:extLst>
      <p:ext uri="{BB962C8B-B14F-4D97-AF65-F5344CB8AC3E}">
        <p14:creationId xmlns:p14="http://schemas.microsoft.com/office/powerpoint/2010/main" val="2888865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a:bodyPr>
          <a:lstStyle/>
          <a:p>
            <a:r>
              <a:rPr lang="en-US" sz="2800" dirty="0" smtClean="0"/>
              <a:t>Venue</a:t>
            </a:r>
          </a:p>
          <a:p>
            <a:pPr lvl="1"/>
            <a:r>
              <a:rPr lang="en-US" dirty="0" smtClean="0"/>
              <a:t>Hilton Waikoloa, HI, USA</a:t>
            </a:r>
          </a:p>
          <a:p>
            <a:pPr>
              <a:buNone/>
            </a:pPr>
            <a:endParaRPr lang="de-DE" dirty="0" smtClean="0"/>
          </a:p>
          <a:p>
            <a:r>
              <a:rPr lang="de-DE" sz="2800" dirty="0" smtClean="0"/>
              <a:t>Sessions </a:t>
            </a:r>
          </a:p>
          <a:p>
            <a:pPr lvl="1"/>
            <a:r>
              <a:rPr lang="en-US" sz="2400" b="1" dirty="0"/>
              <a:t>Tuesday EVE 19:30 – </a:t>
            </a:r>
            <a:r>
              <a:rPr lang="en-US" sz="2400" b="1" dirty="0" smtClean="0"/>
              <a:t>21:30, Kings 1</a:t>
            </a:r>
          </a:p>
          <a:p>
            <a:pPr lvl="1"/>
            <a:r>
              <a:rPr lang="en-US" sz="2400" b="1" dirty="0" smtClean="0"/>
              <a:t>Wednesday PM1 13:30 – 15:30, Kings 1</a:t>
            </a:r>
          </a:p>
          <a:p>
            <a:pPr lvl="1"/>
            <a:r>
              <a:rPr lang="en-US" sz="2400" b="1" dirty="0" smtClean="0"/>
              <a:t>Thursday AM1, 8:00 – 10:00,  Queens 5</a:t>
            </a:r>
          </a:p>
        </p:txBody>
      </p:sp>
    </p:spTree>
    <p:extLst>
      <p:ext uri="{BB962C8B-B14F-4D97-AF65-F5344CB8AC3E}">
        <p14:creationId xmlns:p14="http://schemas.microsoft.com/office/powerpoint/2010/main" val="3587741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IEEE Press Release and Media Coverage (1/2)</a:t>
            </a:r>
            <a:endParaRPr lang="en-US" dirty="0">
              <a:latin typeface="Calibri" panose="020F0502020204030204" pitchFamily="34" charset="0"/>
            </a:endParaRPr>
          </a:p>
        </p:txBody>
      </p:sp>
      <p:sp>
        <p:nvSpPr>
          <p:cNvPr id="3" name="Content Placeholder 2"/>
          <p:cNvSpPr>
            <a:spLocks noGrp="1"/>
          </p:cNvSpPr>
          <p:nvPr>
            <p:ph idx="1"/>
          </p:nvPr>
        </p:nvSpPr>
        <p:spPr>
          <a:xfrm>
            <a:off x="152400" y="1417638"/>
            <a:ext cx="8915400" cy="4906962"/>
          </a:xfrm>
        </p:spPr>
        <p:txBody>
          <a:bodyPr>
            <a:noAutofit/>
          </a:bodyPr>
          <a:lstStyle/>
          <a:p>
            <a:pPr lvl="0"/>
            <a:r>
              <a:rPr lang="en-US" sz="1800" b="1" dirty="0"/>
              <a:t>IEEE Press Release</a:t>
            </a:r>
            <a:endParaRPr lang="en-US" sz="1800" dirty="0"/>
          </a:p>
          <a:p>
            <a:pPr lvl="1"/>
            <a:r>
              <a:rPr lang="en-US" sz="1800" dirty="0"/>
              <a:t>IEEE Announces Successful Wireless Privacy Trials at IETF and IEEE 802® Meetings</a:t>
            </a:r>
          </a:p>
          <a:p>
            <a:pPr lvl="1"/>
            <a:r>
              <a:rPr lang="en-US" sz="1800" u="sng" dirty="0">
                <a:hlinkClick r:id="rId2"/>
              </a:rPr>
              <a:t>http://standards.ieee.org/news/2015/wireless_privacy_trials.html</a:t>
            </a:r>
            <a:r>
              <a:rPr lang="en-US" sz="1800" dirty="0"/>
              <a:t> </a:t>
            </a:r>
            <a:endParaRPr lang="en-US" sz="1800" dirty="0" smtClean="0"/>
          </a:p>
          <a:p>
            <a:pPr lvl="1"/>
            <a:endParaRPr lang="en-US" sz="1800" dirty="0"/>
          </a:p>
          <a:p>
            <a:pPr lvl="0"/>
            <a:r>
              <a:rPr lang="en-US" sz="1800" b="1" dirty="0"/>
              <a:t>MAC Address Privacy Inches Towards </a:t>
            </a:r>
            <a:r>
              <a:rPr lang="en-US" sz="1800" b="1" dirty="0" err="1"/>
              <a:t>Standardisation</a:t>
            </a:r>
            <a:r>
              <a:rPr lang="en-US" sz="1800" b="1" dirty="0"/>
              <a:t> "IEEE hums along to IETF anti-surveillance tune"</a:t>
            </a:r>
            <a:endParaRPr lang="en-US" sz="1800" dirty="0"/>
          </a:p>
          <a:p>
            <a:pPr lvl="1"/>
            <a:r>
              <a:rPr lang="en-US" sz="1800" dirty="0"/>
              <a:t>The Register, June 26, 2015, </a:t>
            </a:r>
            <a:r>
              <a:rPr lang="en-US" sz="1800" u="sng" dirty="0">
                <a:hlinkClick r:id="rId3"/>
              </a:rPr>
              <a:t>http://www.theregister.co.uk/2015/06/26/mac_address_privacy_inches_towards_standardisation/</a:t>
            </a:r>
            <a:r>
              <a:rPr lang="en-US" sz="1800" dirty="0"/>
              <a:t> </a:t>
            </a:r>
            <a:endParaRPr lang="en-US" sz="1800" dirty="0" smtClean="0"/>
          </a:p>
          <a:p>
            <a:pPr lvl="1"/>
            <a:endParaRPr lang="en-US" sz="1800" dirty="0"/>
          </a:p>
          <a:p>
            <a:pPr lvl="0"/>
            <a:r>
              <a:rPr lang="en-US" sz="1800" b="1" dirty="0"/>
              <a:t>MAC Address Randomization Gets Closer to Becoming a Standard </a:t>
            </a:r>
            <a:endParaRPr lang="en-US" sz="1800" dirty="0"/>
          </a:p>
          <a:p>
            <a:pPr lvl="1"/>
            <a:r>
              <a:rPr lang="es-MX" sz="1800" dirty="0" err="1"/>
              <a:t>Softpedia</a:t>
            </a:r>
            <a:r>
              <a:rPr lang="es-MX" sz="1800" dirty="0"/>
              <a:t>, June 26, 2015, </a:t>
            </a:r>
            <a:r>
              <a:rPr lang="es-MX" sz="1800" u="sng" dirty="0">
                <a:hlinkClick r:id="rId4"/>
              </a:rPr>
              <a:t>http://news.softpedia.com/news/mac-address-randomization-gets-closer-to-becoming-a-standard-485372.shtml</a:t>
            </a:r>
            <a:r>
              <a:rPr lang="es-MX" sz="1800" dirty="0"/>
              <a:t>  </a:t>
            </a:r>
            <a:endParaRPr lang="en-US" sz="1800" dirty="0"/>
          </a:p>
        </p:txBody>
      </p:sp>
    </p:spTree>
    <p:extLst>
      <p:ext uri="{BB962C8B-B14F-4D97-AF65-F5344CB8AC3E}">
        <p14:creationId xmlns:p14="http://schemas.microsoft.com/office/powerpoint/2010/main" val="748163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IEEE Press Release and Media Coverage (2/2)</a:t>
            </a:r>
            <a:endParaRPr lang="en-US" dirty="0">
              <a:latin typeface="Calibri" panose="020F0502020204030204" pitchFamily="34" charset="0"/>
            </a:endParaRPr>
          </a:p>
        </p:txBody>
      </p:sp>
      <p:sp>
        <p:nvSpPr>
          <p:cNvPr id="3" name="Content Placeholder 2"/>
          <p:cNvSpPr>
            <a:spLocks noGrp="1"/>
          </p:cNvSpPr>
          <p:nvPr>
            <p:ph idx="1"/>
          </p:nvPr>
        </p:nvSpPr>
        <p:spPr>
          <a:xfrm>
            <a:off x="152400" y="1417638"/>
            <a:ext cx="8915400" cy="4632325"/>
          </a:xfrm>
        </p:spPr>
        <p:txBody>
          <a:bodyPr>
            <a:noAutofit/>
          </a:bodyPr>
          <a:lstStyle/>
          <a:p>
            <a:pPr lvl="0"/>
            <a:r>
              <a:rPr lang="en-US" sz="1800" b="1" dirty="0"/>
              <a:t>IEEE said it successfully tested improved privacy features for Wi-Fi at field trials.</a:t>
            </a:r>
            <a:endParaRPr lang="en-US" sz="1800" dirty="0"/>
          </a:p>
          <a:p>
            <a:pPr lvl="1"/>
            <a:r>
              <a:rPr lang="en-US" sz="1800" dirty="0"/>
              <a:t>RCR Wireless, Kelly Hill, June 26, 2015, </a:t>
            </a:r>
            <a:r>
              <a:rPr lang="en-US" sz="1800" u="sng" dirty="0">
                <a:hlinkClick r:id="rId2"/>
              </a:rPr>
              <a:t>http://www.rcrwireless.com/20150626/test-and-measurement/test-and-measurement-keysight-to-work-with-korea-telecom-on-5g-tag6</a:t>
            </a:r>
            <a:r>
              <a:rPr lang="en-US" sz="1800" dirty="0"/>
              <a:t> </a:t>
            </a:r>
          </a:p>
          <a:p>
            <a:pPr lvl="0"/>
            <a:endParaRPr lang="en-US" sz="1800" b="1" dirty="0" smtClean="0"/>
          </a:p>
          <a:p>
            <a:pPr lvl="0"/>
            <a:r>
              <a:rPr lang="en-US" sz="1800" b="1" dirty="0" smtClean="0"/>
              <a:t>IEEE </a:t>
            </a:r>
            <a:r>
              <a:rPr lang="en-US" sz="1800" b="1" dirty="0"/>
              <a:t>Group Recommends Random MAC Addresses for Wi-Fi Security</a:t>
            </a:r>
            <a:r>
              <a:rPr lang="en-US" sz="1800" dirty="0"/>
              <a:t> </a:t>
            </a:r>
          </a:p>
          <a:p>
            <a:pPr lvl="1"/>
            <a:r>
              <a:rPr lang="en-US" sz="1800" dirty="0"/>
              <a:t>CSO, July 8, 2015 , </a:t>
            </a:r>
            <a:r>
              <a:rPr lang="en-US" sz="1800" u="sng" dirty="0">
                <a:hlinkClick r:id="rId3"/>
              </a:rPr>
              <a:t>http://www.csoonline.com/article/2945044/cyber-attacks-espionage/ieee-groups-recommends-random-mac-addresses-for-wi-fi-security.html</a:t>
            </a:r>
            <a:r>
              <a:rPr lang="en-US" sz="1800" dirty="0"/>
              <a:t> </a:t>
            </a:r>
            <a:endParaRPr lang="en-US" sz="1800" dirty="0" smtClean="0"/>
          </a:p>
          <a:p>
            <a:pPr lvl="1"/>
            <a:endParaRPr lang="en-US" sz="1800" dirty="0"/>
          </a:p>
          <a:p>
            <a:pPr lvl="0"/>
            <a:r>
              <a:rPr lang="en-US" sz="1800" b="1" dirty="0"/>
              <a:t>IEEE Study Group Recommends Improvements in Wi-Fi Security </a:t>
            </a:r>
            <a:endParaRPr lang="en-US" sz="1800" dirty="0"/>
          </a:p>
          <a:p>
            <a:pPr lvl="1"/>
            <a:r>
              <a:rPr lang="en-US" sz="1800" dirty="0" err="1"/>
              <a:t>FierceWireless</a:t>
            </a:r>
            <a:r>
              <a:rPr lang="en-US" sz="1800" dirty="0"/>
              <a:t>, July 9, 2015, </a:t>
            </a:r>
            <a:r>
              <a:rPr lang="en-US" sz="1800" u="sng" dirty="0">
                <a:hlinkClick r:id="rId4"/>
              </a:rPr>
              <a:t>http://www.fiercewireless.com/tech/story/ieee-study-group-recommends-improvements-wi-fi-security/2015-07-09</a:t>
            </a:r>
            <a:r>
              <a:rPr lang="en-US" sz="1800" dirty="0"/>
              <a:t> </a:t>
            </a:r>
          </a:p>
        </p:txBody>
      </p:sp>
    </p:spTree>
    <p:extLst>
      <p:ext uri="{BB962C8B-B14F-4D97-AF65-F5344CB8AC3E}">
        <p14:creationId xmlns:p14="http://schemas.microsoft.com/office/powerpoint/2010/main" val="3256251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228600" y="252412"/>
            <a:ext cx="8686800" cy="1127125"/>
          </a:xfrm>
        </p:spPr>
        <p:txBody>
          <a:bodyPr/>
          <a:lstStyle/>
          <a:p>
            <a:pPr eaLnBrk="1" hangingPunct="1"/>
            <a:r>
              <a:rPr lang="en-US" dirty="0" smtClean="0">
                <a:latin typeface="Calibri" panose="020F0502020204030204" pitchFamily="34" charset="0"/>
              </a:rPr>
              <a:t>IEEE 802 Privacy Recommendation PAR/CSD (1/2)</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endParaRPr lang="en-US" sz="2800" dirty="0">
              <a:latin typeface="Calibri" panose="020F0502020204030204" pitchFamily="34" charset="0"/>
              <a:cs typeface="Arial"/>
            </a:endParaRPr>
          </a:p>
          <a:p>
            <a:pPr eaLnBrk="1" hangingPunct="1"/>
            <a:r>
              <a:rPr lang="en-US" sz="2800" dirty="0" smtClean="0">
                <a:latin typeface="Calibri" panose="020F0502020204030204" pitchFamily="34" charset="0"/>
                <a:cs typeface="Arial"/>
              </a:rPr>
              <a:t>PAR/CSD </a:t>
            </a:r>
            <a:r>
              <a:rPr lang="en-US" sz="2800" b="1" dirty="0" smtClean="0">
                <a:latin typeface="Calibri" panose="020F0502020204030204" pitchFamily="34" charset="0"/>
                <a:cs typeface="Arial"/>
              </a:rPr>
              <a:t>pre-circulated</a:t>
            </a:r>
            <a:r>
              <a:rPr lang="en-US" sz="2800" dirty="0" smtClean="0">
                <a:latin typeface="Calibri" panose="020F0502020204030204" pitchFamily="34" charset="0"/>
                <a:cs typeface="Arial"/>
              </a:rPr>
              <a:t> with 802 EC</a:t>
            </a:r>
          </a:p>
          <a:p>
            <a:pPr lvl="1" eaLnBrk="1" hangingPunct="1"/>
            <a:r>
              <a:rPr lang="en-US" sz="2400" dirty="0" smtClean="0">
                <a:latin typeface="Calibri" panose="020F0502020204030204" pitchFamily="34" charset="0"/>
                <a:cs typeface="Arial"/>
              </a:rPr>
              <a:t>PAR/CSD Proposal</a:t>
            </a:r>
            <a:endParaRPr lang="en-US" sz="2400" dirty="0" smtClean="0">
              <a:latin typeface="Calibri" panose="020F0502020204030204" pitchFamily="34" charset="0"/>
              <a:cs typeface="Arial"/>
              <a:hlinkClick r:id="rId2"/>
            </a:endParaRPr>
          </a:p>
          <a:p>
            <a:pPr lvl="1" eaLnBrk="1" hangingPunct="1"/>
            <a:r>
              <a:rPr lang="en-US" sz="2400" dirty="0">
                <a:latin typeface="Calibri" panose="020F0502020204030204" pitchFamily="34" charset="0"/>
                <a:cs typeface="Arial"/>
                <a:hlinkClick r:id="rId3"/>
              </a:rPr>
              <a:t>https://</a:t>
            </a:r>
            <a:r>
              <a:rPr lang="en-US" sz="2400" dirty="0" smtClean="0">
                <a:latin typeface="Calibri" panose="020F0502020204030204" pitchFamily="34" charset="0"/>
                <a:cs typeface="Arial"/>
                <a:hlinkClick r:id="rId3"/>
              </a:rPr>
              <a:t>mentor.ieee.org/privecsg/dcn/15/privecsg-15-0004-04-0000-privacy-recommendation-par-csd-proposal.pptx</a:t>
            </a:r>
            <a:endParaRPr lang="en-US" sz="24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PAR Text</a:t>
            </a:r>
            <a:endParaRPr lang="en-US" sz="2400" dirty="0">
              <a:latin typeface="Calibri" panose="020F0502020204030204" pitchFamily="34" charset="0"/>
              <a:cs typeface="Arial"/>
              <a:hlinkClick r:id="rId2"/>
            </a:endParaRPr>
          </a:p>
          <a:p>
            <a:pPr lvl="1" eaLnBrk="1" hangingPunct="1"/>
            <a:r>
              <a:rPr lang="en-US" sz="2400" dirty="0">
                <a:latin typeface="Calibri" panose="020F0502020204030204" pitchFamily="34" charset="0"/>
                <a:cs typeface="Arial"/>
                <a:hlinkClick r:id="rId4"/>
              </a:rPr>
              <a:t>https://</a:t>
            </a:r>
            <a:r>
              <a:rPr lang="en-US" sz="2400" dirty="0" smtClean="0">
                <a:latin typeface="Calibri" panose="020F0502020204030204" pitchFamily="34" charset="0"/>
                <a:cs typeface="Arial"/>
                <a:hlinkClick r:id="rId4"/>
              </a:rPr>
              <a:t>mentor.ieee.org/privecsg/dcn/15/privecsg-15-0006-01-ecsg-privacy-recommendation-par-proposal.pdf</a:t>
            </a:r>
            <a:r>
              <a:rPr lang="en-US" sz="2400" dirty="0" smtClean="0">
                <a:latin typeface="Calibri" panose="020F0502020204030204" pitchFamily="34" charset="0"/>
                <a:cs typeface="Arial"/>
              </a:rPr>
              <a:t>  </a:t>
            </a:r>
          </a:p>
          <a:p>
            <a:pPr eaLnBrk="1" hangingPunct="1"/>
            <a:r>
              <a:rPr lang="en-US" sz="2800" dirty="0" smtClean="0">
                <a:latin typeface="Calibri" panose="020F0502020204030204" pitchFamily="34" charset="0"/>
                <a:cs typeface="Arial"/>
              </a:rPr>
              <a:t>Received comments and responses</a:t>
            </a:r>
            <a:endParaRPr lang="en-US" sz="2800" dirty="0">
              <a:latin typeface="Calibri" panose="020F0502020204030204" pitchFamily="34" charset="0"/>
              <a:cs typeface="Arial"/>
            </a:endParaRPr>
          </a:p>
          <a:p>
            <a:pPr lvl="1" eaLnBrk="1" hangingPunct="1"/>
            <a:r>
              <a:rPr lang="en-US" sz="2400" dirty="0">
                <a:latin typeface="Calibri" panose="020F0502020204030204" pitchFamily="34" charset="0"/>
                <a:cs typeface="Arial"/>
                <a:hlinkClick r:id="rId5"/>
              </a:rPr>
              <a:t>https://</a:t>
            </a:r>
            <a:r>
              <a:rPr lang="en-US" sz="2400" dirty="0" smtClean="0">
                <a:latin typeface="Calibri" panose="020F0502020204030204" pitchFamily="34" charset="0"/>
                <a:cs typeface="Arial"/>
                <a:hlinkClick r:id="rId5"/>
              </a:rPr>
              <a:t>mentor.ieee.org/privecsg/dcn/15/privecsg-15-0031-00-ecsg-response-to-par-and-csd-comments.pptx</a:t>
            </a:r>
            <a:r>
              <a:rPr lang="en-US" sz="2400" dirty="0" smtClean="0">
                <a:latin typeface="Calibri" panose="020F0502020204030204" pitchFamily="34" charset="0"/>
                <a:cs typeface="Arial"/>
              </a:rPr>
              <a:t> </a:t>
            </a:r>
            <a:endParaRPr lang="en-US" sz="2400" dirty="0">
              <a:latin typeface="Calibri" panose="020F0502020204030204" pitchFamily="34" charset="0"/>
              <a:cs typeface="Arial"/>
            </a:endParaRPr>
          </a:p>
        </p:txBody>
      </p:sp>
    </p:spTree>
    <p:extLst>
      <p:ext uri="{BB962C8B-B14F-4D97-AF65-F5344CB8AC3E}">
        <p14:creationId xmlns:p14="http://schemas.microsoft.com/office/powerpoint/2010/main" val="426690730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228600" y="252412"/>
            <a:ext cx="8686800" cy="1127125"/>
          </a:xfrm>
        </p:spPr>
        <p:txBody>
          <a:bodyPr/>
          <a:lstStyle/>
          <a:p>
            <a:pPr eaLnBrk="1" hangingPunct="1"/>
            <a:r>
              <a:rPr lang="en-US" dirty="0" smtClean="0">
                <a:latin typeface="Calibri" panose="020F0502020204030204" pitchFamily="34" charset="0"/>
              </a:rPr>
              <a:t>IEEE 802 Privacy Recommendation PAR/CSD (2/2)</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endParaRPr lang="en-US" sz="2800" dirty="0">
              <a:latin typeface="Calibri" panose="020F0502020204030204" pitchFamily="34" charset="0"/>
              <a:cs typeface="Arial"/>
            </a:endParaRPr>
          </a:p>
          <a:p>
            <a:pPr eaLnBrk="1" hangingPunct="1"/>
            <a:r>
              <a:rPr lang="en-US" sz="2800" dirty="0" smtClean="0">
                <a:latin typeface="Calibri" panose="020F0502020204030204" pitchFamily="34" charset="0"/>
                <a:cs typeface="Arial"/>
              </a:rPr>
              <a:t>PAR/CSD </a:t>
            </a:r>
            <a:r>
              <a:rPr lang="en-US" sz="2800" b="1" dirty="0" smtClean="0">
                <a:latin typeface="Calibri" panose="020F0502020204030204" pitchFamily="34" charset="0"/>
                <a:cs typeface="Arial"/>
              </a:rPr>
              <a:t>updated after comment resolution</a:t>
            </a:r>
            <a:endParaRPr lang="en-US" sz="28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PAR proposal</a:t>
            </a:r>
            <a:endParaRPr lang="en-US" sz="2400" dirty="0" smtClean="0">
              <a:latin typeface="Calibri" panose="020F0502020204030204" pitchFamily="34" charset="0"/>
              <a:cs typeface="Arial"/>
              <a:hlinkClick r:id="rId2"/>
            </a:endParaRPr>
          </a:p>
          <a:p>
            <a:pPr lvl="1"/>
            <a:r>
              <a:rPr lang="en-US" sz="2400" dirty="0">
                <a:hlinkClick r:id="rId3"/>
              </a:rPr>
              <a:t>https://mentor.ieee.org/privecsg/dcn/15/privecsg-15-0030-00-ecsg-privacy-ec-sg-par-proposal.pdf</a:t>
            </a:r>
            <a:endParaRPr lang="en-US" sz="2400" dirty="0"/>
          </a:p>
          <a:p>
            <a:pPr lvl="1" eaLnBrk="1" hangingPunct="1"/>
            <a:r>
              <a:rPr lang="en-US" sz="2400" dirty="0" smtClean="0">
                <a:latin typeface="Calibri" panose="020F0502020204030204" pitchFamily="34" charset="0"/>
                <a:cs typeface="Arial"/>
              </a:rPr>
              <a:t>CSD proposal</a:t>
            </a:r>
            <a:endParaRPr lang="en-US" sz="2400" dirty="0">
              <a:latin typeface="Calibri" panose="020F0502020204030204" pitchFamily="34" charset="0"/>
              <a:cs typeface="Arial"/>
              <a:hlinkClick r:id="rId2"/>
            </a:endParaRPr>
          </a:p>
          <a:p>
            <a:pPr lvl="1"/>
            <a:r>
              <a:rPr lang="en-US" sz="2400" dirty="0">
                <a:hlinkClick r:id="rId4"/>
              </a:rPr>
              <a:t>https://mentor.ieee.org/privecsg/dcn/15/privecsg-15-0029-01-0000-privacy-ec-sg-csd-proposal.docx</a:t>
            </a:r>
            <a:endParaRPr lang="en-US" sz="2400" dirty="0"/>
          </a:p>
        </p:txBody>
      </p:sp>
    </p:spTree>
    <p:extLst>
      <p:ext uri="{BB962C8B-B14F-4D97-AF65-F5344CB8AC3E}">
        <p14:creationId xmlns:p14="http://schemas.microsoft.com/office/powerpoint/2010/main" val="6635811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EC SG Motion #1	</a:t>
            </a:r>
            <a:endParaRPr lang="en-US" dirty="0"/>
          </a:p>
        </p:txBody>
      </p:sp>
      <p:sp>
        <p:nvSpPr>
          <p:cNvPr id="3" name="Content Placeholder 2"/>
          <p:cNvSpPr>
            <a:spLocks noGrp="1"/>
          </p:cNvSpPr>
          <p:nvPr>
            <p:ph idx="1"/>
          </p:nvPr>
        </p:nvSpPr>
        <p:spPr/>
        <p:txBody>
          <a:bodyPr/>
          <a:lstStyle/>
          <a:p>
            <a:r>
              <a:rPr lang="en-US" sz="2400" dirty="0" smtClean="0"/>
              <a:t>To accept documents:</a:t>
            </a:r>
          </a:p>
          <a:p>
            <a:pPr lvl="1"/>
            <a:r>
              <a:rPr lang="en-US" sz="2000" dirty="0">
                <a:hlinkClick r:id="rId2"/>
              </a:rPr>
              <a:t>https://</a:t>
            </a:r>
            <a:r>
              <a:rPr lang="en-US" sz="2000" dirty="0" smtClean="0">
                <a:hlinkClick r:id="rId2"/>
              </a:rPr>
              <a:t>mentor.ieee.org/privecsg/dcn/15/privecsg-15-0030-00-ecsg-privacy-ec-sg-par-proposal.pdf</a:t>
            </a:r>
            <a:endParaRPr lang="en-US" sz="2000" dirty="0" smtClean="0"/>
          </a:p>
          <a:p>
            <a:pPr lvl="1"/>
            <a:r>
              <a:rPr lang="en-US" sz="2000" dirty="0">
                <a:hlinkClick r:id="rId3"/>
              </a:rPr>
              <a:t>https://</a:t>
            </a:r>
            <a:r>
              <a:rPr lang="en-US" sz="2000" dirty="0" smtClean="0">
                <a:hlinkClick r:id="rId3"/>
              </a:rPr>
              <a:t>mentor.ieee.org/privecsg/dcn/15/privecsg-15-0029-01-0000-privacy-ec-sg-csd-proposal.docx</a:t>
            </a:r>
            <a:endParaRPr lang="en-US" sz="2000" dirty="0" smtClean="0"/>
          </a:p>
          <a:p>
            <a:pPr marL="0" indent="0">
              <a:buNone/>
            </a:pPr>
            <a:r>
              <a:rPr lang="en-US" sz="2400" dirty="0"/>
              <a:t>a</a:t>
            </a:r>
            <a:r>
              <a:rPr lang="en-US" sz="2400" dirty="0" smtClean="0"/>
              <a:t>s the proposed PAR / CSD for consideration by 802.1 WG and approval at the 802 EC closing meeting.</a:t>
            </a:r>
          </a:p>
          <a:p>
            <a:pPr marL="0" indent="0">
              <a:buNone/>
            </a:pPr>
            <a:endParaRPr lang="en-US" sz="2400" dirty="0" smtClean="0"/>
          </a:p>
          <a:p>
            <a:pPr marL="0" indent="0">
              <a:buNone/>
            </a:pPr>
            <a:r>
              <a:rPr lang="en-US" sz="2400" dirty="0" smtClean="0"/>
              <a:t>Moved by: Dan Harkins</a:t>
            </a:r>
          </a:p>
          <a:p>
            <a:pPr marL="0" indent="0">
              <a:buNone/>
            </a:pPr>
            <a:r>
              <a:rPr lang="en-US" sz="2400" dirty="0" smtClean="0"/>
              <a:t>Seconded by: Karen Randall</a:t>
            </a:r>
          </a:p>
          <a:p>
            <a:pPr marL="0" indent="0">
              <a:buNone/>
            </a:pPr>
            <a:endParaRPr lang="en-US" sz="2400" dirty="0" smtClean="0"/>
          </a:p>
          <a:p>
            <a:pPr marL="0" indent="0">
              <a:buNone/>
            </a:pPr>
            <a:r>
              <a:rPr lang="en-US" sz="2400" dirty="0" smtClean="0"/>
              <a:t>For 7, Against 0, Abstain 0 – (Room count 8)</a:t>
            </a:r>
            <a:endParaRPr lang="en-US" sz="2400" dirty="0"/>
          </a:p>
        </p:txBody>
      </p:sp>
    </p:spTree>
    <p:extLst>
      <p:ext uri="{BB962C8B-B14F-4D97-AF65-F5344CB8AC3E}">
        <p14:creationId xmlns:p14="http://schemas.microsoft.com/office/powerpoint/2010/main" val="4263023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EC SG Motion #2	</a:t>
            </a:r>
            <a:endParaRPr lang="en-US" dirty="0"/>
          </a:p>
        </p:txBody>
      </p:sp>
      <p:sp>
        <p:nvSpPr>
          <p:cNvPr id="3" name="Content Placeholder 2"/>
          <p:cNvSpPr>
            <a:spLocks noGrp="1"/>
          </p:cNvSpPr>
          <p:nvPr>
            <p:ph idx="1"/>
          </p:nvPr>
        </p:nvSpPr>
        <p:spPr/>
        <p:txBody>
          <a:bodyPr/>
          <a:lstStyle/>
          <a:p>
            <a:r>
              <a:rPr lang="en-US" sz="2400" dirty="0" smtClean="0"/>
              <a:t>To accept </a:t>
            </a:r>
            <a:r>
              <a:rPr lang="en-US" sz="2400" dirty="0"/>
              <a:t>document </a:t>
            </a:r>
            <a:r>
              <a:rPr lang="en-US" sz="2400" dirty="0">
                <a:hlinkClick r:id="rId2"/>
              </a:rPr>
              <a:t>https://</a:t>
            </a:r>
            <a:r>
              <a:rPr lang="en-US" sz="2400" dirty="0" smtClean="0">
                <a:hlinkClick r:id="rId2"/>
              </a:rPr>
              <a:t>mentor.ieee.org/privecsg/dcn/15/privecsg-15-0031-00-ecsg-response-to-par-and-csd-comments.pptx</a:t>
            </a:r>
            <a:r>
              <a:rPr lang="en-US" sz="2400" dirty="0" smtClean="0"/>
              <a:t>  as the response to the PAR / CSD comments received from 802.3 and 802.11.</a:t>
            </a:r>
          </a:p>
          <a:p>
            <a:endParaRPr lang="en-US" sz="2400" dirty="0" smtClean="0"/>
          </a:p>
          <a:p>
            <a:pPr marL="0" indent="0">
              <a:buNone/>
            </a:pPr>
            <a:r>
              <a:rPr lang="en-US" sz="2400" dirty="0" smtClean="0"/>
              <a:t>Moved by: Paul Nikolich</a:t>
            </a:r>
          </a:p>
          <a:p>
            <a:pPr marL="0" indent="0">
              <a:buNone/>
            </a:pPr>
            <a:r>
              <a:rPr lang="en-US" sz="2400" dirty="0" smtClean="0"/>
              <a:t>Seconded by: Dan Harkins</a:t>
            </a:r>
          </a:p>
          <a:p>
            <a:pPr marL="0" indent="0">
              <a:buNone/>
            </a:pPr>
            <a:endParaRPr lang="en-US" sz="2400" dirty="0" smtClean="0"/>
          </a:p>
          <a:p>
            <a:pPr marL="0" indent="0">
              <a:buNone/>
            </a:pPr>
            <a:r>
              <a:rPr lang="en-US" sz="2400" dirty="0" smtClean="0"/>
              <a:t>For 7, Against 0, Abstain 0– (Room count 8)</a:t>
            </a:r>
            <a:endParaRPr lang="en-US" sz="2400" dirty="0"/>
          </a:p>
        </p:txBody>
      </p:sp>
    </p:spTree>
    <p:extLst>
      <p:ext uri="{BB962C8B-B14F-4D97-AF65-F5344CB8AC3E}">
        <p14:creationId xmlns:p14="http://schemas.microsoft.com/office/powerpoint/2010/main" val="3993354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Technical Presentations</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Calibri" panose="020F0502020204030204" pitchFamily="34" charset="0"/>
              </a:rPr>
              <a:t>Carlos Bernardos (UC3M)</a:t>
            </a:r>
          </a:p>
          <a:p>
            <a:pPr lvl="1"/>
            <a:r>
              <a:rPr lang="en-US" i="1" dirty="0" smtClean="0">
                <a:latin typeface="Calibri" panose="020F0502020204030204" pitchFamily="34" charset="0"/>
              </a:rPr>
              <a:t>Wi-Fi </a:t>
            </a:r>
            <a:r>
              <a:rPr lang="en-US" i="1" dirty="0">
                <a:latin typeface="Calibri" panose="020F0502020204030204" pitchFamily="34" charset="0"/>
              </a:rPr>
              <a:t>Privacy network experiment at IEEE 802 May plenary and IETF91 meetings</a:t>
            </a:r>
          </a:p>
          <a:p>
            <a:pPr lvl="1"/>
            <a:r>
              <a:rPr lang="en-US" i="1" dirty="0">
                <a:latin typeface="Calibri" panose="020F0502020204030204" pitchFamily="34" charset="0"/>
                <a:hlinkClick r:id="rId2"/>
              </a:rPr>
              <a:t>https://mentor.ieee.org/privecsg/dcn/15/privecsg-15-0028-00-0000-wifi-privacy-network-experiment-at-ieee-802-may-plenary-and-ietf91-meetings.pptx</a:t>
            </a:r>
            <a:r>
              <a:rPr lang="en-US" i="1" dirty="0">
                <a:latin typeface="Calibri" panose="020F0502020204030204" pitchFamily="34" charset="0"/>
              </a:rPr>
              <a:t> </a:t>
            </a:r>
            <a:endParaRPr lang="en-US" i="1" dirty="0" smtClean="0">
              <a:latin typeface="Calibri" panose="020F0502020204030204" pitchFamily="34" charset="0"/>
            </a:endParaRPr>
          </a:p>
          <a:p>
            <a:pPr lvl="1"/>
            <a:endParaRPr lang="en-US" i="1" dirty="0" smtClean="0">
              <a:latin typeface="Calibri" panose="020F0502020204030204" pitchFamily="34" charset="0"/>
            </a:endParaRPr>
          </a:p>
          <a:p>
            <a:r>
              <a:rPr lang="en-US" dirty="0">
                <a:latin typeface="Calibri" panose="020F0502020204030204" pitchFamily="34" charset="0"/>
              </a:rPr>
              <a:t>Threat Model Discussions</a:t>
            </a:r>
          </a:p>
          <a:p>
            <a:pPr lvl="1"/>
            <a:r>
              <a:rPr lang="en-US" i="1" dirty="0">
                <a:latin typeface="Calibri" panose="020F0502020204030204" pitchFamily="34" charset="0"/>
              </a:rPr>
              <a:t>IAB Privacy and Security Program</a:t>
            </a:r>
          </a:p>
          <a:p>
            <a:pPr lvl="1"/>
            <a:r>
              <a:rPr lang="en-US" i="1" dirty="0">
                <a:latin typeface="Calibri" panose="020F0502020204030204" pitchFamily="34" charset="0"/>
                <a:hlinkClick r:id="rId3"/>
              </a:rPr>
              <a:t>https://www.iab.org/activities/programs/privacy-and-security-program/</a:t>
            </a:r>
            <a:r>
              <a:rPr lang="en-US" i="1" dirty="0">
                <a:latin typeface="Calibri" panose="020F0502020204030204" pitchFamily="34" charset="0"/>
              </a:rPr>
              <a:t> </a:t>
            </a:r>
          </a:p>
          <a:p>
            <a:pPr lvl="1"/>
            <a:r>
              <a:rPr lang="en-US" i="1" dirty="0">
                <a:latin typeface="Calibri" panose="020F0502020204030204" pitchFamily="34" charset="0"/>
              </a:rPr>
              <a:t>Confidentiality in the Face of Pervasive Surveillance: A Threat Model and Problem Statement</a:t>
            </a:r>
          </a:p>
          <a:p>
            <a:pPr lvl="1"/>
            <a:r>
              <a:rPr lang="en-US" i="1" dirty="0">
                <a:latin typeface="Calibri" panose="020F0502020204030204" pitchFamily="34" charset="0"/>
                <a:hlinkClick r:id="rId4"/>
              </a:rPr>
              <a:t>https://wiki.tools.ietf.org/html/draft-iab-privsec-confidentiality-threat-07</a:t>
            </a:r>
            <a:r>
              <a:rPr lang="en-US" i="1" dirty="0">
                <a:latin typeface="Calibri" panose="020F0502020204030204" pitchFamily="34" charset="0"/>
              </a:rPr>
              <a:t> </a:t>
            </a:r>
          </a:p>
          <a:p>
            <a:endParaRPr lang="en-US" i="1" dirty="0">
              <a:latin typeface="Calibri" panose="020F0502020204030204" pitchFamily="34" charset="0"/>
            </a:endParaRPr>
          </a:p>
          <a:p>
            <a:pPr lvl="1"/>
            <a:endParaRPr lang="en-US" i="1" dirty="0">
              <a:latin typeface="Calibri" panose="020F0502020204030204" pitchFamily="34" charset="0"/>
            </a:endParaRPr>
          </a:p>
          <a:p>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1542</TotalTime>
  <Words>626</Words>
  <Application>Microsoft Office PowerPoint</Application>
  <PresentationFormat>On-screen Show (4:3)</PresentationFormat>
  <Paragraphs>104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Calibri</vt:lpstr>
      <vt:lpstr>Times</vt:lpstr>
      <vt:lpstr>Times New Roman</vt:lpstr>
      <vt:lpstr>Template</vt:lpstr>
      <vt:lpstr>IEEE 802 EC Privacy Recommendation SG Closing Report  802 Plenary Meeting July 13-17, 2015 </vt:lpstr>
      <vt:lpstr>July 2015 F2F Meeting</vt:lpstr>
      <vt:lpstr>IEEE Press Release and Media Coverage (1/2)</vt:lpstr>
      <vt:lpstr>IEEE Press Release and Media Coverage (2/2)</vt:lpstr>
      <vt:lpstr>IEEE 802 Privacy Recommendation PAR/CSD (1/2)</vt:lpstr>
      <vt:lpstr>IEEE 802 Privacy Recommendation PAR/CSD (2/2)</vt:lpstr>
      <vt:lpstr>Privacy EC SG Motion #1 </vt:lpstr>
      <vt:lpstr>Privacy EC SG Motion #2 </vt:lpstr>
      <vt:lpstr>Technical Presentations</vt:lpstr>
      <vt:lpstr>Proposed Next Steps</vt:lpstr>
      <vt:lpstr>Future Plans</vt:lpstr>
      <vt:lpstr>Proposed Motion #1 to the EC</vt:lpstr>
      <vt:lpstr>Proposed Motion #2 to the EC</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263</cp:revision>
  <cp:lastPrinted>1998-02-10T13:28:06Z</cp:lastPrinted>
  <dcterms:created xsi:type="dcterms:W3CDTF">2011-12-30T17:06:23Z</dcterms:created>
  <dcterms:modified xsi:type="dcterms:W3CDTF">2015-07-16T22:28:04Z</dcterms:modified>
</cp:coreProperties>
</file>