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65" r:id="rId3"/>
    <p:sldId id="303" r:id="rId4"/>
    <p:sldId id="304" r:id="rId5"/>
    <p:sldId id="266" r:id="rId6"/>
    <p:sldId id="283" r:id="rId7"/>
    <p:sldId id="281" r:id="rId8"/>
    <p:sldId id="309" r:id="rId9"/>
    <p:sldId id="310" r:id="rId10"/>
    <p:sldId id="307" r:id="rId11"/>
    <p:sldId id="311" r:id="rId12"/>
    <p:sldId id="306" r:id="rId13"/>
    <p:sldId id="295"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111" d="100"/>
          <a:sy n="111" d="100"/>
        </p:scale>
        <p:origin x="120" y="312"/>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4255980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A19D50F8-596D-4C06-8288-2B0F2987A724}" type="slidenum">
              <a:rPr lang="en-US" altLang="en-US" sz="1300"/>
              <a:pPr/>
              <a:t>3</a:t>
            </a:fld>
            <a:endParaRPr lang="en-US" altLang="en-US" sz="13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Tree>
    <p:extLst>
      <p:ext uri="{BB962C8B-B14F-4D97-AF65-F5344CB8AC3E}">
        <p14:creationId xmlns:p14="http://schemas.microsoft.com/office/powerpoint/2010/main" val="867091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772495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5</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930473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815145" y="76200"/>
            <a:ext cx="2100255" cy="307777"/>
          </a:xfrm>
          <a:prstGeom prst="rect">
            <a:avLst/>
          </a:prstGeom>
        </p:spPr>
        <p:txBody>
          <a:bodyPr wrap="none">
            <a:spAutoFit/>
          </a:bodyPr>
          <a:lstStyle/>
          <a:p>
            <a:pPr algn="r"/>
            <a:r>
              <a:rPr lang="en-US" sz="1400" b="1" dirty="0" smtClean="0"/>
              <a:t>privecsg-15-0033-00-ecsg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privecsg/dcn/15/privecsg-15-0028-00-0000-wifi-privacy-network-experiment-at-ieee-802-may-plenary-and-ietf91-meetings.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remconf.webex.com/premconf/j.php?MTID=m584026c2aa2728beca26130c30ef885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myrcplus.com/cnums.asp?bwebid=8369444&amp;ppc=542167&amp;num=1&amp;num2=1719-867-1571"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about/sasb/patcom/materials.html"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privecsg/dcn/15/privecsg-15-0004-04-0000-privacy-recommendation-par-csd-proposal.pptx" TargetMode="External"/><Relationship Id="rId2" Type="http://schemas.openxmlformats.org/officeDocument/2006/relationships/hyperlink" Target="https://mentor.ieee.org/privecsg/dcn/15/privecsg-15-0004-02-0000-privacy-recommendation-par-csd-proposal.pptx" TargetMode="External"/><Relationship Id="rId1" Type="http://schemas.openxmlformats.org/officeDocument/2006/relationships/slideLayout" Target="../slideLayouts/slideLayout2.xml"/><Relationship Id="rId5" Type="http://schemas.openxmlformats.org/officeDocument/2006/relationships/hyperlink" Target="https://mentor.ieee.org/privecsg/dcn/15/privecsg-15-0031-00-ecsg-response-to-par-and-csd-comments.pptx" TargetMode="External"/><Relationship Id="rId4" Type="http://schemas.openxmlformats.org/officeDocument/2006/relationships/hyperlink" Target="https://mentor.ieee.org/privecsg/dcn/15/privecsg-15-0006-01-ecsg-privacy-recommendation-par-proposal.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privecsg/dcn/15/privecsg-15-0030-00-ecsg-privacy-ec-sg-par-proposal.pdf" TargetMode="External"/><Relationship Id="rId2" Type="http://schemas.openxmlformats.org/officeDocument/2006/relationships/hyperlink" Target="https://mentor.ieee.org/privecsg/dcn/15/privecsg-15-0004-02-0000-privacy-recommendation-par-csd-proposal.pptx" TargetMode="External"/><Relationship Id="rId1" Type="http://schemas.openxmlformats.org/officeDocument/2006/relationships/slideLayout" Target="../slideLayouts/slideLayout2.xml"/><Relationship Id="rId4" Type="http://schemas.openxmlformats.org/officeDocument/2006/relationships/hyperlink" Target="https://mentor.ieee.org/privecsg/dcn/15/privecsg-15-0029-01-0000-privacy-ec-sg-csd-proposal.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Privacy Recommendation Study Group</a:t>
            </a: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September 2</a:t>
            </a:r>
            <a:r>
              <a:rPr lang="en-US" baseline="30000" dirty="0" smtClean="0">
                <a:latin typeface="Calibri" panose="020F0502020204030204" pitchFamily="34" charset="0"/>
              </a:rPr>
              <a:t>nd</a:t>
            </a:r>
            <a:r>
              <a:rPr lang="en-US" dirty="0" smtClean="0">
                <a:latin typeface="Calibri" panose="020F0502020204030204" pitchFamily="34" charset="0"/>
              </a:rPr>
              <a:t>, 2015, Conference Call</a:t>
            </a:r>
            <a:endParaRPr lang="en-US" dirty="0">
              <a:latin typeface="Calibri" panose="020F0502020204030204" pitchFamily="34" charset="0"/>
            </a:endParaRPr>
          </a:p>
        </p:txBody>
      </p:sp>
      <p:sp>
        <p:nvSpPr>
          <p:cNvPr id="3" name="Subtitle 2"/>
          <p:cNvSpPr>
            <a:spLocks noGrp="1"/>
          </p:cNvSpPr>
          <p:nvPr>
            <p:ph type="subTitle" idx="1"/>
          </p:nvPr>
        </p:nvSpPr>
        <p:spPr>
          <a:xfrm>
            <a:off x="990600" y="3886200"/>
            <a:ext cx="7239000" cy="1752600"/>
          </a:xfrm>
        </p:spPr>
        <p:txBody>
          <a:bodyPr/>
          <a:lstStyle/>
          <a:p>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InterDigital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Next Steps (1/2)</a:t>
            </a:r>
            <a:endParaRPr lang="en-US" dirty="0">
              <a:latin typeface="Calibri" panose="020F0502020204030204" pitchFamily="34" charset="0"/>
            </a:endParaRPr>
          </a:p>
        </p:txBody>
      </p:sp>
      <p:sp>
        <p:nvSpPr>
          <p:cNvPr id="3" name="Content Placeholder 2"/>
          <p:cNvSpPr>
            <a:spLocks noGrp="1"/>
          </p:cNvSpPr>
          <p:nvPr>
            <p:ph idx="1"/>
          </p:nvPr>
        </p:nvSpPr>
        <p:spPr>
          <a:xfrm>
            <a:off x="304800" y="1219200"/>
            <a:ext cx="8382000" cy="5105400"/>
          </a:xfrm>
        </p:spPr>
        <p:txBody>
          <a:bodyPr>
            <a:noAutofit/>
          </a:bodyPr>
          <a:lstStyle/>
          <a:p>
            <a:r>
              <a:rPr lang="en-US" sz="2400" dirty="0" smtClean="0">
                <a:latin typeface="Calibri" panose="020F0502020204030204" pitchFamily="34" charset="0"/>
              </a:rPr>
              <a:t>802E</a:t>
            </a:r>
          </a:p>
          <a:p>
            <a:pPr lvl="1"/>
            <a:r>
              <a:rPr lang="en-US" sz="2400" dirty="0">
                <a:latin typeface="Calibri" panose="020F0502020204030204" pitchFamily="34" charset="0"/>
              </a:rPr>
              <a:t>802.1 </a:t>
            </a:r>
            <a:r>
              <a:rPr lang="en-US" sz="2400" dirty="0" smtClean="0">
                <a:latin typeface="Calibri" panose="020F0502020204030204" pitchFamily="34" charset="0"/>
              </a:rPr>
              <a:t>endorsed </a:t>
            </a:r>
            <a:r>
              <a:rPr lang="en-US" sz="2400" dirty="0">
                <a:latin typeface="Calibri" panose="020F0502020204030204" pitchFamily="34" charset="0"/>
              </a:rPr>
              <a:t>the Privacy PAR/CSD and </a:t>
            </a:r>
            <a:r>
              <a:rPr lang="en-US" sz="2400" dirty="0" smtClean="0">
                <a:latin typeface="Calibri" panose="020F0502020204030204" pitchFamily="34" charset="0"/>
              </a:rPr>
              <a:t>agreed </a:t>
            </a:r>
            <a:r>
              <a:rPr lang="en-US" sz="2400" dirty="0">
                <a:latin typeface="Calibri" panose="020F0502020204030204" pitchFamily="34" charset="0"/>
              </a:rPr>
              <a:t>to adopt it in the Security </a:t>
            </a:r>
            <a:r>
              <a:rPr lang="en-US" sz="2400" dirty="0" smtClean="0">
                <a:latin typeface="Calibri" panose="020F0502020204030204" pitchFamily="34" charset="0"/>
              </a:rPr>
              <a:t>TG</a:t>
            </a:r>
          </a:p>
          <a:p>
            <a:pPr lvl="1"/>
            <a:r>
              <a:rPr lang="en-US" sz="2400" dirty="0" smtClean="0">
                <a:latin typeface="Calibri" panose="020F0502020204030204" pitchFamily="34" charset="0"/>
              </a:rPr>
              <a:t>IEEE 802 EC approved the proposed PAR/CSD and forwarded to </a:t>
            </a:r>
            <a:r>
              <a:rPr lang="en-US" sz="2400" dirty="0" err="1" smtClean="0">
                <a:latin typeface="Calibri" panose="020F0502020204030204" pitchFamily="34" charset="0"/>
              </a:rPr>
              <a:t>NesCom</a:t>
            </a:r>
            <a:r>
              <a:rPr lang="en-US" sz="2400" dirty="0" smtClean="0">
                <a:latin typeface="Calibri" panose="020F0502020204030204" pitchFamily="34" charset="0"/>
              </a:rPr>
              <a:t> for approval</a:t>
            </a:r>
          </a:p>
          <a:p>
            <a:pPr lvl="2"/>
            <a:r>
              <a:rPr lang="en-US" sz="2000" dirty="0" err="1" smtClean="0">
                <a:latin typeface="Calibri" panose="020F0502020204030204" pitchFamily="34" charset="0"/>
              </a:rPr>
              <a:t>NesCom</a:t>
            </a:r>
            <a:r>
              <a:rPr lang="en-US" sz="2000" dirty="0" smtClean="0">
                <a:latin typeface="Calibri" panose="020F0502020204030204" pitchFamily="34" charset="0"/>
              </a:rPr>
              <a:t> meeting on Sep 2, and Standards Board meeting on Sep 3</a:t>
            </a:r>
          </a:p>
          <a:p>
            <a:pPr lvl="1"/>
            <a:endParaRPr lang="en-US" sz="2400" dirty="0" smtClean="0">
              <a:latin typeface="Calibri" panose="020F0502020204030204" pitchFamily="34" charset="0"/>
            </a:endParaRPr>
          </a:p>
          <a:p>
            <a:r>
              <a:rPr lang="en-US" sz="2400" dirty="0" smtClean="0">
                <a:latin typeface="Calibri" panose="020F0502020204030204" pitchFamily="34" charset="0"/>
              </a:rPr>
              <a:t>Privacy EC SG extended for </a:t>
            </a:r>
            <a:r>
              <a:rPr lang="en-US" sz="2400" dirty="0">
                <a:latin typeface="Calibri" panose="020F0502020204030204" pitchFamily="34" charset="0"/>
              </a:rPr>
              <a:t>one more cycle </a:t>
            </a:r>
            <a:r>
              <a:rPr lang="en-US" sz="2400" dirty="0" smtClean="0">
                <a:latin typeface="Calibri" panose="020F0502020204030204" pitchFamily="34" charset="0"/>
              </a:rPr>
              <a:t>(Nov 2015) to </a:t>
            </a:r>
            <a:r>
              <a:rPr lang="en-US" sz="2400" dirty="0">
                <a:latin typeface="Calibri" panose="020F0502020204030204" pitchFamily="34" charset="0"/>
              </a:rPr>
              <a:t>continue working until the PAR gets approved</a:t>
            </a:r>
          </a:p>
          <a:p>
            <a:pPr lvl="1"/>
            <a:r>
              <a:rPr lang="en-US" sz="2200" dirty="0" smtClean="0">
                <a:latin typeface="Calibri" panose="020F0502020204030204" pitchFamily="34" charset="0"/>
              </a:rPr>
              <a:t>Work on </a:t>
            </a:r>
            <a:r>
              <a:rPr lang="en-US" sz="2200" dirty="0">
                <a:latin typeface="Calibri" panose="020F0502020204030204" pitchFamily="34" charset="0"/>
              </a:rPr>
              <a:t>draft contribution capturing the main concepts that have been discussed so </a:t>
            </a:r>
            <a:r>
              <a:rPr lang="en-US" sz="2200" dirty="0" smtClean="0">
                <a:latin typeface="Calibri" panose="020F0502020204030204" pitchFamily="34" charset="0"/>
              </a:rPr>
              <a:t>far</a:t>
            </a:r>
          </a:p>
          <a:p>
            <a:pPr lvl="1"/>
            <a:r>
              <a:rPr lang="en-US" sz="2200" dirty="0" smtClean="0">
                <a:latin typeface="Calibri" panose="020F0502020204030204" pitchFamily="34" charset="0"/>
              </a:rPr>
              <a:t>Continue discussions about privacy threat model (e.g. IETF/IAB draft), functionalities to improve privacy, etc.</a:t>
            </a:r>
          </a:p>
          <a:p>
            <a:pPr lvl="2"/>
            <a:endParaRPr lang="en-US" sz="1800" dirty="0" smtClean="0">
              <a:latin typeface="Calibri" panose="020F0502020204030204" pitchFamily="34" charset="0"/>
            </a:endParaRPr>
          </a:p>
        </p:txBody>
      </p:sp>
    </p:spTree>
    <p:extLst>
      <p:ext uri="{BB962C8B-B14F-4D97-AF65-F5344CB8AC3E}">
        <p14:creationId xmlns:p14="http://schemas.microsoft.com/office/powerpoint/2010/main" val="30950080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Next Steps (2/2)</a:t>
            </a:r>
            <a:endParaRPr lang="en-US" dirty="0">
              <a:latin typeface="Calibri" panose="020F0502020204030204" pitchFamily="34" charset="0"/>
            </a:endParaRPr>
          </a:p>
        </p:txBody>
      </p:sp>
      <p:sp>
        <p:nvSpPr>
          <p:cNvPr id="3" name="Content Placeholder 2"/>
          <p:cNvSpPr>
            <a:spLocks noGrp="1"/>
          </p:cNvSpPr>
          <p:nvPr>
            <p:ph idx="1"/>
          </p:nvPr>
        </p:nvSpPr>
        <p:spPr>
          <a:xfrm>
            <a:off x="304800" y="1219200"/>
            <a:ext cx="8382000" cy="5105400"/>
          </a:xfrm>
        </p:spPr>
        <p:txBody>
          <a:bodyPr>
            <a:noAutofit/>
          </a:bodyPr>
          <a:lstStyle/>
          <a:p>
            <a:endParaRPr lang="en-US" sz="2400" dirty="0" smtClean="0">
              <a:latin typeface="Calibri" panose="020F0502020204030204" pitchFamily="34" charset="0"/>
            </a:endParaRPr>
          </a:p>
          <a:p>
            <a:r>
              <a:rPr lang="en-US" sz="2400" dirty="0" smtClean="0">
                <a:latin typeface="Calibri" panose="020F0502020204030204" pitchFamily="34" charset="0"/>
              </a:rPr>
              <a:t>Group would like to continue working with different groups in IEEE 802 as well as external communities (e.g. IETF, Academia, etc.). In order to facilitate the work, the group would like to:</a:t>
            </a:r>
          </a:p>
          <a:p>
            <a:pPr lvl="1"/>
            <a:r>
              <a:rPr lang="en-US" sz="2200" dirty="0" smtClean="0">
                <a:latin typeface="Calibri" panose="020F0502020204030204" pitchFamily="34" charset="0"/>
              </a:rPr>
              <a:t>Maintain document archive </a:t>
            </a:r>
          </a:p>
          <a:p>
            <a:pPr lvl="1"/>
            <a:r>
              <a:rPr lang="en-US" sz="2200" dirty="0" smtClean="0">
                <a:latin typeface="Calibri" panose="020F0502020204030204" pitchFamily="34" charset="0"/>
              </a:rPr>
              <a:t>Maintain </a:t>
            </a:r>
            <a:r>
              <a:rPr lang="en-US" sz="2200" b="1" i="1" dirty="0"/>
              <a:t>stds-802-privacy@listserv.ieee.org</a:t>
            </a:r>
            <a:r>
              <a:rPr lang="en-US" sz="2200" dirty="0" smtClean="0">
                <a:latin typeface="Calibri" panose="020F0502020204030204" pitchFamily="34" charset="0"/>
              </a:rPr>
              <a:t> email reflector</a:t>
            </a:r>
          </a:p>
          <a:p>
            <a:pPr lvl="1"/>
            <a:r>
              <a:rPr lang="en-US" sz="2200" dirty="0" smtClean="0">
                <a:latin typeface="Calibri" panose="020F0502020204030204" pitchFamily="34" charset="0"/>
              </a:rPr>
              <a:t>Meet </a:t>
            </a:r>
            <a:r>
              <a:rPr lang="en-US" sz="2200" i="1" dirty="0" smtClean="0">
                <a:latin typeface="Calibri" panose="020F0502020204030204" pitchFamily="34" charset="0"/>
              </a:rPr>
              <a:t>preferably</a:t>
            </a:r>
            <a:r>
              <a:rPr lang="en-US" sz="2200" dirty="0" smtClean="0">
                <a:latin typeface="Calibri" panose="020F0502020204030204" pitchFamily="34" charset="0"/>
              </a:rPr>
              <a:t> during IEEE 802 </a:t>
            </a:r>
            <a:r>
              <a:rPr lang="en-US" sz="2200" dirty="0">
                <a:latin typeface="Calibri" panose="020F0502020204030204" pitchFamily="34" charset="0"/>
              </a:rPr>
              <a:t>plenaries to take advantage of the colocation of different WGs</a:t>
            </a:r>
          </a:p>
        </p:txBody>
      </p:sp>
    </p:spTree>
    <p:extLst>
      <p:ext uri="{BB962C8B-B14F-4D97-AF65-F5344CB8AC3E}">
        <p14:creationId xmlns:p14="http://schemas.microsoft.com/office/powerpoint/2010/main" val="28479743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Business#3.2</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MAC </a:t>
            </a:r>
            <a:r>
              <a:rPr lang="en-US" dirty="0">
                <a:latin typeface="Calibri" panose="020F0502020204030204" pitchFamily="34" charset="0"/>
              </a:rPr>
              <a:t>Randomization </a:t>
            </a:r>
            <a:r>
              <a:rPr lang="en-US" dirty="0" smtClean="0">
                <a:latin typeface="Calibri" panose="020F0502020204030204" pitchFamily="34" charset="0"/>
              </a:rPr>
              <a:t>Trial</a:t>
            </a:r>
          </a:p>
          <a:p>
            <a:pPr lvl="1"/>
            <a:r>
              <a:rPr lang="en-US" i="1" dirty="0" smtClean="0">
                <a:latin typeface="Calibri" panose="020F0502020204030204" pitchFamily="34" charset="0"/>
              </a:rPr>
              <a:t>Carlos Bernardos (UC3M)</a:t>
            </a:r>
          </a:p>
          <a:p>
            <a:pPr lvl="1"/>
            <a:r>
              <a:rPr lang="en-US" i="1" dirty="0" smtClean="0">
                <a:latin typeface="Calibri" panose="020F0502020204030204" pitchFamily="34" charset="0"/>
              </a:rPr>
              <a:t>Wi-Fi </a:t>
            </a:r>
            <a:r>
              <a:rPr lang="en-US" i="1" dirty="0">
                <a:latin typeface="Calibri" panose="020F0502020204030204" pitchFamily="34" charset="0"/>
              </a:rPr>
              <a:t>Privacy network </a:t>
            </a:r>
            <a:r>
              <a:rPr lang="en-US" i="1" dirty="0" smtClean="0">
                <a:latin typeface="Calibri" panose="020F0502020204030204" pitchFamily="34" charset="0"/>
              </a:rPr>
              <a:t>experiment at </a:t>
            </a:r>
            <a:r>
              <a:rPr lang="en-US" i="1" dirty="0">
                <a:latin typeface="Calibri" panose="020F0502020204030204" pitchFamily="34" charset="0"/>
              </a:rPr>
              <a:t>IEEE 802 May plenary and IETF91 </a:t>
            </a:r>
            <a:r>
              <a:rPr lang="en-US" i="1" dirty="0" smtClean="0">
                <a:latin typeface="Calibri" panose="020F0502020204030204" pitchFamily="34" charset="0"/>
              </a:rPr>
              <a:t>meetings (presented at July Plenary, in Waikoloa)</a:t>
            </a:r>
          </a:p>
          <a:p>
            <a:pPr lvl="1"/>
            <a:r>
              <a:rPr lang="en-US" i="1" dirty="0" smtClean="0">
                <a:latin typeface="Calibri" panose="020F0502020204030204" pitchFamily="34" charset="0"/>
                <a:hlinkClick r:id="rId2"/>
              </a:rPr>
              <a:t>https</a:t>
            </a:r>
            <a:r>
              <a:rPr lang="en-US" i="1" dirty="0">
                <a:latin typeface="Calibri" panose="020F0502020204030204" pitchFamily="34" charset="0"/>
                <a:hlinkClick r:id="rId2"/>
              </a:rPr>
              <a:t>://</a:t>
            </a:r>
            <a:r>
              <a:rPr lang="en-US" i="1" dirty="0" smtClean="0">
                <a:latin typeface="Calibri" panose="020F0502020204030204" pitchFamily="34" charset="0"/>
                <a:hlinkClick r:id="rId2"/>
              </a:rPr>
              <a:t>mentor.ieee.org/privecsg/dcn/15/privecsg-15-0028-00-0000-wifi-privacy-network-experiment-at-ieee-802-may-plenary-and-ietf91-meetings.pptx</a:t>
            </a:r>
            <a:r>
              <a:rPr lang="en-US" i="1" dirty="0" smtClean="0">
                <a:latin typeface="Calibri" panose="020F0502020204030204" pitchFamily="34" charset="0"/>
              </a:rPr>
              <a:t> </a:t>
            </a:r>
            <a:endParaRPr lang="en-US" i="1" dirty="0">
              <a:latin typeface="Calibri" panose="020F0502020204030204" pitchFamily="34" charset="0"/>
            </a:endParaRPr>
          </a:p>
          <a:p>
            <a:pPr lvl="2"/>
            <a:endParaRPr lang="en-US" i="1" dirty="0" smtClean="0">
              <a:latin typeface="Calibri" panose="020F0502020204030204" pitchFamily="34" charset="0"/>
            </a:endParaRPr>
          </a:p>
        </p:txBody>
      </p:sp>
    </p:spTree>
    <p:extLst>
      <p:ext uri="{BB962C8B-B14F-4D97-AF65-F5344CB8AC3E}">
        <p14:creationId xmlns:p14="http://schemas.microsoft.com/office/powerpoint/2010/main" val="3380108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610600" cy="4754563"/>
          </a:xfrm>
        </p:spPr>
        <p:txBody>
          <a:bodyPr>
            <a:noAutofit/>
          </a:bodyPr>
          <a:lstStyle/>
          <a:p>
            <a:r>
              <a:rPr lang="en-US" sz="2800" dirty="0">
                <a:latin typeface="Calibri" panose="020F0502020204030204" pitchFamily="34" charset="0"/>
              </a:rPr>
              <a:t>Upcoming </a:t>
            </a:r>
            <a:r>
              <a:rPr lang="en-US" sz="2800" dirty="0" smtClean="0">
                <a:latin typeface="Calibri" panose="020F0502020204030204" pitchFamily="34" charset="0"/>
              </a:rPr>
              <a:t>meetings</a:t>
            </a:r>
            <a:endParaRPr lang="en-US" dirty="0">
              <a:latin typeface="Calibri" panose="020F0502020204030204" pitchFamily="34" charset="0"/>
            </a:endParaRPr>
          </a:p>
          <a:p>
            <a:pPr lvl="1"/>
            <a:r>
              <a:rPr lang="en-US" dirty="0">
                <a:latin typeface="Calibri" panose="020F0502020204030204" pitchFamily="34" charset="0"/>
              </a:rPr>
              <a:t>Teleconferences </a:t>
            </a:r>
          </a:p>
          <a:p>
            <a:pPr lvl="2"/>
            <a:r>
              <a:rPr lang="en-US" dirty="0">
                <a:latin typeface="Calibri" panose="020F0502020204030204" pitchFamily="34" charset="0"/>
              </a:rPr>
              <a:t>30 September 2015 (10:00 AM ET), Teleconference</a:t>
            </a:r>
          </a:p>
          <a:p>
            <a:pPr lvl="2"/>
            <a:r>
              <a:rPr lang="en-US" dirty="0">
                <a:latin typeface="Calibri" panose="020F0502020204030204" pitchFamily="34" charset="0"/>
              </a:rPr>
              <a:t>21 October 2015 (10:00 AM ET), Teleconference</a:t>
            </a:r>
          </a:p>
          <a:p>
            <a:pPr lvl="2"/>
            <a:endParaRPr lang="en-US" dirty="0">
              <a:latin typeface="Calibri" panose="020F0502020204030204" pitchFamily="34" charset="0"/>
            </a:endParaRPr>
          </a:p>
          <a:p>
            <a:pPr lvl="1"/>
            <a:r>
              <a:rPr lang="en-US" dirty="0">
                <a:latin typeface="Calibri" panose="020F0502020204030204" pitchFamily="34" charset="0"/>
              </a:rPr>
              <a:t>9-13 November, 2015, IEEE 802 Plenary meeting in Dallas, TX, USA</a:t>
            </a:r>
          </a:p>
          <a:p>
            <a:pPr lvl="1"/>
            <a:endParaRPr lang="en-US" sz="2800" i="1" dirty="0" smtClean="0">
              <a:latin typeface="Calibri" panose="020F0502020204030204" pitchFamily="34" charset="0"/>
            </a:endParaRPr>
          </a:p>
          <a:p>
            <a:r>
              <a:rPr lang="en-US" sz="2800" dirty="0" smtClean="0">
                <a:latin typeface="Calibri" panose="020F0502020204030204" pitchFamily="34" charset="0"/>
              </a:rPr>
              <a:t>Meeting adjourned at</a:t>
            </a:r>
            <a:endParaRPr lang="en-US" sz="2800" dirty="0">
              <a:latin typeface="Calibri" panose="020F0502020204030204" pitchFamily="34" charset="0"/>
            </a:endParaRP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latin typeface="Calibri" panose="020F0502020204030204" pitchFamily="34" charset="0"/>
              </a:rPr>
              <a:t>Conference Call Details </a:t>
            </a:r>
            <a:endParaRPr lang="en-GB" dirty="0">
              <a:latin typeface="Calibri" panose="020F0502020204030204" pitchFamily="34" charset="0"/>
            </a:endParaRPr>
          </a:p>
        </p:txBody>
      </p:sp>
      <p:sp>
        <p:nvSpPr>
          <p:cNvPr id="3078" name="Rectangle 3"/>
          <p:cNvSpPr>
            <a:spLocks noGrp="1" noChangeArrowheads="1"/>
          </p:cNvSpPr>
          <p:nvPr>
            <p:ph type="body" idx="1"/>
          </p:nvPr>
        </p:nvSpPr>
        <p:spPr>
          <a:xfrm>
            <a:off x="228600" y="1189037"/>
            <a:ext cx="8763000" cy="4525963"/>
          </a:xfrm>
        </p:spPr>
        <p:txBody>
          <a:bodyPr>
            <a:noAutofit/>
          </a:bodyPr>
          <a:lstStyle/>
          <a:p>
            <a:r>
              <a:rPr lang="en-GB" sz="1800" dirty="0" smtClean="0">
                <a:latin typeface="Calibri" panose="020F0502020204030204" pitchFamily="34" charset="0"/>
              </a:rPr>
              <a:t>Wednesday</a:t>
            </a:r>
            <a:r>
              <a:rPr lang="en-GB" sz="1800" dirty="0">
                <a:latin typeface="Calibri" panose="020F0502020204030204" pitchFamily="34" charset="0"/>
              </a:rPr>
              <a:t>, </a:t>
            </a:r>
            <a:r>
              <a:rPr lang="en-US" sz="1800" dirty="0" smtClean="0">
                <a:latin typeface="Calibri" panose="020F0502020204030204" pitchFamily="34" charset="0"/>
              </a:rPr>
              <a:t>September 2</a:t>
            </a:r>
            <a:r>
              <a:rPr lang="en-US" sz="1800" baseline="30000" dirty="0" smtClean="0">
                <a:latin typeface="Calibri" panose="020F0502020204030204" pitchFamily="34" charset="0"/>
              </a:rPr>
              <a:t>nd</a:t>
            </a:r>
            <a:r>
              <a:rPr lang="en-US" sz="1800" dirty="0" smtClean="0">
                <a:latin typeface="Calibri" panose="020F0502020204030204" pitchFamily="34" charset="0"/>
              </a:rPr>
              <a:t>, 2015, 10:00-11:00am EDT</a:t>
            </a:r>
          </a:p>
          <a:p>
            <a:pPr lvl="3"/>
            <a:endParaRPr lang="en-US" sz="600" dirty="0" smtClean="0">
              <a:latin typeface="Calibri" panose="020F0502020204030204" pitchFamily="34" charset="0"/>
            </a:endParaRPr>
          </a:p>
          <a:p>
            <a:r>
              <a:rPr lang="en-US" sz="1800" dirty="0" err="1" smtClean="0">
                <a:latin typeface="Calibri" panose="020F0502020204030204" pitchFamily="34" charset="0"/>
              </a:rPr>
              <a:t>WebEX</a:t>
            </a:r>
            <a:r>
              <a:rPr lang="en-US" sz="1800" dirty="0" smtClean="0">
                <a:latin typeface="Calibri" panose="020F0502020204030204" pitchFamily="34" charset="0"/>
              </a:rPr>
              <a:t>:</a:t>
            </a:r>
          </a:p>
          <a:p>
            <a:pPr lvl="1"/>
            <a:r>
              <a:rPr lang="en-US" sz="1600" dirty="0">
                <a:latin typeface="Calibri" panose="020F0502020204030204" pitchFamily="34" charset="0"/>
              </a:rPr>
              <a:t>Meeting Number: </a:t>
            </a:r>
            <a:r>
              <a:rPr lang="en-US" sz="1600" dirty="0" smtClean="0">
                <a:latin typeface="Calibri" panose="020F0502020204030204" pitchFamily="34" charset="0"/>
              </a:rPr>
              <a:t>745 858 211 </a:t>
            </a:r>
            <a:endParaRPr lang="en-US" sz="1600" dirty="0">
              <a:latin typeface="Calibri" panose="020F0502020204030204" pitchFamily="34" charset="0"/>
            </a:endParaRPr>
          </a:p>
          <a:p>
            <a:pPr lvl="1"/>
            <a:r>
              <a:rPr lang="en-US" sz="1600" dirty="0">
                <a:latin typeface="Calibri" panose="020F0502020204030204" pitchFamily="34" charset="0"/>
              </a:rPr>
              <a:t>Meeting Password: </a:t>
            </a:r>
            <a:r>
              <a:rPr lang="en-US" sz="1600" dirty="0" err="1" smtClean="0">
                <a:latin typeface="Calibri" panose="020F0502020204030204" pitchFamily="34" charset="0"/>
              </a:rPr>
              <a:t>privecsg</a:t>
            </a:r>
            <a:endParaRPr lang="en-US" sz="1600" dirty="0" smtClean="0">
              <a:latin typeface="Calibri" panose="020F0502020204030204" pitchFamily="34" charset="0"/>
            </a:endParaRPr>
          </a:p>
          <a:p>
            <a:pPr lvl="1"/>
            <a:r>
              <a:rPr lang="en-US" sz="1600" dirty="0" smtClean="0">
                <a:latin typeface="Calibri" panose="020F0502020204030204" pitchFamily="34" charset="0"/>
              </a:rPr>
              <a:t> </a:t>
            </a:r>
            <a:r>
              <a:rPr lang="en-US" sz="1600" b="1" dirty="0" smtClean="0">
                <a:hlinkClick r:id="rId3"/>
              </a:rPr>
              <a:t>Join </a:t>
            </a:r>
            <a:r>
              <a:rPr lang="en-US" sz="1600" b="1" dirty="0">
                <a:hlinkClick r:id="rId3"/>
              </a:rPr>
              <a:t>WebEx meeting</a:t>
            </a:r>
            <a:r>
              <a:rPr lang="en-US" sz="1600" dirty="0">
                <a:hlinkClick r:id="rId3"/>
              </a:rPr>
              <a:t> </a:t>
            </a:r>
            <a:endParaRPr lang="en-US" sz="1600" dirty="0">
              <a:latin typeface="Calibri" panose="020F0502020204030204" pitchFamily="34" charset="0"/>
            </a:endParaRPr>
          </a:p>
          <a:p>
            <a:endParaRPr lang="en-US" sz="2000" dirty="0" smtClean="0">
              <a:latin typeface="Calibri" panose="020F0502020204030204" pitchFamily="34" charset="0"/>
            </a:endParaRPr>
          </a:p>
          <a:p>
            <a:r>
              <a:rPr lang="en-US" sz="2000" dirty="0" smtClean="0">
                <a:latin typeface="Calibri" panose="020F0502020204030204" pitchFamily="34" charset="0"/>
              </a:rPr>
              <a:t>Teleconference information</a:t>
            </a:r>
            <a:endParaRPr lang="en-US" sz="2000" dirty="0">
              <a:latin typeface="Calibri" panose="020F0502020204030204" pitchFamily="34" charset="0"/>
            </a:endParaRPr>
          </a:p>
          <a:p>
            <a:pPr lvl="1"/>
            <a:r>
              <a:rPr lang="en-US" sz="1600" dirty="0">
                <a:latin typeface="Calibri" panose="020F0502020204030204" pitchFamily="34" charset="0"/>
              </a:rPr>
              <a:t>Provide your phone number when you join the meeting to receive a call back. </a:t>
            </a:r>
            <a:endParaRPr lang="en-US" sz="1600" dirty="0" smtClean="0">
              <a:latin typeface="Calibri" panose="020F0502020204030204" pitchFamily="34" charset="0"/>
            </a:endParaRPr>
          </a:p>
          <a:p>
            <a:pPr lvl="1"/>
            <a:r>
              <a:rPr lang="en-US" sz="1600" dirty="0" smtClean="0">
                <a:latin typeface="Calibri" panose="020F0502020204030204" pitchFamily="34" charset="0"/>
              </a:rPr>
              <a:t>Alternatively</a:t>
            </a:r>
            <a:r>
              <a:rPr lang="en-US" sz="1600" dirty="0">
                <a:latin typeface="Calibri" panose="020F0502020204030204" pitchFamily="34" charset="0"/>
              </a:rPr>
              <a:t>, you can call: </a:t>
            </a:r>
            <a:endParaRPr lang="en-US" sz="1600" dirty="0" smtClean="0">
              <a:latin typeface="Calibri" panose="020F0502020204030204" pitchFamily="34" charset="0"/>
            </a:endParaRPr>
          </a:p>
          <a:p>
            <a:pPr lvl="2"/>
            <a:r>
              <a:rPr lang="en-US" sz="1050" dirty="0" smtClean="0">
                <a:latin typeface="Calibri" panose="020F0502020204030204" pitchFamily="34" charset="0"/>
              </a:rPr>
              <a:t>Call-in </a:t>
            </a:r>
            <a:r>
              <a:rPr lang="en-US" sz="1050" dirty="0">
                <a:latin typeface="Calibri" panose="020F0502020204030204" pitchFamily="34" charset="0"/>
              </a:rPr>
              <a:t>number (Premiere): 1-719-867-1571  (US/Canada) </a:t>
            </a:r>
            <a:endParaRPr lang="en-US" sz="1050" dirty="0" smtClean="0">
              <a:latin typeface="Calibri" panose="020F0502020204030204" pitchFamily="34" charset="0"/>
            </a:endParaRPr>
          </a:p>
          <a:p>
            <a:pPr lvl="2"/>
            <a:r>
              <a:rPr lang="en-US" sz="1050" dirty="0" smtClean="0">
                <a:latin typeface="Calibri" panose="020F0502020204030204" pitchFamily="34" charset="0"/>
              </a:rPr>
              <a:t>Show </a:t>
            </a:r>
            <a:r>
              <a:rPr lang="en-US" sz="1050" dirty="0">
                <a:latin typeface="Calibri" panose="020F0502020204030204" pitchFamily="34" charset="0"/>
              </a:rPr>
              <a:t>global numbers: </a:t>
            </a:r>
            <a:r>
              <a:rPr lang="en-US" sz="1050" u="sng" dirty="0">
                <a:latin typeface="Calibri" panose="020F0502020204030204" pitchFamily="34" charset="0"/>
                <a:hlinkClick r:id="rId4"/>
              </a:rPr>
              <a:t>https://www.myrcplus.com/cnums.asp?bwebid=8369444&amp;ppc=542167&amp;num=1&amp;num2=1719-867-1571</a:t>
            </a:r>
            <a:r>
              <a:rPr lang="en-US" sz="1050" dirty="0">
                <a:latin typeface="Calibri" panose="020F0502020204030204" pitchFamily="34" charset="0"/>
              </a:rPr>
              <a:t> </a:t>
            </a:r>
            <a:endParaRPr lang="en-US" sz="1050" dirty="0" smtClean="0">
              <a:latin typeface="Calibri" panose="020F0502020204030204" pitchFamily="34" charset="0"/>
            </a:endParaRPr>
          </a:p>
          <a:p>
            <a:pPr lvl="1"/>
            <a:r>
              <a:rPr lang="en-US" sz="1600" dirty="0" smtClean="0">
                <a:latin typeface="Calibri" panose="020F0502020204030204" pitchFamily="34" charset="0"/>
              </a:rPr>
              <a:t>Attendee </a:t>
            </a:r>
            <a:r>
              <a:rPr lang="en-US" sz="1600" dirty="0">
                <a:latin typeface="Calibri" panose="020F0502020204030204" pitchFamily="34" charset="0"/>
              </a:rPr>
              <a:t>access code: 542167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81000" y="533400"/>
            <a:ext cx="8458200" cy="609600"/>
          </a:xfrm>
        </p:spPr>
        <p:txBody>
          <a:bodyPr/>
          <a:lstStyle/>
          <a:p>
            <a:r>
              <a:rPr lang="en-US" altLang="en-US" sz="3200" dirty="0" smtClean="0"/>
              <a:t>Guidelines for IEEE-SA Meetings</a:t>
            </a:r>
          </a:p>
        </p:txBody>
      </p:sp>
      <p:sp>
        <p:nvSpPr>
          <p:cNvPr id="2051" name="Rectangle 3"/>
          <p:cNvSpPr>
            <a:spLocks noChangeArrowheads="1"/>
          </p:cNvSpPr>
          <p:nvPr/>
        </p:nvSpPr>
        <p:spPr bwMode="auto">
          <a:xfrm>
            <a:off x="533400" y="4572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GB" altLang="en-US" b="1" u="sng">
              <a:solidFill>
                <a:srgbClr val="000099"/>
              </a:solidFill>
              <a:latin typeface="Helvetica" panose="020B0604020202020204" pitchFamily="34" charset="0"/>
            </a:endParaRPr>
          </a:p>
        </p:txBody>
      </p:sp>
      <p:sp>
        <p:nvSpPr>
          <p:cNvPr id="2052" name="Rectangle 4"/>
          <p:cNvSpPr>
            <a:spLocks noChangeArrowheads="1"/>
          </p:cNvSpPr>
          <p:nvPr/>
        </p:nvSpPr>
        <p:spPr bwMode="auto">
          <a:xfrm>
            <a:off x="533400" y="12954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2400">
                <a:solidFill>
                  <a:schemeClr val="tx1"/>
                </a:solidFill>
                <a:latin typeface="Times New Roman" panose="02020603050405020304" pitchFamily="18" charset="0"/>
              </a:defRPr>
            </a:lvl1pPr>
            <a:lvl2pPr marL="630238"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80000"/>
              </a:lnSpc>
              <a:spcBef>
                <a:spcPct val="20000"/>
              </a:spcBef>
              <a:buClr>
                <a:srgbClr val="CC3300"/>
              </a:buClr>
              <a:buSzPct val="50000"/>
              <a:buFont typeface="Monotype Sorts" pitchFamily="2" charset="2"/>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discuss the interpretation, validity, or essentiality of patents/patent claims. </a:t>
            </a: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discuss specific license rates, terms, or conditions.</a:t>
            </a:r>
          </a:p>
          <a:p>
            <a:pPr lvl="1">
              <a:lnSpc>
                <a:spcPct val="80000"/>
              </a:lnSpc>
              <a:spcBef>
                <a:spcPct val="20000"/>
              </a:spcBef>
              <a:spcAft>
                <a:spcPct val="40000"/>
              </a:spcAft>
              <a:buClr>
                <a:srgbClr val="CC3300"/>
              </a:buClr>
              <a:buSzPct val="50000"/>
              <a:buFont typeface="Monotype Sorts" pitchFamily="2" charset="2"/>
              <a:buChar char="l"/>
            </a:pPr>
            <a:r>
              <a:rPr lang="en-US" altLang="en-US" sz="13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Bef>
                <a:spcPct val="20000"/>
              </a:spcBef>
              <a:spcAft>
                <a:spcPct val="40000"/>
              </a:spcAft>
              <a:buClr>
                <a:srgbClr val="CC3300"/>
              </a:buClr>
              <a:buSzPct val="50000"/>
              <a:buFont typeface="Monotype Sorts" pitchFamily="2" charset="2"/>
              <a:buChar char="l"/>
            </a:pPr>
            <a:r>
              <a:rPr lang="en-GB" altLang="en-US" sz="1300">
                <a:solidFill>
                  <a:srgbClr val="000099"/>
                </a:solidFill>
                <a:latin typeface="Arial" panose="020B0604020202020204" pitchFamily="34" charset="0"/>
              </a:rPr>
              <a:t>Technical considerations remain primary focus</a:t>
            </a:r>
            <a:endParaRPr lang="en-US" altLang="en-US" sz="1300">
              <a:solidFill>
                <a:srgbClr val="000099"/>
              </a:solidFill>
              <a:latin typeface="Arial" panose="020B0604020202020204" pitchFamily="34" charset="0"/>
            </a:endParaRP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discuss the status or substance of ongoing or threatened litigation.</a:t>
            </a: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be silent if inappropriate topics are discussed… do formally object.</a:t>
            </a:r>
          </a:p>
          <a:p>
            <a:pPr algn="ctr">
              <a:lnSpc>
                <a:spcPct val="80000"/>
              </a:lnSpc>
              <a:spcBef>
                <a:spcPct val="20000"/>
              </a:spcBef>
              <a:buClr>
                <a:srgbClr val="CC3300"/>
              </a:buClr>
              <a:buSzPct val="50000"/>
              <a:buFont typeface="Monotype Sorts" pitchFamily="2" charset="2"/>
              <a:buNone/>
            </a:pPr>
            <a:r>
              <a:rPr lang="en-US" altLang="en-US" sz="1000" b="1">
                <a:solidFill>
                  <a:srgbClr val="000099"/>
                </a:solidFill>
                <a:latin typeface="Arial" panose="020B0604020202020204" pitchFamily="34" charset="0"/>
              </a:rPr>
              <a:t>---------------------------------------------------------------   </a:t>
            </a:r>
          </a:p>
          <a:p>
            <a:pPr algn="ctr">
              <a:lnSpc>
                <a:spcPct val="80000"/>
              </a:lnSpc>
              <a:spcBef>
                <a:spcPct val="20000"/>
              </a:spcBef>
              <a:buClr>
                <a:srgbClr val="CC3300"/>
              </a:buClr>
              <a:buSzPct val="50000"/>
              <a:buFont typeface="Monotype Sorts" pitchFamily="2" charset="2"/>
              <a:buNone/>
            </a:pPr>
            <a:r>
              <a:rPr lang="en-US" altLang="en-US" sz="1200"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200" b="1">
                <a:solidFill>
                  <a:srgbClr val="000099"/>
                </a:solidFill>
                <a:latin typeface="Arial" panose="020B0604020202020204" pitchFamily="34" charset="0"/>
              </a:rPr>
            </a:br>
            <a:endParaRPr lang="en-US" altLang="en-US" sz="1200"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pitchFamily="2" charset="2"/>
              <a:buNone/>
            </a:pPr>
            <a:r>
              <a:rPr lang="en-US" altLang="en-US" sz="1200" b="1">
                <a:solidFill>
                  <a:srgbClr val="000099"/>
                </a:solidFill>
                <a:latin typeface="Arial" panose="020B0604020202020204" pitchFamily="34" charset="0"/>
              </a:rPr>
              <a:t>See </a:t>
            </a:r>
            <a:r>
              <a:rPr lang="en-US" altLang="en-US" sz="1200" b="1" i="1">
                <a:solidFill>
                  <a:srgbClr val="000099"/>
                </a:solidFill>
                <a:latin typeface="Arial" panose="020B0604020202020204" pitchFamily="34" charset="0"/>
              </a:rPr>
              <a:t>IEEE-SA Standards Board Operations Manual</a:t>
            </a:r>
            <a:r>
              <a:rPr lang="en-US" altLang="en-US" sz="1200" b="1">
                <a:solidFill>
                  <a:srgbClr val="000099"/>
                </a:solidFill>
                <a:latin typeface="Arial" panose="020B0604020202020204" pitchFamily="34" charset="0"/>
              </a:rPr>
              <a:t>, clause 5.3.10 and </a:t>
            </a:r>
            <a:r>
              <a:rPr lang="en-GB" altLang="en-US" sz="1200"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b="1">
                <a:solidFill>
                  <a:srgbClr val="000099"/>
                </a:solidFill>
                <a:latin typeface="Arial" panose="020B0604020202020204" pitchFamily="34" charset="0"/>
              </a:rPr>
              <a:t> for more details.</a:t>
            </a:r>
          </a:p>
          <a:p>
            <a:pPr algn="ctr">
              <a:lnSpc>
                <a:spcPct val="80000"/>
              </a:lnSpc>
              <a:spcBef>
                <a:spcPct val="20000"/>
              </a:spcBef>
              <a:buClr>
                <a:srgbClr val="CC3300"/>
              </a:buClr>
              <a:buSzPct val="50000"/>
              <a:buFont typeface="Monotype Sorts" pitchFamily="2" charset="2"/>
              <a:buNone/>
            </a:pPr>
            <a:endParaRPr lang="en-US" altLang="en-US" sz="1200"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pitchFamily="2" charset="2"/>
              <a:buNone/>
            </a:pPr>
            <a:r>
              <a:rPr lang="en-US" altLang="en-US" sz="1200" b="1">
                <a:solidFill>
                  <a:srgbClr val="000099"/>
                </a:solidFill>
                <a:latin typeface="Arial" panose="020B0604020202020204" pitchFamily="34" charset="0"/>
              </a:rPr>
              <a:t>This slide set is available </a:t>
            </a:r>
            <a:br>
              <a:rPr lang="en-US" altLang="en-US" sz="1200" b="1">
                <a:solidFill>
                  <a:srgbClr val="000099"/>
                </a:solidFill>
                <a:latin typeface="Arial" panose="020B0604020202020204" pitchFamily="34" charset="0"/>
              </a:rPr>
            </a:br>
            <a:r>
              <a:rPr lang="en-US" altLang="en-US" sz="1200" b="1">
                <a:solidFill>
                  <a:srgbClr val="000099"/>
                </a:solidFill>
                <a:latin typeface="Arial" panose="020B0604020202020204" pitchFamily="34" charset="0"/>
              </a:rPr>
              <a:t>at https://development.standards.ieee.org/myproject/Public/mytools/mob/slideset.ppt</a:t>
            </a:r>
          </a:p>
        </p:txBody>
      </p:sp>
    </p:spTree>
    <p:extLst>
      <p:ext uri="{BB962C8B-B14F-4D97-AF65-F5344CB8AC3E}">
        <p14:creationId xmlns:p14="http://schemas.microsoft.com/office/powerpoint/2010/main" val="213891411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dirty="0">
                <a:latin typeface="Calibri" panose="020F0502020204030204" pitchFamily="34" charset="0"/>
              </a:rPr>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dirty="0">
                <a:solidFill>
                  <a:srgbClr val="1F497D"/>
                </a:solidFill>
                <a:latin typeface="Calibri" panose="020F0502020204030204" pitchFamily="34" charset="0"/>
              </a:rPr>
              <a:t>Link to IEEE Disclosure of Affiliation </a:t>
            </a:r>
          </a:p>
          <a:p>
            <a:pPr lvl="1"/>
            <a:r>
              <a:rPr lang="en-US" dirty="0">
                <a:solidFill>
                  <a:srgbClr val="1F497D"/>
                </a:solidFill>
                <a:latin typeface="Calibri" panose="020F0502020204030204" pitchFamily="34" charset="0"/>
                <a:hlinkClick r:id="rId3"/>
              </a:rPr>
              <a:t>http://standards.ieee.org/faqs/affiliationFAQ.html</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Links to IEEE Antitrust Guidelines</a:t>
            </a:r>
          </a:p>
          <a:p>
            <a:pPr lvl="1"/>
            <a:r>
              <a:rPr lang="en-US" dirty="0">
                <a:solidFill>
                  <a:srgbClr val="1F497D"/>
                </a:solidFill>
                <a:latin typeface="Calibri" panose="020F0502020204030204" pitchFamily="34" charset="0"/>
                <a:hlinkClick r:id="rId4"/>
              </a:rPr>
              <a:t>http://standards.ieee.org/resources/antitrust-guidelines.pdf</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 to IEEE Code of Ethics</a:t>
            </a:r>
          </a:p>
          <a:p>
            <a:pPr lvl="1"/>
            <a:r>
              <a:rPr lang="en-US" dirty="0">
                <a:solidFill>
                  <a:srgbClr val="1F497D"/>
                </a:solidFill>
                <a:latin typeface="Calibri" panose="020F0502020204030204" pitchFamily="34" charset="0"/>
                <a:hlinkClick r:id="rId5"/>
              </a:rPr>
              <a:t>http://www.ieee.org/web/membership/ethics/code_ethics.html</a:t>
            </a:r>
            <a:r>
              <a:rPr lang="en-US" dirty="0">
                <a:solidFill>
                  <a:srgbClr val="1F497D"/>
                </a:solidFill>
                <a:latin typeface="Calibri" panose="020F0502020204030204" pitchFamily="34" charset="0"/>
              </a:rPr>
              <a:t> </a:t>
            </a:r>
          </a:p>
          <a:p>
            <a:r>
              <a:rPr lang="en-US" dirty="0">
                <a:solidFill>
                  <a:srgbClr val="1F497D"/>
                </a:solidFill>
                <a:latin typeface="Calibri" panose="020F0502020204030204" pitchFamily="34" charset="0"/>
              </a:rPr>
              <a:t>Link to IEEE Patent Policy</a:t>
            </a:r>
          </a:p>
          <a:p>
            <a:pPr lvl="1"/>
            <a:r>
              <a:rPr lang="en-US" dirty="0">
                <a:solidFill>
                  <a:srgbClr val="1F497D"/>
                </a:solidFill>
                <a:latin typeface="Calibri" panose="020F0502020204030204" pitchFamily="34" charset="0"/>
                <a:hlinkClick r:id="rId6"/>
              </a:rPr>
              <a:t>http://</a:t>
            </a:r>
            <a:r>
              <a:rPr lang="en-US" dirty="0" smtClean="0">
                <a:solidFill>
                  <a:srgbClr val="1F497D"/>
                </a:solidFill>
                <a:latin typeface="Calibri" panose="020F0502020204030204" pitchFamily="34" charset="0"/>
                <a:hlinkClick r:id="rId6"/>
              </a:rPr>
              <a:t>standards.ieee.org/about/sasb/patcom/materials.html</a:t>
            </a:r>
            <a:r>
              <a:rPr lang="en-US" dirty="0" smtClean="0">
                <a:solidFill>
                  <a:srgbClr val="1F497D"/>
                </a:solidFill>
                <a:latin typeface="Calibri" panose="020F0502020204030204" pitchFamily="34" charset="0"/>
              </a:rPr>
              <a:t> </a:t>
            </a:r>
            <a:endParaRPr lang="en-US" dirty="0">
              <a:solidFill>
                <a:srgbClr val="1F497D"/>
              </a:solidFill>
              <a:latin typeface="Calibri" panose="020F0502020204030204" pitchFamily="34" charset="0"/>
            </a:endParaRPr>
          </a:p>
        </p:txBody>
      </p:sp>
    </p:spTree>
    <p:extLst>
      <p:ext uri="{BB962C8B-B14F-4D97-AF65-F5344CB8AC3E}">
        <p14:creationId xmlns:p14="http://schemas.microsoft.com/office/powerpoint/2010/main" val="1110555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Calibri" panose="020F0502020204030204" pitchFamily="34" charset="0"/>
              </a:rPr>
              <a:t>Agenda</a:t>
            </a:r>
          </a:p>
        </p:txBody>
      </p:sp>
      <p:sp>
        <p:nvSpPr>
          <p:cNvPr id="4104" name="Rectangle 5"/>
          <p:cNvSpPr>
            <a:spLocks noGrp="1" noChangeArrowheads="1"/>
          </p:cNvSpPr>
          <p:nvPr>
            <p:ph type="body" idx="1"/>
          </p:nvPr>
        </p:nvSpPr>
        <p:spPr>
          <a:xfrm>
            <a:off x="457200" y="1036637"/>
            <a:ext cx="8382000" cy="4525963"/>
          </a:xfrm>
        </p:spPr>
        <p:txBody>
          <a:bodyPr>
            <a:noAutofit/>
          </a:bodyPr>
          <a:lstStyle/>
          <a:p>
            <a:r>
              <a:rPr lang="en-US" sz="2000" dirty="0" smtClean="0">
                <a:latin typeface="Calibri" panose="020F0502020204030204" pitchFamily="34" charset="0"/>
              </a:rPr>
              <a:t>Welcome</a:t>
            </a:r>
            <a:endParaRPr lang="en-US" sz="2000" dirty="0">
              <a:latin typeface="Calibri" panose="020F0502020204030204" pitchFamily="34" charset="0"/>
            </a:endParaRPr>
          </a:p>
          <a:p>
            <a:r>
              <a:rPr lang="en-US" sz="2000" dirty="0" smtClean="0">
                <a:latin typeface="Calibri" panose="020F0502020204030204" pitchFamily="34" charset="0"/>
              </a:rPr>
              <a:t>Chair's </a:t>
            </a:r>
            <a:r>
              <a:rPr lang="en-US" sz="2000" dirty="0">
                <a:latin typeface="Calibri" panose="020F0502020204030204" pitchFamily="34" charset="0"/>
              </a:rPr>
              <a:t>slides</a:t>
            </a:r>
          </a:p>
          <a:p>
            <a:pPr lvl="1"/>
            <a:r>
              <a:rPr lang="en-US" sz="1800" dirty="0" smtClean="0">
                <a:latin typeface="Calibri" panose="020F0502020204030204" pitchFamily="34" charset="0"/>
              </a:rPr>
              <a:t>IEEE Slides</a:t>
            </a:r>
          </a:p>
          <a:p>
            <a:pPr lvl="1"/>
            <a:r>
              <a:rPr lang="en-US" sz="1800" dirty="0" smtClean="0">
                <a:latin typeface="Calibri" panose="020F0502020204030204" pitchFamily="34" charset="0"/>
              </a:rPr>
              <a:t>Call meeting to order</a:t>
            </a:r>
            <a:endParaRPr lang="en-US" sz="1800" dirty="0">
              <a:latin typeface="Calibri" panose="020F0502020204030204" pitchFamily="34" charset="0"/>
            </a:endParaRPr>
          </a:p>
          <a:p>
            <a:r>
              <a:rPr lang="en-US" sz="2000" dirty="0">
                <a:latin typeface="Calibri" panose="020F0502020204030204" pitchFamily="34" charset="0"/>
              </a:rPr>
              <a:t>Group’s updates</a:t>
            </a:r>
          </a:p>
          <a:p>
            <a:pPr lvl="1"/>
            <a:r>
              <a:rPr lang="en-US" sz="1800" dirty="0" smtClean="0">
                <a:latin typeface="Calibri" panose="020F0502020204030204" pitchFamily="34" charset="0"/>
              </a:rPr>
              <a:t>Privacy EC SG PAR/CSD – IEEE 802E to </a:t>
            </a:r>
            <a:r>
              <a:rPr lang="en-US" sz="1800" dirty="0" err="1" smtClean="0">
                <a:latin typeface="Calibri" panose="020F0502020204030204" pitchFamily="34" charset="0"/>
              </a:rPr>
              <a:t>NesCom</a:t>
            </a:r>
            <a:endParaRPr lang="en-US" sz="1800" dirty="0" smtClean="0">
              <a:latin typeface="Calibri" panose="020F0502020204030204" pitchFamily="34" charset="0"/>
            </a:endParaRPr>
          </a:p>
          <a:p>
            <a:pPr lvl="1"/>
            <a:r>
              <a:rPr lang="en-US" sz="1800" dirty="0" smtClean="0">
                <a:latin typeface="Calibri" panose="020F0502020204030204" pitchFamily="34" charset="0"/>
              </a:rPr>
              <a:t>Privacy Trial Update (presented at July meeting)</a:t>
            </a:r>
            <a:endParaRPr lang="en-US" sz="1800" dirty="0">
              <a:latin typeface="Calibri" panose="020F0502020204030204" pitchFamily="34" charset="0"/>
            </a:endParaRPr>
          </a:p>
          <a:p>
            <a:r>
              <a:rPr lang="en-US" sz="2000" dirty="0" smtClean="0">
                <a:latin typeface="Calibri" panose="020F0502020204030204" pitchFamily="34" charset="0"/>
              </a:rPr>
              <a:t>Technical </a:t>
            </a:r>
            <a:r>
              <a:rPr lang="en-US" sz="2000" dirty="0">
                <a:latin typeface="Calibri" panose="020F0502020204030204" pitchFamily="34" charset="0"/>
              </a:rPr>
              <a:t>Topics</a:t>
            </a:r>
          </a:p>
          <a:p>
            <a:pPr marL="914400" lvl="1" indent="-514350">
              <a:buFont typeface="+mj-lt"/>
              <a:buAutoNum type="arabicPeriod"/>
            </a:pPr>
            <a:r>
              <a:rPr lang="en-US" sz="1600" dirty="0">
                <a:latin typeface="Calibri" panose="020F0502020204030204" pitchFamily="34" charset="0"/>
              </a:rPr>
              <a:t>Threat Model for Privacy at Link </a:t>
            </a:r>
            <a:r>
              <a:rPr lang="en-US" sz="1600" dirty="0" smtClean="0">
                <a:latin typeface="Calibri" panose="020F0502020204030204" pitchFamily="34" charset="0"/>
              </a:rPr>
              <a:t>Layer </a:t>
            </a:r>
            <a:endParaRPr lang="en-US" sz="1600" dirty="0">
              <a:latin typeface="Calibri" panose="020F0502020204030204" pitchFamily="34" charset="0"/>
            </a:endParaRPr>
          </a:p>
          <a:p>
            <a:pPr marL="914400" lvl="1" indent="-514350">
              <a:buFont typeface="+mj-lt"/>
              <a:buAutoNum type="arabicPeriod"/>
            </a:pPr>
            <a:r>
              <a:rPr lang="en-US" sz="1600" dirty="0" smtClean="0">
                <a:latin typeface="Calibri" panose="020F0502020204030204" pitchFamily="34" charset="0"/>
              </a:rPr>
              <a:t>Privacy </a:t>
            </a:r>
            <a:r>
              <a:rPr lang="en-US" sz="1600" dirty="0">
                <a:latin typeface="Calibri" panose="020F0502020204030204" pitchFamily="34" charset="0"/>
              </a:rPr>
              <a:t>Issues at Link Layer</a:t>
            </a:r>
          </a:p>
          <a:p>
            <a:pPr marL="914400" lvl="1" indent="-514350">
              <a:buFont typeface="+mj-lt"/>
              <a:buAutoNum type="arabicPeriod"/>
            </a:pPr>
            <a:r>
              <a:rPr lang="en-US" sz="1600" dirty="0" smtClean="0">
                <a:latin typeface="Calibri" panose="020F0502020204030204" pitchFamily="34" charset="0"/>
              </a:rPr>
              <a:t>Proposals </a:t>
            </a:r>
            <a:r>
              <a:rPr lang="en-US" sz="1600" dirty="0">
                <a:latin typeface="Calibri" panose="020F0502020204030204" pitchFamily="34" charset="0"/>
              </a:rPr>
              <a:t>regarding functionalities in IEEE 802 protocols to improve Privacy</a:t>
            </a:r>
          </a:p>
          <a:p>
            <a:pPr marL="914400" lvl="1" indent="-514350">
              <a:buFont typeface="+mj-lt"/>
              <a:buAutoNum type="arabicPeriod"/>
            </a:pPr>
            <a:r>
              <a:rPr lang="en-US" sz="1600" dirty="0" smtClean="0">
                <a:latin typeface="Calibri" panose="020F0502020204030204" pitchFamily="34" charset="0"/>
              </a:rPr>
              <a:t>Proposals </a:t>
            </a:r>
            <a:r>
              <a:rPr lang="en-US" sz="1600" dirty="0">
                <a:latin typeface="Calibri" panose="020F0502020204030204" pitchFamily="34" charset="0"/>
              </a:rPr>
              <a:t>regarding measuring levels of Privacy on Internet </a:t>
            </a:r>
            <a:r>
              <a:rPr lang="en-US" sz="1600" dirty="0" smtClean="0">
                <a:latin typeface="Calibri" panose="020F0502020204030204" pitchFamily="34" charset="0"/>
              </a:rPr>
              <a:t>protocols</a:t>
            </a:r>
          </a:p>
          <a:p>
            <a:pPr marL="914400" lvl="1" indent="-514350">
              <a:buFont typeface="+mj-lt"/>
              <a:buAutoNum type="arabicPeriod"/>
            </a:pPr>
            <a:r>
              <a:rPr lang="en-US" sz="1600" dirty="0" smtClean="0">
                <a:latin typeface="Calibri" panose="020F0502020204030204" pitchFamily="34" charset="0"/>
              </a:rPr>
              <a:t>Implications of MAC address changes</a:t>
            </a:r>
            <a:endParaRPr lang="en-US" sz="1600" dirty="0">
              <a:latin typeface="Calibri" panose="020F0502020204030204" pitchFamily="34" charset="0"/>
            </a:endParaRPr>
          </a:p>
          <a:p>
            <a:pPr marL="914400" lvl="1" indent="-514350">
              <a:buFont typeface="+mj-lt"/>
              <a:buAutoNum type="arabicPeriod"/>
            </a:pPr>
            <a:r>
              <a:rPr lang="en-US" sz="1600" dirty="0" smtClean="0">
                <a:latin typeface="Calibri" panose="020F0502020204030204" pitchFamily="34" charset="0"/>
              </a:rPr>
              <a:t>Other</a:t>
            </a:r>
            <a:endParaRPr lang="en-US" sz="1600" dirty="0">
              <a:latin typeface="Calibri" panose="020F0502020204030204" pitchFamily="34" charset="0"/>
            </a:endParaRPr>
          </a:p>
          <a:p>
            <a:r>
              <a:rPr lang="en-US" sz="2000" dirty="0" smtClean="0">
                <a:latin typeface="Calibri" panose="020F0502020204030204" pitchFamily="34" charset="0"/>
              </a:rPr>
              <a:t>Next </a:t>
            </a:r>
            <a:r>
              <a:rPr lang="en-US" sz="2000" dirty="0">
                <a:latin typeface="Calibri" panose="020F0502020204030204" pitchFamily="34" charset="0"/>
              </a:rPr>
              <a:t>Steps</a:t>
            </a:r>
            <a:r>
              <a:rPr lang="en-US" sz="2000" dirty="0" smtClean="0">
                <a:latin typeface="Calibri" panose="020F0502020204030204" pitchFamily="34" charset="0"/>
              </a:rPr>
              <a:t/>
            </a:r>
            <a:br>
              <a:rPr lang="en-US" sz="2000" dirty="0" smtClean="0">
                <a:latin typeface="Calibri" panose="020F0502020204030204" pitchFamily="34" charset="0"/>
              </a:rPr>
            </a:br>
            <a:endParaRPr lang="en-US" sz="2000" dirty="0">
              <a:latin typeface="Calibri" panose="020F0502020204030204" pitchFamily="34" charset="0"/>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Business#1</a:t>
            </a:r>
            <a:endParaRPr lang="en-US" dirty="0">
              <a:latin typeface="Calibri" panose="020F0502020204030204" pitchFamily="34" charset="0"/>
            </a:endParaRP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latin typeface="Calibri" panose="020F0502020204030204" pitchFamily="34" charset="0"/>
              </a:rPr>
              <a:t>Call Meeting to Order</a:t>
            </a:r>
          </a:p>
          <a:p>
            <a:pPr lvl="1"/>
            <a:r>
              <a:rPr lang="en-GB" sz="2000" dirty="0" smtClean="0">
                <a:latin typeface="Calibri" panose="020F0502020204030204" pitchFamily="34" charset="0"/>
              </a:rPr>
              <a:t>Meeting called to order by chair at </a:t>
            </a:r>
          </a:p>
          <a:p>
            <a:r>
              <a:rPr lang="en-GB" sz="2400" dirty="0" smtClean="0">
                <a:latin typeface="Calibri" panose="020F0502020204030204" pitchFamily="34" charset="0"/>
              </a:rPr>
              <a:t>Minutes taker</a:t>
            </a:r>
          </a:p>
          <a:p>
            <a:pPr lvl="1"/>
            <a:r>
              <a:rPr lang="en-GB" sz="2000" dirty="0" smtClean="0">
                <a:latin typeface="Calibri" panose="020F0502020204030204" pitchFamily="34" charset="0"/>
              </a:rPr>
              <a:t> </a:t>
            </a:r>
          </a:p>
          <a:p>
            <a:r>
              <a:rPr lang="en-GB" sz="2400" dirty="0" smtClean="0">
                <a:latin typeface="Calibri" panose="020F0502020204030204" pitchFamily="34" charset="0"/>
              </a:rPr>
              <a:t>Roll Call</a:t>
            </a:r>
          </a:p>
          <a:p>
            <a:endParaRPr lang="en-US" dirty="0">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60381320"/>
              </p:ext>
            </p:extLst>
          </p:nvPr>
        </p:nvGraphicFramePr>
        <p:xfrm>
          <a:off x="914400" y="3520440"/>
          <a:ext cx="7772400" cy="286512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Juan Carlos Zuniga (Chair)</a:t>
                      </a:r>
                    </a:p>
                  </a:txBody>
                  <a:tcPr/>
                </a:tc>
                <a:tc>
                  <a:txBody>
                    <a:bodyPr/>
                    <a:lstStyle/>
                    <a:p>
                      <a:r>
                        <a:rPr lang="en-US" sz="1400" dirty="0" err="1" smtClean="0">
                          <a:solidFill>
                            <a:schemeClr val="tx1"/>
                          </a:solidFill>
                        </a:rPr>
                        <a:t>InterDigital</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Piers O’Hanlon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Oxford Internet Institute</a:t>
                      </a:r>
                    </a:p>
                  </a:txBody>
                  <a:tcPr/>
                </a:tc>
              </a:tr>
              <a:tr h="292100">
                <a:tc>
                  <a:txBody>
                    <a:bodyPr/>
                    <a:lstStyle/>
                    <a:p>
                      <a:r>
                        <a:rPr lang="en-US" sz="1400" dirty="0" smtClean="0">
                          <a:solidFill>
                            <a:schemeClr val="bg2">
                              <a:lumMod val="75000"/>
                            </a:schemeClr>
                          </a:solidFill>
                        </a:rPr>
                        <a:t>Mathieu Cunche </a:t>
                      </a:r>
                    </a:p>
                  </a:txBody>
                  <a:tcPr/>
                </a:tc>
                <a:tc>
                  <a:txBody>
                    <a:bodyPr/>
                    <a:lstStyle/>
                    <a:p>
                      <a:r>
                        <a:rPr lang="en-US" sz="1400" dirty="0" smtClean="0">
                          <a:solidFill>
                            <a:schemeClr val="bg2">
                              <a:lumMod val="75000"/>
                            </a:schemeClr>
                          </a:solidFill>
                        </a:rPr>
                        <a:t>INRIA</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Walter Pienciak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IEEE-SA</a:t>
                      </a:r>
                    </a:p>
                  </a:txBody>
                  <a:tcPr/>
                </a:tc>
              </a:tr>
              <a:tr h="292100">
                <a:tc>
                  <a:txBody>
                    <a:bodyPr/>
                    <a:lstStyle/>
                    <a:p>
                      <a:r>
                        <a:rPr lang="en-US" sz="1400" dirty="0" smtClean="0">
                          <a:solidFill>
                            <a:schemeClr val="bg2">
                              <a:lumMod val="75000"/>
                            </a:schemeClr>
                          </a:solidFill>
                        </a:rPr>
                        <a:t>Antonio de la </a:t>
                      </a:r>
                      <a:r>
                        <a:rPr lang="en-US" sz="1400" dirty="0" err="1" smtClean="0">
                          <a:solidFill>
                            <a:schemeClr val="bg2">
                              <a:lumMod val="75000"/>
                            </a:schemeClr>
                          </a:solidFill>
                        </a:rPr>
                        <a:t>Oliva</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UC3M</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Karen Randall</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Randall-Consulting</a:t>
                      </a:r>
                      <a:endParaRPr lang="en-US" sz="1400" dirty="0">
                        <a:solidFill>
                          <a:schemeClr val="bg2">
                            <a:lumMod val="75000"/>
                          </a:schemeClr>
                        </a:solidFill>
                      </a:endParaRPr>
                    </a:p>
                  </a:txBody>
                  <a:tcPr/>
                </a:tc>
              </a:tr>
              <a:tr h="292100">
                <a:tc>
                  <a:txBody>
                    <a:bodyPr/>
                    <a:lstStyle/>
                    <a:p>
                      <a:r>
                        <a:rPr lang="en-US" sz="1400" dirty="0" smtClean="0">
                          <a:solidFill>
                            <a:schemeClr val="bg2">
                              <a:lumMod val="75000"/>
                            </a:schemeClr>
                          </a:solidFill>
                        </a:rPr>
                        <a:t>Dan Harkins</a:t>
                      </a:r>
                    </a:p>
                  </a:txBody>
                  <a:tcPr/>
                </a:tc>
                <a:tc>
                  <a:txBody>
                    <a:bodyPr/>
                    <a:lstStyle/>
                    <a:p>
                      <a:r>
                        <a:rPr lang="en-US" sz="1400" dirty="0" smtClean="0">
                          <a:solidFill>
                            <a:schemeClr val="bg2">
                              <a:lumMod val="75000"/>
                            </a:schemeClr>
                          </a:solidFill>
                        </a:rPr>
                        <a:t>Aruba</a:t>
                      </a:r>
                      <a:r>
                        <a:rPr lang="en-US" sz="1400" baseline="0" dirty="0" smtClean="0">
                          <a:solidFill>
                            <a:schemeClr val="bg2">
                              <a:lumMod val="75000"/>
                            </a:schemeClr>
                          </a:solidFill>
                        </a:rPr>
                        <a:t> Networks</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Max Riegel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NSN</a:t>
                      </a:r>
                    </a:p>
                  </a:txBody>
                  <a:tcPr/>
                </a:tc>
              </a:tr>
              <a:tr h="292100">
                <a:tc>
                  <a:txBody>
                    <a:bodyPr/>
                    <a:lstStyle/>
                    <a:p>
                      <a:r>
                        <a:rPr lang="en-US" sz="1400" dirty="0" smtClean="0">
                          <a:solidFill>
                            <a:schemeClr val="bg2">
                              <a:lumMod val="75000"/>
                            </a:schemeClr>
                          </a:solidFill>
                        </a:rPr>
                        <a:t>Paul Lambert</a:t>
                      </a:r>
                    </a:p>
                  </a:txBody>
                  <a:tcPr/>
                </a:tc>
                <a:tc>
                  <a:txBody>
                    <a:bodyPr/>
                    <a:lstStyle/>
                    <a:p>
                      <a:r>
                        <a:rPr lang="en-US" sz="1400" dirty="0" smtClean="0">
                          <a:solidFill>
                            <a:schemeClr val="bg2">
                              <a:lumMod val="75000"/>
                            </a:schemeClr>
                          </a:solidFill>
                        </a:rPr>
                        <a:t>Marvell</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Dan Romascanu</a:t>
                      </a:r>
                    </a:p>
                  </a:txBody>
                  <a:tcPr/>
                </a:tc>
                <a:tc>
                  <a:txBody>
                    <a:bodyPr/>
                    <a:lstStyle/>
                    <a:p>
                      <a:r>
                        <a:rPr lang="en-US" sz="1400" dirty="0" smtClean="0">
                          <a:solidFill>
                            <a:schemeClr val="bg2">
                              <a:lumMod val="75000"/>
                            </a:schemeClr>
                          </a:solidFill>
                        </a:rPr>
                        <a:t>Avaya</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Soo Bum Lee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Qualcomm</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Rene Struik</a:t>
                      </a:r>
                    </a:p>
                  </a:txBody>
                  <a:tcPr/>
                </a:tc>
                <a:tc>
                  <a:txBody>
                    <a:bodyPr/>
                    <a:lstStyle/>
                    <a:p>
                      <a:r>
                        <a:rPr lang="en-US" sz="1400" dirty="0" smtClean="0">
                          <a:solidFill>
                            <a:schemeClr val="bg2">
                              <a:lumMod val="75000"/>
                            </a:schemeClr>
                          </a:solidFill>
                        </a:rPr>
                        <a:t>Struik Security Consultancy</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Robert</a:t>
                      </a:r>
                      <a:r>
                        <a:rPr lang="en-US" sz="1400" baseline="0" dirty="0" smtClean="0">
                          <a:solidFill>
                            <a:schemeClr val="bg2">
                              <a:lumMod val="75000"/>
                            </a:schemeClr>
                          </a:solidFill>
                        </a:rPr>
                        <a:t> Moskowitz</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Verizon</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Brian Weis</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Cisco</a:t>
                      </a:r>
                      <a:endParaRPr lang="en-US" sz="1400" dirty="0">
                        <a:solidFill>
                          <a:schemeClr val="bg2">
                            <a:lumMod val="75000"/>
                          </a:schemeClr>
                        </a:solidFill>
                      </a:endParaRP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Business#2</a:t>
            </a:r>
            <a:endParaRPr lang="en-US" dirty="0">
              <a:latin typeface="Calibri" panose="020F0502020204030204" pitchFamily="34" charset="0"/>
            </a:endParaRPr>
          </a:p>
        </p:txBody>
      </p:sp>
      <p:sp>
        <p:nvSpPr>
          <p:cNvPr id="3" name="Content Placeholder 2"/>
          <p:cNvSpPr>
            <a:spLocks noGrp="1"/>
          </p:cNvSpPr>
          <p:nvPr>
            <p:ph idx="1"/>
          </p:nvPr>
        </p:nvSpPr>
        <p:spPr>
          <a:xfrm>
            <a:off x="304800" y="1600200"/>
            <a:ext cx="8610600" cy="4525963"/>
          </a:xfrm>
        </p:spPr>
        <p:txBody>
          <a:bodyPr>
            <a:normAutofit fontScale="85000" lnSpcReduction="20000"/>
          </a:bodyPr>
          <a:lstStyle/>
          <a:p>
            <a:r>
              <a:rPr lang="en-US" dirty="0" smtClean="0">
                <a:latin typeface="Calibri" panose="020F0502020204030204" pitchFamily="34" charset="0"/>
              </a:rPr>
              <a:t>Agenda bashing</a:t>
            </a:r>
          </a:p>
          <a:p>
            <a:pPr lvl="1"/>
            <a:r>
              <a:rPr lang="en-US" dirty="0" smtClean="0">
                <a:latin typeface="Calibri" panose="020F0502020204030204" pitchFamily="34" charset="0"/>
              </a:rPr>
              <a:t> </a:t>
            </a:r>
          </a:p>
          <a:p>
            <a:r>
              <a:rPr lang="en-US" dirty="0" smtClean="0">
                <a:latin typeface="Calibri" panose="020F0502020204030204" pitchFamily="34" charset="0"/>
              </a:rPr>
              <a:t>Approval of minutes</a:t>
            </a:r>
          </a:p>
          <a:p>
            <a:pPr lvl="1"/>
            <a:r>
              <a:rPr lang="en-US" dirty="0" smtClean="0">
                <a:latin typeface="Calibri" panose="020F0502020204030204" pitchFamily="34" charset="0"/>
              </a:rPr>
              <a:t> </a:t>
            </a:r>
          </a:p>
          <a:p>
            <a:r>
              <a:rPr lang="en-US" dirty="0" smtClean="0">
                <a:latin typeface="Calibri" panose="020F0502020204030204" pitchFamily="34" charset="0"/>
              </a:rPr>
              <a:t>Reports</a:t>
            </a:r>
          </a:p>
          <a:p>
            <a:pPr lvl="1"/>
            <a:r>
              <a:rPr lang="en-US" dirty="0" smtClean="0">
                <a:latin typeface="Calibri" panose="020F0502020204030204" pitchFamily="34" charset="0"/>
              </a:rPr>
              <a:t>Group’s updates</a:t>
            </a:r>
          </a:p>
          <a:p>
            <a:pPr lvl="2"/>
            <a:r>
              <a:rPr lang="en-US" dirty="0">
                <a:latin typeface="Calibri" panose="020F0502020204030204" pitchFamily="34" charset="0"/>
              </a:rPr>
              <a:t>Privacy EC SG </a:t>
            </a:r>
            <a:r>
              <a:rPr lang="en-US" dirty="0" smtClean="0">
                <a:latin typeface="Calibri" panose="020F0502020204030204" pitchFamily="34" charset="0"/>
              </a:rPr>
              <a:t>PAR/CSD – 802E</a:t>
            </a:r>
          </a:p>
          <a:p>
            <a:pPr lvl="2"/>
            <a:r>
              <a:rPr lang="en-US" dirty="0" smtClean="0">
                <a:latin typeface="Calibri" panose="020F0502020204030204" pitchFamily="34" charset="0"/>
              </a:rPr>
              <a:t>Next Steps</a:t>
            </a:r>
          </a:p>
          <a:p>
            <a:pPr lvl="1"/>
            <a:r>
              <a:rPr lang="en-US" dirty="0" smtClean="0">
                <a:latin typeface="Calibri" panose="020F0502020204030204" pitchFamily="34" charset="0"/>
              </a:rPr>
              <a:t>Technical reports</a:t>
            </a:r>
          </a:p>
          <a:p>
            <a:pPr lvl="2"/>
            <a:r>
              <a:rPr lang="en-US" dirty="0">
                <a:latin typeface="Calibri" panose="020F0502020204030204" pitchFamily="34" charset="0"/>
              </a:rPr>
              <a:t>IEEE802/IETF MAC Privacy </a:t>
            </a:r>
            <a:r>
              <a:rPr lang="en-US" dirty="0" smtClean="0">
                <a:latin typeface="Calibri" panose="020F0502020204030204" pitchFamily="34" charset="0"/>
              </a:rPr>
              <a:t>Trials</a:t>
            </a:r>
          </a:p>
          <a:p>
            <a:pPr lvl="1"/>
            <a:r>
              <a:rPr lang="en-US" dirty="0">
                <a:latin typeface="Calibri" panose="020F0502020204030204" pitchFamily="34" charset="0"/>
              </a:rPr>
              <a:t> </a:t>
            </a:r>
            <a:endParaRPr lang="en-US" dirty="0" smtClean="0">
              <a:latin typeface="Calibri" panose="020F0502020204030204" pitchFamily="34" charset="0"/>
            </a:endParaRPr>
          </a:p>
          <a:p>
            <a:r>
              <a:rPr lang="en-US" dirty="0" smtClean="0">
                <a:latin typeface="Calibri" panose="020F0502020204030204" pitchFamily="34" charset="0"/>
              </a:rPr>
              <a:t>Upcoming meetings</a:t>
            </a:r>
            <a:endParaRPr lang="en-US" dirty="0">
              <a:latin typeface="Calibri" panose="020F0502020204030204" pitchFamily="34" charset="0"/>
            </a:endParaRPr>
          </a:p>
          <a:p>
            <a:pPr lvl="2">
              <a:buNone/>
            </a:pPr>
            <a:endParaRPr lang="en-US"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228600" y="252412"/>
            <a:ext cx="8686800" cy="1127125"/>
          </a:xfrm>
        </p:spPr>
        <p:txBody>
          <a:bodyPr/>
          <a:lstStyle/>
          <a:p>
            <a:pPr eaLnBrk="1" hangingPunct="1"/>
            <a:r>
              <a:rPr lang="en-US" dirty="0" smtClean="0">
                <a:latin typeface="Calibri" panose="020F0502020204030204" pitchFamily="34" charset="0"/>
              </a:rPr>
              <a:t>IEEE 802 Privacy Recommendation PAR/CSD (1/2)</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endParaRPr lang="en-US" sz="2800" dirty="0">
              <a:latin typeface="Calibri" panose="020F0502020204030204" pitchFamily="34" charset="0"/>
              <a:cs typeface="Arial"/>
            </a:endParaRPr>
          </a:p>
          <a:p>
            <a:pPr eaLnBrk="1" hangingPunct="1"/>
            <a:r>
              <a:rPr lang="en-US" sz="2800" dirty="0" smtClean="0">
                <a:latin typeface="Calibri" panose="020F0502020204030204" pitchFamily="34" charset="0"/>
                <a:cs typeface="Arial"/>
              </a:rPr>
              <a:t>PAR/CSD </a:t>
            </a:r>
            <a:r>
              <a:rPr lang="en-US" sz="2800" b="1" dirty="0" smtClean="0">
                <a:latin typeface="Calibri" panose="020F0502020204030204" pitchFamily="34" charset="0"/>
                <a:cs typeface="Arial"/>
              </a:rPr>
              <a:t>pre-circulated</a:t>
            </a:r>
            <a:r>
              <a:rPr lang="en-US" sz="2800" dirty="0" smtClean="0">
                <a:latin typeface="Calibri" panose="020F0502020204030204" pitchFamily="34" charset="0"/>
                <a:cs typeface="Arial"/>
              </a:rPr>
              <a:t> with 802 EC</a:t>
            </a:r>
          </a:p>
          <a:p>
            <a:pPr lvl="1" eaLnBrk="1" hangingPunct="1"/>
            <a:r>
              <a:rPr lang="en-US" sz="2400" dirty="0" smtClean="0">
                <a:latin typeface="Calibri" panose="020F0502020204030204" pitchFamily="34" charset="0"/>
                <a:cs typeface="Arial"/>
              </a:rPr>
              <a:t>PAR/CSD Proposal</a:t>
            </a:r>
            <a:endParaRPr lang="en-US" sz="2400" dirty="0" smtClean="0">
              <a:latin typeface="Calibri" panose="020F0502020204030204" pitchFamily="34" charset="0"/>
              <a:cs typeface="Arial"/>
              <a:hlinkClick r:id="rId2"/>
            </a:endParaRPr>
          </a:p>
          <a:p>
            <a:pPr lvl="1" eaLnBrk="1" hangingPunct="1"/>
            <a:r>
              <a:rPr lang="en-US" sz="2400" dirty="0">
                <a:latin typeface="Calibri" panose="020F0502020204030204" pitchFamily="34" charset="0"/>
                <a:cs typeface="Arial"/>
                <a:hlinkClick r:id="rId3"/>
              </a:rPr>
              <a:t>https://</a:t>
            </a:r>
            <a:r>
              <a:rPr lang="en-US" sz="2400" dirty="0" smtClean="0">
                <a:latin typeface="Calibri" panose="020F0502020204030204" pitchFamily="34" charset="0"/>
                <a:cs typeface="Arial"/>
                <a:hlinkClick r:id="rId3"/>
              </a:rPr>
              <a:t>mentor.ieee.org/privecsg/dcn/15/privecsg-15-0004-04-0000-privacy-recommendation-par-csd-proposal.pptx</a:t>
            </a:r>
            <a:endParaRPr lang="en-US" sz="2400" dirty="0" smtClean="0">
              <a:latin typeface="Calibri" panose="020F0502020204030204" pitchFamily="34" charset="0"/>
              <a:cs typeface="Arial"/>
            </a:endParaRPr>
          </a:p>
          <a:p>
            <a:pPr lvl="1" eaLnBrk="1" hangingPunct="1"/>
            <a:r>
              <a:rPr lang="en-US" sz="2400" dirty="0" smtClean="0">
                <a:latin typeface="Calibri" panose="020F0502020204030204" pitchFamily="34" charset="0"/>
                <a:cs typeface="Arial"/>
              </a:rPr>
              <a:t>PAR Text</a:t>
            </a:r>
            <a:endParaRPr lang="en-US" sz="2400" dirty="0">
              <a:latin typeface="Calibri" panose="020F0502020204030204" pitchFamily="34" charset="0"/>
              <a:cs typeface="Arial"/>
              <a:hlinkClick r:id="rId2"/>
            </a:endParaRPr>
          </a:p>
          <a:p>
            <a:pPr lvl="1" eaLnBrk="1" hangingPunct="1"/>
            <a:r>
              <a:rPr lang="en-US" sz="2400" dirty="0">
                <a:latin typeface="Calibri" panose="020F0502020204030204" pitchFamily="34" charset="0"/>
                <a:cs typeface="Arial"/>
                <a:hlinkClick r:id="rId4"/>
              </a:rPr>
              <a:t>https://</a:t>
            </a:r>
            <a:r>
              <a:rPr lang="en-US" sz="2400" dirty="0" smtClean="0">
                <a:latin typeface="Calibri" panose="020F0502020204030204" pitchFamily="34" charset="0"/>
                <a:cs typeface="Arial"/>
                <a:hlinkClick r:id="rId4"/>
              </a:rPr>
              <a:t>mentor.ieee.org/privecsg/dcn/15/privecsg-15-0006-01-ecsg-privacy-recommendation-par-proposal.pdf</a:t>
            </a:r>
            <a:r>
              <a:rPr lang="en-US" sz="2400" dirty="0" smtClean="0">
                <a:latin typeface="Calibri" panose="020F0502020204030204" pitchFamily="34" charset="0"/>
                <a:cs typeface="Arial"/>
              </a:rPr>
              <a:t>  </a:t>
            </a:r>
          </a:p>
          <a:p>
            <a:pPr eaLnBrk="1" hangingPunct="1"/>
            <a:r>
              <a:rPr lang="en-US" sz="2800" dirty="0" smtClean="0">
                <a:latin typeface="Calibri" panose="020F0502020204030204" pitchFamily="34" charset="0"/>
                <a:cs typeface="Arial"/>
              </a:rPr>
              <a:t>Received comments and responses</a:t>
            </a:r>
            <a:endParaRPr lang="en-US" sz="2800" dirty="0">
              <a:latin typeface="Calibri" panose="020F0502020204030204" pitchFamily="34" charset="0"/>
              <a:cs typeface="Arial"/>
            </a:endParaRPr>
          </a:p>
          <a:p>
            <a:pPr lvl="1" eaLnBrk="1" hangingPunct="1"/>
            <a:r>
              <a:rPr lang="en-US" sz="2400" dirty="0">
                <a:latin typeface="Calibri" panose="020F0502020204030204" pitchFamily="34" charset="0"/>
                <a:cs typeface="Arial"/>
                <a:hlinkClick r:id="rId5"/>
              </a:rPr>
              <a:t>https://</a:t>
            </a:r>
            <a:r>
              <a:rPr lang="en-US" sz="2400" dirty="0" smtClean="0">
                <a:latin typeface="Calibri" panose="020F0502020204030204" pitchFamily="34" charset="0"/>
                <a:cs typeface="Arial"/>
                <a:hlinkClick r:id="rId5"/>
              </a:rPr>
              <a:t>mentor.ieee.org/privecsg/dcn/15/privecsg-15-0031-00-ecsg-response-to-par-and-csd-comments.pptx</a:t>
            </a:r>
            <a:r>
              <a:rPr lang="en-US" sz="2400" dirty="0" smtClean="0">
                <a:latin typeface="Calibri" panose="020F0502020204030204" pitchFamily="34" charset="0"/>
                <a:cs typeface="Arial"/>
              </a:rPr>
              <a:t> </a:t>
            </a:r>
            <a:endParaRPr lang="en-US" sz="2400" dirty="0">
              <a:latin typeface="Calibri" panose="020F0502020204030204" pitchFamily="34" charset="0"/>
              <a:cs typeface="Arial"/>
            </a:endParaRPr>
          </a:p>
        </p:txBody>
      </p:sp>
    </p:spTree>
    <p:extLst>
      <p:ext uri="{BB962C8B-B14F-4D97-AF65-F5344CB8AC3E}">
        <p14:creationId xmlns:p14="http://schemas.microsoft.com/office/powerpoint/2010/main" val="155816476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228600" y="252412"/>
            <a:ext cx="8686800" cy="1127125"/>
          </a:xfrm>
        </p:spPr>
        <p:txBody>
          <a:bodyPr/>
          <a:lstStyle/>
          <a:p>
            <a:pPr eaLnBrk="1" hangingPunct="1"/>
            <a:r>
              <a:rPr lang="en-US" dirty="0" smtClean="0">
                <a:latin typeface="Calibri" panose="020F0502020204030204" pitchFamily="34" charset="0"/>
              </a:rPr>
              <a:t>IEEE 802 Privacy Recommendation PAR/CSD (2/2)</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endParaRPr lang="en-US" sz="2800" dirty="0">
              <a:latin typeface="Calibri" panose="020F0502020204030204" pitchFamily="34" charset="0"/>
              <a:cs typeface="Arial"/>
            </a:endParaRPr>
          </a:p>
          <a:p>
            <a:pPr eaLnBrk="1" hangingPunct="1"/>
            <a:r>
              <a:rPr lang="en-US" sz="2800" dirty="0" smtClean="0">
                <a:latin typeface="Calibri" panose="020F0502020204030204" pitchFamily="34" charset="0"/>
                <a:cs typeface="Arial"/>
              </a:rPr>
              <a:t>PAR/CSD </a:t>
            </a:r>
            <a:r>
              <a:rPr lang="en-US" sz="2800" b="1" dirty="0" smtClean="0">
                <a:latin typeface="Calibri" panose="020F0502020204030204" pitchFamily="34" charset="0"/>
                <a:cs typeface="Arial"/>
              </a:rPr>
              <a:t>updated after comment resolution</a:t>
            </a:r>
            <a:endParaRPr lang="en-US" sz="2800" dirty="0" smtClean="0">
              <a:latin typeface="Calibri" panose="020F0502020204030204" pitchFamily="34" charset="0"/>
              <a:cs typeface="Arial"/>
            </a:endParaRPr>
          </a:p>
          <a:p>
            <a:pPr lvl="1" eaLnBrk="1" hangingPunct="1"/>
            <a:r>
              <a:rPr lang="en-US" sz="2400" dirty="0" smtClean="0">
                <a:latin typeface="Calibri" panose="020F0502020204030204" pitchFamily="34" charset="0"/>
                <a:cs typeface="Arial"/>
              </a:rPr>
              <a:t>PAR proposal</a:t>
            </a:r>
            <a:endParaRPr lang="en-US" sz="2400" dirty="0" smtClean="0">
              <a:latin typeface="Calibri" panose="020F0502020204030204" pitchFamily="34" charset="0"/>
              <a:cs typeface="Arial"/>
              <a:hlinkClick r:id="rId2"/>
            </a:endParaRPr>
          </a:p>
          <a:p>
            <a:pPr lvl="1"/>
            <a:r>
              <a:rPr lang="en-US" sz="2400" dirty="0">
                <a:hlinkClick r:id="rId3"/>
              </a:rPr>
              <a:t>https://mentor.ieee.org/privecsg/dcn/15/privecsg-15-0030-00-ecsg-privacy-ec-sg-par-proposal.pdf</a:t>
            </a:r>
            <a:endParaRPr lang="en-US" sz="2400" dirty="0"/>
          </a:p>
          <a:p>
            <a:pPr lvl="1" eaLnBrk="1" hangingPunct="1"/>
            <a:r>
              <a:rPr lang="en-US" sz="2400" dirty="0" smtClean="0">
                <a:latin typeface="Calibri" panose="020F0502020204030204" pitchFamily="34" charset="0"/>
                <a:cs typeface="Arial"/>
              </a:rPr>
              <a:t>CSD proposal</a:t>
            </a:r>
            <a:endParaRPr lang="en-US" sz="2400" dirty="0">
              <a:latin typeface="Calibri" panose="020F0502020204030204" pitchFamily="34" charset="0"/>
              <a:cs typeface="Arial"/>
              <a:hlinkClick r:id="rId2"/>
            </a:endParaRPr>
          </a:p>
          <a:p>
            <a:pPr lvl="1"/>
            <a:r>
              <a:rPr lang="en-US" sz="2400" dirty="0">
                <a:hlinkClick r:id="rId4"/>
              </a:rPr>
              <a:t>https://mentor.ieee.org/privecsg/dcn/15/privecsg-15-0029-01-0000-privacy-ec-sg-csd-proposal.docx</a:t>
            </a:r>
            <a:endParaRPr lang="en-US" sz="2400" dirty="0"/>
          </a:p>
        </p:txBody>
      </p:sp>
    </p:spTree>
    <p:extLst>
      <p:ext uri="{BB962C8B-B14F-4D97-AF65-F5344CB8AC3E}">
        <p14:creationId xmlns:p14="http://schemas.microsoft.com/office/powerpoint/2010/main" val="155381809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1386</TotalTime>
  <Words>749</Words>
  <Application>Microsoft Office PowerPoint</Application>
  <PresentationFormat>On-screen Show (4:3)</PresentationFormat>
  <Paragraphs>166</Paragraphs>
  <Slides>13</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ＭＳ Ｐゴシック</vt:lpstr>
      <vt:lpstr>Arial</vt:lpstr>
      <vt:lpstr>Calibri</vt:lpstr>
      <vt:lpstr>Helvetica</vt:lpstr>
      <vt:lpstr>Monotype Sorts</vt:lpstr>
      <vt:lpstr>Times</vt:lpstr>
      <vt:lpstr>Times New Roman</vt:lpstr>
      <vt:lpstr>Template</vt:lpstr>
      <vt:lpstr>IEEE 802 EC Privacy Recommendation Study Group September 2nd, 2015, Conference Call</vt:lpstr>
      <vt:lpstr>Conference Call Details </vt:lpstr>
      <vt:lpstr>Guidelines for IEEE-SA Meetings</vt:lpstr>
      <vt:lpstr>Resources – URLs</vt:lpstr>
      <vt:lpstr>Agenda</vt:lpstr>
      <vt:lpstr>Business#1</vt:lpstr>
      <vt:lpstr>Business#2</vt:lpstr>
      <vt:lpstr>IEEE 802 Privacy Recommendation PAR/CSD (1/2)</vt:lpstr>
      <vt:lpstr>IEEE 802 Privacy Recommendation PAR/CSD (2/2)</vt:lpstr>
      <vt:lpstr>Next Steps (1/2)</vt:lpstr>
      <vt:lpstr>Next Steps (2/2)</vt:lpstr>
      <vt:lpstr>Business#3.2</vt:lpstr>
      <vt:lpstr>Business#4</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257</cp:revision>
  <cp:lastPrinted>1998-02-10T13:28:06Z</cp:lastPrinted>
  <dcterms:created xsi:type="dcterms:W3CDTF">2011-12-30T17:06:23Z</dcterms:created>
  <dcterms:modified xsi:type="dcterms:W3CDTF">2015-09-01T21:35:56Z</dcterms:modified>
</cp:coreProperties>
</file>