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8"/>
  </p:notesMasterIdLst>
  <p:handoutMasterIdLst>
    <p:handoutMasterId r:id="rId19"/>
  </p:handoutMasterIdLst>
  <p:sldIdLst>
    <p:sldId id="368" r:id="rId2"/>
    <p:sldId id="369" r:id="rId3"/>
    <p:sldId id="362" r:id="rId4"/>
    <p:sldId id="363" r:id="rId5"/>
    <p:sldId id="364" r:id="rId6"/>
    <p:sldId id="365" r:id="rId7"/>
    <p:sldId id="366" r:id="rId8"/>
    <p:sldId id="370" r:id="rId9"/>
    <p:sldId id="374" r:id="rId10"/>
    <p:sldId id="378" r:id="rId11"/>
    <p:sldId id="367" r:id="rId12"/>
    <p:sldId id="372" r:id="rId13"/>
    <p:sldId id="373" r:id="rId14"/>
    <p:sldId id="371" r:id="rId15"/>
    <p:sldId id="375" r:id="rId16"/>
    <p:sldId id="377"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2" autoAdjust="0"/>
    <p:restoredTop sz="89917" autoAdjust="0"/>
  </p:normalViewPr>
  <p:slideViewPr>
    <p:cSldViewPr>
      <p:cViewPr varScale="1">
        <p:scale>
          <a:sx n="118" d="100"/>
          <a:sy n="118" d="100"/>
        </p:scale>
        <p:origin x="1158" y="84"/>
      </p:cViewPr>
      <p:guideLst>
        <p:guide orient="horz" pos="2160"/>
        <p:guide pos="2880"/>
      </p:guideLst>
    </p:cSldViewPr>
  </p:slideViewPr>
  <p:notesTextViewPr>
    <p:cViewPr>
      <p:scale>
        <a:sx n="1" d="1"/>
        <a:sy n="1" d="1"/>
      </p:scale>
      <p:origin x="0" y="0"/>
    </p:cViewPr>
  </p:notesText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p:spPr>
        <p:txBody>
          <a:bodyPr wrap="none" anchor="ctr"/>
          <a:lstStyle/>
          <a:p>
            <a:pPr>
              <a:defRPr/>
            </a:pPr>
            <a:endParaRPr lang="en-US"/>
          </a:p>
        </p:txBody>
      </p:sp>
      <p:sp>
        <p:nvSpPr>
          <p:cNvPr id="6" name="Text Box 6"/>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a:p>
          </p:txBody>
        </p:sp>
        <p:sp>
          <p:nvSpPr>
            <p:cNvPr id="11" name="Text Box 11"/>
            <p:cNvSpPr txBox="1">
              <a:spLocks noChangeArrowheads="1"/>
            </p:cNvSpPr>
            <p:nvPr/>
          </p:nvSpPr>
          <p:spPr bwMode="auto">
            <a:xfrm>
              <a:off x="3297" y="3482"/>
              <a:ext cx="485" cy="279"/>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US"/>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14" name="Text Box 9"/>
          <p:cNvSpPr txBox="1">
            <a:spLocks noChangeArrowheads="1"/>
          </p:cNvSpPr>
          <p:nvPr userDrawn="1"/>
        </p:nvSpPr>
        <p:spPr bwMode="auto">
          <a:xfrm>
            <a:off x="-34925" y="6606382"/>
            <a:ext cx="9144000" cy="274638"/>
          </a:xfrm>
          <a:prstGeom prst="rect">
            <a:avLst/>
          </a:prstGeom>
          <a:noFill/>
          <a:ln w="9525">
            <a:noFill/>
            <a:miter lim="800000"/>
            <a:headEnd/>
            <a:tailEnd/>
          </a:ln>
          <a:effectLst/>
        </p:spPr>
        <p:txBody>
          <a:bodyPr>
            <a:spAutoFit/>
          </a:bodyPr>
          <a:lstStyle/>
          <a:p>
            <a:pPr algn="ctr" eaLnBrk="1" hangingPunct="1">
              <a:defRPr/>
            </a:pPr>
            <a:r>
              <a:rPr lang="en-US" sz="1200" dirty="0">
                <a:solidFill>
                  <a:schemeClr val="bg1"/>
                </a:solidFill>
              </a:rPr>
              <a:t>IEEE </a:t>
            </a:r>
            <a:r>
              <a:rPr lang="en-US" sz="1200" dirty="0" smtClean="0">
                <a:solidFill>
                  <a:schemeClr val="bg1"/>
                </a:solidFill>
              </a:rPr>
              <a:t>802</a:t>
            </a:r>
            <a:endParaRPr lang="en-US" sz="1200" dirty="0">
              <a:solidFill>
                <a:schemeClr val="bg1"/>
              </a:solidFill>
            </a:endParaRPr>
          </a:p>
        </p:txBody>
      </p:sp>
      <p:sp>
        <p:nvSpPr>
          <p:cNvPr id="15" name="TextBox 14"/>
          <p:cNvSpPr txBox="1"/>
          <p:nvPr userDrawn="1"/>
        </p:nvSpPr>
        <p:spPr>
          <a:xfrm>
            <a:off x="7315200" y="17304"/>
            <a:ext cx="1633539" cy="255746"/>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000" b="1" dirty="0" smtClean="0">
                <a:solidFill>
                  <a:schemeClr val="bg1"/>
                </a:solidFill>
              </a:rPr>
              <a:t>doc:802</a:t>
            </a:r>
            <a:r>
              <a:rPr lang="en-US" sz="1000" b="1" baseline="0" dirty="0" smtClean="0">
                <a:solidFill>
                  <a:schemeClr val="bg1"/>
                </a:solidFill>
              </a:rPr>
              <a:t> EC-15/091r3</a:t>
            </a:r>
            <a:endParaRPr lang="en-US" sz="10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dirty="0"/>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p:spPr>
        <p:txBody>
          <a:bodyPr/>
          <a:lstStyle/>
          <a:p>
            <a:pPr>
              <a:defRPr/>
            </a:pPr>
            <a:endParaRPr lang="en-US"/>
          </a:p>
        </p:txBody>
      </p:sp>
      <p:sp>
        <p:nvSpPr>
          <p:cNvPr id="329735" name="Text Box 7"/>
          <p:cNvSpPr txBox="1">
            <a:spLocks noChangeArrowheads="1"/>
          </p:cNvSpPr>
          <p:nvPr/>
        </p:nvSpPr>
        <p:spPr bwMode="auto">
          <a:xfrm>
            <a:off x="7958138" y="6589713"/>
            <a:ext cx="1150937"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7" name="Text Box 9"/>
          <p:cNvSpPr txBox="1">
            <a:spLocks noChangeArrowheads="1"/>
          </p:cNvSpPr>
          <p:nvPr userDrawn="1"/>
        </p:nvSpPr>
        <p:spPr bwMode="auto">
          <a:xfrm>
            <a:off x="-4762" y="6583362"/>
            <a:ext cx="9144000" cy="274638"/>
          </a:xfrm>
          <a:prstGeom prst="rect">
            <a:avLst/>
          </a:prstGeom>
          <a:noFill/>
          <a:ln w="9525">
            <a:noFill/>
            <a:miter lim="800000"/>
            <a:headEnd/>
            <a:tailEnd/>
          </a:ln>
          <a:effectLst/>
        </p:spPr>
        <p:txBody>
          <a:bodyPr>
            <a:spAutoFit/>
          </a:bodyPr>
          <a:lstStyle/>
          <a:p>
            <a:pPr algn="ctr" eaLnBrk="1" hangingPunct="1">
              <a:defRPr/>
            </a:pPr>
            <a:r>
              <a:rPr lang="en-US" sz="1200" dirty="0">
                <a:solidFill>
                  <a:schemeClr val="bg1"/>
                </a:solidFill>
              </a:rPr>
              <a:t>IEEE 802 </a:t>
            </a:r>
            <a:r>
              <a:rPr lang="en-US" sz="1200" dirty="0" smtClean="0">
                <a:solidFill>
                  <a:schemeClr val="bg1"/>
                </a:solidFill>
              </a:rPr>
              <a:t>January Meeting</a:t>
            </a:r>
            <a:endParaRPr lang="en-US" sz="1200" dirty="0">
              <a:solidFill>
                <a:schemeClr val="bg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a:p>
          </p:txBody>
        </p:sp>
        <p:sp>
          <p:nvSpPr>
            <p:cNvPr id="329743" name="Text Box 15"/>
            <p:cNvSpPr txBox="1">
              <a:spLocks noChangeArrowheads="1"/>
            </p:cNvSpPr>
            <p:nvPr/>
          </p:nvSpPr>
          <p:spPr bwMode="auto">
            <a:xfrm>
              <a:off x="3297" y="3482"/>
              <a:ext cx="485" cy="279"/>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mitre.org/publications/technical-papers/privacy-engineering-framework" TargetMode="External"/><Relationship Id="rId2" Type="http://schemas.openxmlformats.org/officeDocument/2006/relationships/hyperlink" Target="http://www.apress.com/9781430263555" TargetMode="External"/><Relationship Id="rId1" Type="http://schemas.openxmlformats.org/officeDocument/2006/relationships/slideLayout" Target="../slideLayouts/slideLayout2.xml"/><Relationship Id="rId5" Type="http://schemas.openxmlformats.org/officeDocument/2006/relationships/hyperlink" Target="https://mentor.ieee.org/omniran/dcn/15/omniran-15-0015-00-CF00-privacy-engineered-access-network.pptx" TargetMode="External"/><Relationship Id="rId4" Type="http://schemas.openxmlformats.org/officeDocument/2006/relationships/hyperlink" Target="http://ssrn.com/abstract=108533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428716799"/>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757560"/>
                <a:gridCol w="1710190"/>
                <a:gridCol w="2553436"/>
              </a:tblGrid>
              <a:tr h="399499">
                <a:tc gridSpan="4">
                  <a:txBody>
                    <a:bodyPr/>
                    <a:lstStyle/>
                    <a:p>
                      <a:pPr algn="ctr"/>
                      <a:r>
                        <a:rPr lang="en-US" sz="1800" b="0" i="0" kern="1200" dirty="0" smtClean="0">
                          <a:solidFill>
                            <a:schemeClr val="tx1"/>
                          </a:solidFill>
                          <a:effectLst/>
                          <a:latin typeface="+mn-lt"/>
                          <a:ea typeface="+mn-ea"/>
                          <a:cs typeface="+mn-cs"/>
                        </a:rPr>
                        <a:t>Recommended Practice for Privacy Considerations for IEEE 802 Technologies</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2016-01-18</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Jerome Henry</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Cisco Systems</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+1 919 392 2503</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jerhenry@cisco.com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a:latin typeface="+mn-lt"/>
              </a:rPr>
              <a:t>The slide set provides some very initial thoughts about how privacy aspects may be </a:t>
            </a:r>
            <a:r>
              <a:rPr lang="en-US" sz="1600" dirty="0" smtClean="0">
                <a:latin typeface="+mn-lt"/>
              </a:rPr>
              <a:t>approached in </a:t>
            </a:r>
            <a:r>
              <a:rPr lang="en-US" sz="1600" dirty="0">
                <a:latin typeface="+mn-lt"/>
              </a:rPr>
              <a:t>the </a:t>
            </a:r>
            <a:r>
              <a:rPr lang="en-US" sz="1600" dirty="0" smtClean="0">
                <a:latin typeface="+mn-lt"/>
              </a:rPr>
              <a:t>802E </a:t>
            </a:r>
            <a:r>
              <a:rPr lang="en-US" sz="1600" dirty="0">
                <a:latin typeface="+mn-lt"/>
              </a:rPr>
              <a:t>specification</a:t>
            </a:r>
            <a:r>
              <a:rPr lang="en-US" sz="1600" dirty="0" smtClean="0">
                <a:latin typeface="+mn-lt"/>
              </a:rPr>
              <a:t>.</a:t>
            </a:r>
            <a:endParaRPr lang="en-US" sz="1600" dirty="0">
              <a:latin typeface="+mn-lt"/>
            </a:endParaRPr>
          </a:p>
        </p:txBody>
      </p:sp>
    </p:spTree>
    <p:extLst>
      <p:ext uri="{BB962C8B-B14F-4D97-AF65-F5344CB8AC3E}">
        <p14:creationId xmlns:p14="http://schemas.microsoft.com/office/powerpoint/2010/main" val="1709495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Threats Considerations</a:t>
            </a:r>
            <a:endParaRPr lang="en-US" dirty="0"/>
          </a:p>
        </p:txBody>
      </p:sp>
      <p:sp>
        <p:nvSpPr>
          <p:cNvPr id="3" name="Content Placeholder 2"/>
          <p:cNvSpPr>
            <a:spLocks noGrp="1"/>
          </p:cNvSpPr>
          <p:nvPr>
            <p:ph idx="1"/>
          </p:nvPr>
        </p:nvSpPr>
        <p:spPr>
          <a:xfrm>
            <a:off x="250824" y="1341438"/>
            <a:ext cx="8588375" cy="4525962"/>
          </a:xfrm>
        </p:spPr>
        <p:txBody>
          <a:bodyPr/>
          <a:lstStyle/>
          <a:p>
            <a:r>
              <a:rPr lang="en-US" sz="2800" dirty="0" smtClean="0"/>
              <a:t>Attack possible categorization:</a:t>
            </a:r>
          </a:p>
          <a:p>
            <a:pPr lvl="1"/>
            <a:r>
              <a:rPr lang="en-US" sz="2400" dirty="0" smtClean="0"/>
              <a:t>Where</a:t>
            </a:r>
          </a:p>
          <a:p>
            <a:pPr lvl="2"/>
            <a:r>
              <a:rPr lang="en-US" dirty="0" smtClean="0"/>
              <a:t>Is the attacker local to your L2 network (direct visibility)?</a:t>
            </a:r>
          </a:p>
          <a:p>
            <a:pPr lvl="1"/>
            <a:r>
              <a:rPr lang="en-US" sz="2400" dirty="0" smtClean="0"/>
              <a:t>Who</a:t>
            </a:r>
          </a:p>
          <a:p>
            <a:pPr lvl="2"/>
            <a:r>
              <a:rPr lang="en-US" dirty="0" smtClean="0"/>
              <a:t>Is the attacker occasional/opportunist or systematic/traceable?</a:t>
            </a:r>
          </a:p>
          <a:p>
            <a:pPr lvl="1"/>
            <a:r>
              <a:rPr lang="en-US" sz="2400" dirty="0" smtClean="0"/>
              <a:t>When</a:t>
            </a:r>
          </a:p>
          <a:p>
            <a:pPr lvl="2"/>
            <a:r>
              <a:rPr lang="en-US" dirty="0" smtClean="0"/>
              <a:t>Has the attacker ephemeral access or long term access to your network? </a:t>
            </a:r>
            <a:endParaRPr lang="en-US" dirty="0" smtClean="0"/>
          </a:p>
          <a:p>
            <a:pPr lvl="1"/>
            <a:r>
              <a:rPr lang="en-US" sz="2400" dirty="0" smtClean="0"/>
              <a:t>“Why” and “How” may also be of importance, in relation to the other 3 </a:t>
            </a:r>
            <a:r>
              <a:rPr lang="en-US" sz="2400" dirty="0" err="1" smtClean="0"/>
              <a:t>Ws</a:t>
            </a:r>
            <a:r>
              <a:rPr lang="en-US" sz="2400" dirty="0" smtClean="0"/>
              <a:t>… and of course “What” (next slides)</a:t>
            </a:r>
            <a:endParaRPr lang="en-US" sz="2400" dirty="0"/>
          </a:p>
        </p:txBody>
      </p:sp>
    </p:spTree>
    <p:extLst>
      <p:ext uri="{BB962C8B-B14F-4D97-AF65-F5344CB8AC3E}">
        <p14:creationId xmlns:p14="http://schemas.microsoft.com/office/powerpoint/2010/main" val="2501685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802E Threat Model</a:t>
            </a:r>
            <a:endParaRPr lang="en-US" dirty="0"/>
          </a:p>
        </p:txBody>
      </p:sp>
      <p:sp>
        <p:nvSpPr>
          <p:cNvPr id="3" name="Content Placeholder 2"/>
          <p:cNvSpPr>
            <a:spLocks noGrp="1"/>
          </p:cNvSpPr>
          <p:nvPr>
            <p:ph idx="1"/>
          </p:nvPr>
        </p:nvSpPr>
        <p:spPr>
          <a:xfrm>
            <a:off x="250824" y="1341438"/>
            <a:ext cx="8588375" cy="4525962"/>
          </a:xfrm>
        </p:spPr>
        <p:txBody>
          <a:bodyPr/>
          <a:lstStyle/>
          <a:p>
            <a:r>
              <a:rPr lang="en-US" dirty="0" smtClean="0"/>
              <a:t>Some relevant attack classes:</a:t>
            </a:r>
          </a:p>
          <a:p>
            <a:pPr lvl="1"/>
            <a:r>
              <a:rPr lang="en-US" dirty="0"/>
              <a:t>Passive observation </a:t>
            </a:r>
            <a:r>
              <a:rPr lang="en-US" dirty="0" smtClean="0"/>
              <a:t>(Directly </a:t>
            </a:r>
            <a:r>
              <a:rPr lang="en-US" dirty="0"/>
              <a:t>capture data in </a:t>
            </a:r>
            <a:r>
              <a:rPr lang="en-US" dirty="0" smtClean="0"/>
              <a:t>transit)</a:t>
            </a:r>
          </a:p>
          <a:p>
            <a:pPr lvl="1"/>
            <a:r>
              <a:rPr lang="en-US" dirty="0" smtClean="0"/>
              <a:t>Passive inference (Infer </a:t>
            </a:r>
            <a:r>
              <a:rPr lang="en-US" dirty="0"/>
              <a:t>from </a:t>
            </a:r>
            <a:r>
              <a:rPr lang="en-US" dirty="0" smtClean="0"/>
              <a:t>reduced/encrypted) </a:t>
            </a:r>
          </a:p>
          <a:p>
            <a:pPr lvl="1"/>
            <a:r>
              <a:rPr lang="en-US" dirty="0" smtClean="0"/>
              <a:t>Active (Manipulate </a:t>
            </a:r>
            <a:r>
              <a:rPr lang="en-US" dirty="0"/>
              <a:t>/ inject data in </a:t>
            </a:r>
            <a:r>
              <a:rPr lang="en-US" dirty="0" smtClean="0"/>
              <a:t>transit)</a:t>
            </a:r>
          </a:p>
        </p:txBody>
      </p:sp>
    </p:spTree>
    <p:extLst>
      <p:ext uri="{BB962C8B-B14F-4D97-AF65-F5344CB8AC3E}">
        <p14:creationId xmlns:p14="http://schemas.microsoft.com/office/powerpoint/2010/main" val="1421389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Inference / Correlation</a:t>
            </a:r>
            <a:endParaRPr lang="en-US" dirty="0"/>
          </a:p>
        </p:txBody>
      </p:sp>
      <p:sp>
        <p:nvSpPr>
          <p:cNvPr id="3" name="Content Placeholder 2"/>
          <p:cNvSpPr>
            <a:spLocks noGrp="1"/>
          </p:cNvSpPr>
          <p:nvPr>
            <p:ph idx="1"/>
          </p:nvPr>
        </p:nvSpPr>
        <p:spPr/>
        <p:txBody>
          <a:bodyPr/>
          <a:lstStyle/>
          <a:p>
            <a:r>
              <a:rPr lang="en-US" dirty="0"/>
              <a:t>The combination of various pieces of information </a:t>
            </a:r>
            <a:r>
              <a:rPr lang="en-US" dirty="0" smtClean="0"/>
              <a:t>related to </a:t>
            </a:r>
            <a:r>
              <a:rPr lang="en-US" dirty="0"/>
              <a:t>an individual or that obtain that characteristic </a:t>
            </a:r>
            <a:r>
              <a:rPr lang="en-US" dirty="0" smtClean="0"/>
              <a:t>when combined</a:t>
            </a:r>
          </a:p>
        </p:txBody>
      </p:sp>
      <p:pic>
        <p:nvPicPr>
          <p:cNvPr id="4" name="Picture 3"/>
          <p:cNvPicPr>
            <a:picLocks noChangeAspect="1"/>
          </p:cNvPicPr>
          <p:nvPr/>
        </p:nvPicPr>
        <p:blipFill>
          <a:blip r:embed="rId2"/>
          <a:stretch>
            <a:fillRect/>
          </a:stretch>
        </p:blipFill>
        <p:spPr>
          <a:xfrm>
            <a:off x="1687550" y="3192308"/>
            <a:ext cx="5356150" cy="2667000"/>
          </a:xfrm>
          <a:prstGeom prst="rect">
            <a:avLst/>
          </a:prstGeom>
        </p:spPr>
      </p:pic>
    </p:spTree>
    <p:extLst>
      <p:ext uri="{BB962C8B-B14F-4D97-AF65-F5344CB8AC3E}">
        <p14:creationId xmlns:p14="http://schemas.microsoft.com/office/powerpoint/2010/main" val="3528095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Inference / Identification</a:t>
            </a:r>
            <a:endParaRPr lang="en-US" dirty="0"/>
          </a:p>
        </p:txBody>
      </p:sp>
      <p:sp>
        <p:nvSpPr>
          <p:cNvPr id="3" name="Content Placeholder 2"/>
          <p:cNvSpPr>
            <a:spLocks noGrp="1"/>
          </p:cNvSpPr>
          <p:nvPr>
            <p:ph idx="1"/>
          </p:nvPr>
        </p:nvSpPr>
        <p:spPr/>
        <p:txBody>
          <a:bodyPr/>
          <a:lstStyle/>
          <a:p>
            <a:r>
              <a:rPr lang="en-US" dirty="0"/>
              <a:t>The linking of information to a particular individual </a:t>
            </a:r>
            <a:r>
              <a:rPr lang="en-US" dirty="0" smtClean="0"/>
              <a:t>to infer </a:t>
            </a:r>
            <a:r>
              <a:rPr lang="en-US" dirty="0"/>
              <a:t>an individual's identity or to allow the inference </a:t>
            </a:r>
            <a:r>
              <a:rPr lang="en-US" dirty="0" smtClean="0"/>
              <a:t>of an </a:t>
            </a:r>
            <a:r>
              <a:rPr lang="en-US" dirty="0"/>
              <a:t>individual's identity.</a:t>
            </a:r>
            <a:endParaRPr lang="en-US" dirty="0" smtClean="0"/>
          </a:p>
        </p:txBody>
      </p:sp>
      <p:pic>
        <p:nvPicPr>
          <p:cNvPr id="5" name="Picture 4"/>
          <p:cNvPicPr>
            <a:picLocks noChangeAspect="1"/>
          </p:cNvPicPr>
          <p:nvPr/>
        </p:nvPicPr>
        <p:blipFill>
          <a:blip r:embed="rId2"/>
          <a:stretch>
            <a:fillRect/>
          </a:stretch>
        </p:blipFill>
        <p:spPr>
          <a:xfrm>
            <a:off x="1828800" y="3352800"/>
            <a:ext cx="5209628" cy="3002062"/>
          </a:xfrm>
          <a:prstGeom prst="rect">
            <a:avLst/>
          </a:prstGeom>
        </p:spPr>
      </p:pic>
    </p:spTree>
    <p:extLst>
      <p:ext uri="{BB962C8B-B14F-4D97-AF65-F5344CB8AC3E}">
        <p14:creationId xmlns:p14="http://schemas.microsoft.com/office/powerpoint/2010/main" val="1924490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Observation</a:t>
            </a:r>
            <a:endParaRPr lang="en-US" dirty="0"/>
          </a:p>
        </p:txBody>
      </p:sp>
      <p:sp>
        <p:nvSpPr>
          <p:cNvPr id="3" name="Content Placeholder 2"/>
          <p:cNvSpPr>
            <a:spLocks noGrp="1"/>
          </p:cNvSpPr>
          <p:nvPr>
            <p:ph idx="1"/>
          </p:nvPr>
        </p:nvSpPr>
        <p:spPr/>
        <p:txBody>
          <a:bodyPr/>
          <a:lstStyle/>
          <a:p>
            <a:r>
              <a:rPr lang="en-US" dirty="0" smtClean="0"/>
              <a:t>Possible mechanisms to limit the effect of passive observation:</a:t>
            </a:r>
          </a:p>
          <a:p>
            <a:pPr lvl="1"/>
            <a:r>
              <a:rPr lang="en-US" dirty="0" smtClean="0"/>
              <a:t>Mitigation</a:t>
            </a:r>
            <a:r>
              <a:rPr lang="en-US" dirty="0"/>
              <a:t>: Hide information on the wire</a:t>
            </a:r>
          </a:p>
          <a:p>
            <a:pPr lvl="1"/>
            <a:r>
              <a:rPr lang="en-US" dirty="0" smtClean="0"/>
              <a:t>Minimization</a:t>
            </a:r>
            <a:r>
              <a:rPr lang="en-US" dirty="0"/>
              <a:t>: Don’t send the information</a:t>
            </a:r>
          </a:p>
          <a:p>
            <a:pPr lvl="1"/>
            <a:r>
              <a:rPr lang="en-US" dirty="0" smtClean="0"/>
              <a:t>Encryption</a:t>
            </a:r>
            <a:r>
              <a:rPr lang="en-US" dirty="0"/>
              <a:t>: Make the information unintelligible</a:t>
            </a:r>
          </a:p>
          <a:p>
            <a:pPr lvl="1"/>
            <a:r>
              <a:rPr lang="en-US" dirty="0" smtClean="0"/>
              <a:t>Anonymization</a:t>
            </a:r>
            <a:r>
              <a:rPr lang="en-US" dirty="0"/>
              <a:t>: Disassociate the senders and the information</a:t>
            </a:r>
          </a:p>
        </p:txBody>
      </p:sp>
    </p:spTree>
    <p:extLst>
      <p:ext uri="{BB962C8B-B14F-4D97-AF65-F5344CB8AC3E}">
        <p14:creationId xmlns:p14="http://schemas.microsoft.com/office/powerpoint/2010/main" val="21125689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Attacks</a:t>
            </a:r>
            <a:endParaRPr lang="en-US" dirty="0"/>
          </a:p>
        </p:txBody>
      </p:sp>
      <p:sp>
        <p:nvSpPr>
          <p:cNvPr id="3" name="Content Placeholder 2"/>
          <p:cNvSpPr>
            <a:spLocks noGrp="1"/>
          </p:cNvSpPr>
          <p:nvPr>
            <p:ph idx="1"/>
          </p:nvPr>
        </p:nvSpPr>
        <p:spPr/>
        <p:txBody>
          <a:bodyPr/>
          <a:lstStyle/>
          <a:p>
            <a:r>
              <a:rPr lang="en-US" dirty="0"/>
              <a:t>Attacker can observe </a:t>
            </a:r>
            <a:r>
              <a:rPr lang="en-US" u="sng" dirty="0"/>
              <a:t>and</a:t>
            </a:r>
            <a:r>
              <a:rPr lang="en-US" dirty="0"/>
              <a:t> modify </a:t>
            </a:r>
            <a:r>
              <a:rPr lang="en-US" dirty="0" smtClean="0"/>
              <a:t>communications</a:t>
            </a:r>
          </a:p>
          <a:p>
            <a:pPr lvl="1"/>
            <a:r>
              <a:rPr lang="en-US" dirty="0"/>
              <a:t>Both-side identification is crucial</a:t>
            </a:r>
          </a:p>
          <a:p>
            <a:r>
              <a:rPr lang="en-US" dirty="0" smtClean="0"/>
              <a:t>Pervasive </a:t>
            </a:r>
            <a:r>
              <a:rPr lang="en-US" dirty="0"/>
              <a:t>attacker </a:t>
            </a:r>
            <a:r>
              <a:rPr lang="en-US" dirty="0" smtClean="0"/>
              <a:t>may have access to multiple Layers, and multiple locations</a:t>
            </a:r>
          </a:p>
        </p:txBody>
      </p:sp>
    </p:spTree>
    <p:extLst>
      <p:ext uri="{BB962C8B-B14F-4D97-AF65-F5344CB8AC3E}">
        <p14:creationId xmlns:p14="http://schemas.microsoft.com/office/powerpoint/2010/main" val="2661023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US" dirty="0"/>
          </a:p>
        </p:txBody>
      </p:sp>
      <p:sp>
        <p:nvSpPr>
          <p:cNvPr id="3" name="Content Placeholder 2"/>
          <p:cNvSpPr>
            <a:spLocks noGrp="1"/>
          </p:cNvSpPr>
          <p:nvPr>
            <p:ph idx="1"/>
          </p:nvPr>
        </p:nvSpPr>
        <p:spPr/>
        <p:txBody>
          <a:bodyPr/>
          <a:lstStyle/>
          <a:p>
            <a:r>
              <a:rPr lang="en-US" sz="2000" dirty="0" smtClean="0"/>
              <a:t>802E purpose is </a:t>
            </a:r>
            <a:r>
              <a:rPr lang="en-US" sz="2000" dirty="0"/>
              <a:t>to promote a consistent approach by IEEE 802 protocol developers to </a:t>
            </a:r>
            <a:r>
              <a:rPr lang="en-US" sz="2000" dirty="0" smtClean="0"/>
              <a:t>mitigate privacy </a:t>
            </a:r>
            <a:r>
              <a:rPr lang="en-US" sz="2000" dirty="0"/>
              <a:t>threats identified in the specified privacy threat model and provide a privacy guideline</a:t>
            </a:r>
            <a:r>
              <a:rPr lang="en-US" sz="2000" dirty="0" smtClean="0"/>
              <a:t>. </a:t>
            </a:r>
          </a:p>
          <a:p>
            <a:r>
              <a:rPr lang="en-US" sz="2000" dirty="0" smtClean="0"/>
              <a:t>First step is to identify threat models for Personal Identifiable Information (PII)</a:t>
            </a:r>
          </a:p>
          <a:p>
            <a:pPr lvl="1"/>
            <a:r>
              <a:rPr lang="en-US" sz="2000" dirty="0" smtClean="0"/>
              <a:t>Identify PIIs</a:t>
            </a:r>
          </a:p>
          <a:p>
            <a:pPr lvl="1"/>
            <a:r>
              <a:rPr lang="en-US" sz="2000" dirty="0" smtClean="0"/>
              <a:t>Decide which PII elements require protection</a:t>
            </a:r>
          </a:p>
          <a:p>
            <a:pPr lvl="1"/>
            <a:r>
              <a:rPr lang="en-US" sz="2000" dirty="0" smtClean="0"/>
              <a:t>Identify the potential threats</a:t>
            </a:r>
          </a:p>
          <a:p>
            <a:pPr lvl="1"/>
            <a:r>
              <a:rPr lang="en-US" sz="2000" dirty="0" smtClean="0"/>
              <a:t>Understand the possible effects of protecting target PII</a:t>
            </a:r>
          </a:p>
          <a:p>
            <a:pPr lvl="1"/>
            <a:r>
              <a:rPr lang="en-US" sz="2000" dirty="0" smtClean="0"/>
              <a:t>Provide privacy guidelines</a:t>
            </a:r>
          </a:p>
          <a:p>
            <a:r>
              <a:rPr lang="en-US" sz="2400" dirty="0" smtClean="0"/>
              <a:t>An initial draft will be built to host contributions</a:t>
            </a:r>
          </a:p>
          <a:p>
            <a:endParaRPr lang="en-US" dirty="0"/>
          </a:p>
        </p:txBody>
      </p:sp>
    </p:spTree>
    <p:extLst>
      <p:ext uri="{BB962C8B-B14F-4D97-AF65-F5344CB8AC3E}">
        <p14:creationId xmlns:p14="http://schemas.microsoft.com/office/powerpoint/2010/main" val="3194078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p:txBody>
          <a:bodyPr>
            <a:normAutofit fontScale="55000" lnSpcReduction="20000"/>
          </a:bodyPr>
          <a:lstStyle/>
          <a:p>
            <a:r>
              <a:rPr lang="en-US" dirty="0"/>
              <a:t>The Privacy Engineer’s Manifesto - Getting from Policy to Code to QA to Value (Michelle </a:t>
            </a:r>
            <a:r>
              <a:rPr lang="en-US" dirty="0" err="1"/>
              <a:t>Finneran</a:t>
            </a:r>
            <a:r>
              <a:rPr lang="en-US" dirty="0"/>
              <a:t> </a:t>
            </a:r>
            <a:r>
              <a:rPr lang="en-US" dirty="0" err="1"/>
              <a:t>Dennedy</a:t>
            </a:r>
            <a:r>
              <a:rPr lang="en-US" dirty="0"/>
              <a:t> Jonathan Fox Thomas R. </a:t>
            </a:r>
            <a:r>
              <a:rPr lang="en-US" dirty="0" err="1"/>
              <a:t>Finneran</a:t>
            </a:r>
            <a:r>
              <a:rPr lang="en-US" dirty="0"/>
              <a:t>; </a:t>
            </a:r>
            <a:r>
              <a:rPr lang="en-US" dirty="0" err="1"/>
              <a:t>ApressOpen</a:t>
            </a:r>
            <a:r>
              <a:rPr lang="en-US" dirty="0"/>
              <a:t>)</a:t>
            </a:r>
          </a:p>
          <a:p>
            <a:pPr lvl="1"/>
            <a:r>
              <a:rPr lang="pl-PL" dirty="0">
                <a:hlinkClick r:id="rId2"/>
              </a:rPr>
              <a:t>http://www.apress.com/9781430263555</a:t>
            </a:r>
            <a:endParaRPr lang="pl-PL" dirty="0"/>
          </a:p>
          <a:p>
            <a:pPr lvl="1"/>
            <a:endParaRPr lang="en-US" dirty="0"/>
          </a:p>
          <a:p>
            <a:r>
              <a:rPr lang="en-US" dirty="0"/>
              <a:t>Privacy Engineering Framework (MITRE Privacy Community of Practice (</a:t>
            </a:r>
            <a:r>
              <a:rPr lang="en-US" dirty="0" err="1"/>
              <a:t>CoP</a:t>
            </a:r>
            <a:r>
              <a:rPr lang="en-US" dirty="0"/>
              <a:t>) July 18, 2014)</a:t>
            </a:r>
          </a:p>
          <a:p>
            <a:pPr lvl="1"/>
            <a:r>
              <a:rPr lang="en-US" dirty="0">
                <a:hlinkClick r:id="rId3"/>
              </a:rPr>
              <a:t>http://www.mitre.org/publications/technical-papers/privacy-engineering-framework</a:t>
            </a:r>
            <a:endParaRPr lang="en-US" dirty="0"/>
          </a:p>
          <a:p>
            <a:pPr lvl="1"/>
            <a:endParaRPr lang="en-US" dirty="0"/>
          </a:p>
          <a:p>
            <a:r>
              <a:rPr lang="en-US" dirty="0"/>
              <a:t>Engineering Privacy (Sarah </a:t>
            </a:r>
            <a:r>
              <a:rPr lang="en-US" dirty="0" err="1"/>
              <a:t>Spiekermann</a:t>
            </a:r>
            <a:r>
              <a:rPr lang="en-US" dirty="0"/>
              <a:t>, Lorrie Faith </a:t>
            </a:r>
            <a:r>
              <a:rPr lang="en-US" dirty="0" err="1"/>
              <a:t>Cranor</a:t>
            </a:r>
            <a:r>
              <a:rPr lang="en-US" dirty="0"/>
              <a:t>; IEEE Transactions on Software Engineering, Vol. 35,	No. 1, Jan/Feb 2009)</a:t>
            </a:r>
            <a:endParaRPr lang="en-US" dirty="0">
              <a:hlinkClick r:id="rId4"/>
            </a:endParaRPr>
          </a:p>
          <a:p>
            <a:pPr lvl="1"/>
            <a:r>
              <a:rPr lang="en-US" dirty="0">
                <a:hlinkClick r:id="rId4"/>
              </a:rPr>
              <a:t>http://ssrn.com/abstract=1085333</a:t>
            </a:r>
            <a:endParaRPr lang="en-US" dirty="0"/>
          </a:p>
          <a:p>
            <a:r>
              <a:rPr lang="en-US" dirty="0" err="1" smtClean="0"/>
              <a:t>OmniRAN</a:t>
            </a:r>
            <a:r>
              <a:rPr lang="en-US" dirty="0" smtClean="0"/>
              <a:t> Privacy Engineered Access network presentation, Max </a:t>
            </a:r>
            <a:r>
              <a:rPr lang="en-US" dirty="0" err="1" smtClean="0"/>
              <a:t>Riegel</a:t>
            </a:r>
            <a:r>
              <a:rPr lang="en-US" dirty="0" smtClean="0"/>
              <a:t> (Nokia)</a:t>
            </a:r>
            <a:endParaRPr lang="en-US" dirty="0">
              <a:hlinkClick r:id="rId4"/>
            </a:endParaRPr>
          </a:p>
          <a:p>
            <a:pPr lvl="1"/>
            <a:r>
              <a:rPr lang="en-US" dirty="0">
                <a:hlinkClick r:id="rId5"/>
              </a:rPr>
              <a:t>https://</a:t>
            </a:r>
            <a:r>
              <a:rPr lang="en-US" dirty="0" smtClean="0">
                <a:hlinkClick r:id="rId5"/>
              </a:rPr>
              <a:t>mentor.ieee.org/omniran/dcn/15/omniran-15-0015-00-CF00-privacy-engineered-access-network.pptx</a:t>
            </a:r>
            <a:endParaRPr lang="en-US" dirty="0" smtClean="0"/>
          </a:p>
          <a:p>
            <a:pPr lvl="1"/>
            <a:endParaRPr lang="en-US" dirty="0"/>
          </a:p>
        </p:txBody>
      </p:sp>
    </p:spTree>
    <p:extLst>
      <p:ext uri="{BB962C8B-B14F-4D97-AF65-F5344CB8AC3E}">
        <p14:creationId xmlns:p14="http://schemas.microsoft.com/office/powerpoint/2010/main" val="1711421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a:t>
            </a:r>
            <a:br>
              <a:rPr lang="en-US"/>
            </a:br>
            <a:r>
              <a:rPr lang="en-US"/>
              <a:t>Some common definitions:</a:t>
            </a:r>
          </a:p>
        </p:txBody>
      </p:sp>
      <p:sp>
        <p:nvSpPr>
          <p:cNvPr id="3" name="Content Placeholder 2"/>
          <p:cNvSpPr>
            <a:spLocks noGrp="1"/>
          </p:cNvSpPr>
          <p:nvPr>
            <p:ph idx="1"/>
          </p:nvPr>
        </p:nvSpPr>
        <p:spPr/>
        <p:txBody>
          <a:bodyPr>
            <a:normAutofit fontScale="70000" lnSpcReduction="20000"/>
          </a:bodyPr>
          <a:lstStyle/>
          <a:p>
            <a:r>
              <a:rPr lang="en-US"/>
              <a:t>Merriam-Webster’s Dictionary: </a:t>
            </a:r>
          </a:p>
          <a:p>
            <a:pPr lvl="1"/>
            <a:r>
              <a:rPr lang="en-US"/>
              <a:t>1a: the quality or state of being apart from company or observation: seclusion</a:t>
            </a:r>
            <a:br>
              <a:rPr lang="en-US"/>
            </a:br>
            <a:r>
              <a:rPr lang="en-US"/>
              <a:t>1b: freedom from unauthorized intrusion one’s right to privacy </a:t>
            </a:r>
          </a:p>
          <a:p>
            <a:pPr lvl="1"/>
            <a:r>
              <a:rPr lang="en-US"/>
              <a:t>2. archaic: a place of seclusion </a:t>
            </a:r>
          </a:p>
          <a:p>
            <a:pPr lvl="1"/>
            <a:r>
              <a:rPr lang="en-US"/>
              <a:t>3a: secrecy</a:t>
            </a:r>
            <a:br>
              <a:rPr lang="en-US"/>
            </a:br>
            <a:r>
              <a:rPr lang="en-US"/>
              <a:t>3b: a private matter: secret</a:t>
            </a:r>
            <a:br>
              <a:rPr lang="en-US"/>
            </a:br>
            <a:endParaRPr lang="en-US"/>
          </a:p>
          <a:p>
            <a:r>
              <a:rPr lang="en-US"/>
              <a:t>According to Yael Onn et al., Privacy in the Digital Environment. Haifa Center of Law &amp; Technology, 2005:</a:t>
            </a:r>
          </a:p>
          <a:p>
            <a:pPr marL="457200" lvl="1" indent="0">
              <a:buNone/>
            </a:pPr>
            <a:r>
              <a:rPr lang="en-US" i="1"/>
              <a:t>“The right to privacy is our right to keep a domain around us, which includes all those things that are part of us, such as our body, home, thoughts, feelings, secrets, and identity. The right to privacy gives us the ability to choose which parts in this domain can be accessed by others, and to control the extent, manner, and timing of the use of those parts we choose to disclose.”</a:t>
            </a:r>
          </a:p>
        </p:txBody>
      </p:sp>
    </p:spTree>
    <p:extLst>
      <p:ext uri="{BB962C8B-B14F-4D97-AF65-F5344CB8AC3E}">
        <p14:creationId xmlns:p14="http://schemas.microsoft.com/office/powerpoint/2010/main" val="2828096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Privacy</a:t>
            </a:r>
            <a:br>
              <a:rPr lang="en-US" dirty="0"/>
            </a:br>
            <a:r>
              <a:rPr lang="en-US" sz="2400" i="1" dirty="0" smtClean="0"/>
              <a:t>a </a:t>
            </a:r>
            <a:r>
              <a:rPr lang="en-US" sz="2400" i="1" dirty="0" smtClean="0"/>
              <a:t>targeted definition</a:t>
            </a:r>
            <a:endParaRPr lang="en-US" sz="2400" i="1" dirty="0"/>
          </a:p>
        </p:txBody>
      </p:sp>
      <p:pic>
        <p:nvPicPr>
          <p:cNvPr id="4" name="Picture 3"/>
          <p:cNvPicPr>
            <a:picLocks noChangeAspect="1"/>
          </p:cNvPicPr>
          <p:nvPr/>
        </p:nvPicPr>
        <p:blipFill rotWithShape="1">
          <a:blip r:embed="rId2"/>
          <a:srcRect b="7032"/>
          <a:stretch/>
        </p:blipFill>
        <p:spPr>
          <a:xfrm>
            <a:off x="1981200" y="1554226"/>
            <a:ext cx="5257800" cy="4111020"/>
          </a:xfrm>
          <a:prstGeom prst="rect">
            <a:avLst/>
          </a:prstGeom>
        </p:spPr>
      </p:pic>
      <p:sp>
        <p:nvSpPr>
          <p:cNvPr id="5" name="TextBox 4"/>
          <p:cNvSpPr txBox="1"/>
          <p:nvPr/>
        </p:nvSpPr>
        <p:spPr>
          <a:xfrm>
            <a:off x="1371600" y="5715000"/>
            <a:ext cx="6400800" cy="738664"/>
          </a:xfrm>
          <a:prstGeom prst="rect">
            <a:avLst/>
          </a:prstGeom>
          <a:noFill/>
        </p:spPr>
        <p:txBody>
          <a:bodyPr wrap="square" rtlCol="0">
            <a:spAutoFit/>
          </a:bodyPr>
          <a:lstStyle/>
          <a:p>
            <a:r>
              <a:rPr lang="en-US" sz="1400" b="1" dirty="0">
                <a:latin typeface="+mn-lt"/>
              </a:rPr>
              <a:t>Taken from: </a:t>
            </a:r>
            <a:r>
              <a:rPr lang="en-US" sz="1400" dirty="0">
                <a:latin typeface="+mn-lt"/>
              </a:rPr>
              <a:t>The Privacy Engineer’s Manifesto - Getting from Policy to Code to QA to Value (Michelle </a:t>
            </a:r>
            <a:r>
              <a:rPr lang="en-US" sz="1400" dirty="0" err="1">
                <a:latin typeface="+mn-lt"/>
              </a:rPr>
              <a:t>Finneran</a:t>
            </a:r>
            <a:r>
              <a:rPr lang="en-US" sz="1400" dirty="0">
                <a:latin typeface="+mn-lt"/>
              </a:rPr>
              <a:t> </a:t>
            </a:r>
            <a:r>
              <a:rPr lang="en-US" sz="1400" dirty="0" err="1">
                <a:latin typeface="+mn-lt"/>
              </a:rPr>
              <a:t>Dennedy</a:t>
            </a:r>
            <a:r>
              <a:rPr lang="en-US" sz="1400" dirty="0">
                <a:latin typeface="+mn-lt"/>
              </a:rPr>
              <a:t> Jonathan Fox Thomas R. </a:t>
            </a:r>
            <a:r>
              <a:rPr lang="en-US" sz="1400" dirty="0" err="1">
                <a:latin typeface="+mn-lt"/>
              </a:rPr>
              <a:t>Finneran</a:t>
            </a:r>
            <a:r>
              <a:rPr lang="en-US" sz="1400" dirty="0">
                <a:latin typeface="+mn-lt"/>
              </a:rPr>
              <a:t>; </a:t>
            </a:r>
            <a:r>
              <a:rPr lang="en-US" sz="1400" dirty="0" err="1">
                <a:latin typeface="+mn-lt"/>
              </a:rPr>
              <a:t>ApressOpen</a:t>
            </a:r>
            <a:r>
              <a:rPr lang="en-US" sz="1400" dirty="0">
                <a:latin typeface="+mn-lt"/>
              </a:rPr>
              <a:t>)</a:t>
            </a:r>
          </a:p>
        </p:txBody>
      </p:sp>
    </p:spTree>
    <p:extLst>
      <p:ext uri="{BB962C8B-B14F-4D97-AF65-F5344CB8AC3E}">
        <p14:creationId xmlns:p14="http://schemas.microsoft.com/office/powerpoint/2010/main" val="3711147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PII</a:t>
            </a:r>
            <a:br>
              <a:rPr lang="en-US"/>
            </a:br>
            <a:r>
              <a:rPr lang="en-US"/>
              <a:t>Personally Identifiable Information</a:t>
            </a:r>
          </a:p>
        </p:txBody>
      </p:sp>
      <p:sp>
        <p:nvSpPr>
          <p:cNvPr id="3" name="Content Placeholder 2"/>
          <p:cNvSpPr>
            <a:spLocks noGrp="1"/>
          </p:cNvSpPr>
          <p:nvPr>
            <p:ph idx="1"/>
          </p:nvPr>
        </p:nvSpPr>
        <p:spPr/>
        <p:txBody>
          <a:bodyPr>
            <a:normAutofit lnSpcReduction="10000"/>
          </a:bodyPr>
          <a:lstStyle/>
          <a:p>
            <a:r>
              <a:rPr lang="en-US" dirty="0"/>
              <a:t>Privacy:</a:t>
            </a:r>
          </a:p>
          <a:p>
            <a:pPr marL="457200" lvl="1" indent="0">
              <a:buNone/>
            </a:pPr>
            <a:r>
              <a:rPr lang="en-US" dirty="0"/>
              <a:t>“The fair and authorized “processing” of Personally Identifiable Information (PII)</a:t>
            </a:r>
          </a:p>
          <a:p>
            <a:r>
              <a:rPr lang="en-US" dirty="0"/>
              <a:t>Personally Identifiable Information</a:t>
            </a:r>
          </a:p>
          <a:p>
            <a:pPr marL="457200" lvl="1" indent="0">
              <a:buNone/>
            </a:pPr>
            <a:r>
              <a:rPr lang="en-US" dirty="0"/>
              <a:t>Formally: Any data that identifies an individual or from which identity or contact information of an individual can be </a:t>
            </a:r>
            <a:r>
              <a:rPr lang="en-US" dirty="0" smtClean="0"/>
              <a:t>derived</a:t>
            </a:r>
            <a:endParaRPr lang="en-US" dirty="0"/>
          </a:p>
          <a:p>
            <a:pPr marL="457200" lvl="1" indent="0">
              <a:buNone/>
            </a:pPr>
            <a:r>
              <a:rPr lang="en-US" dirty="0"/>
              <a:t>Practically: Includes otherwise non-personal information when associated or combined with personal information</a:t>
            </a:r>
          </a:p>
        </p:txBody>
      </p:sp>
    </p:spTree>
    <p:extLst>
      <p:ext uri="{BB962C8B-B14F-4D97-AF65-F5344CB8AC3E}">
        <p14:creationId xmlns:p14="http://schemas.microsoft.com/office/powerpoint/2010/main" val="1495311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Privacy by Design (PbD)</a:t>
            </a:r>
          </a:p>
        </p:txBody>
      </p:sp>
      <p:sp>
        <p:nvSpPr>
          <p:cNvPr id="3" name="Content Placeholder 2"/>
          <p:cNvSpPr>
            <a:spLocks noGrp="1"/>
          </p:cNvSpPr>
          <p:nvPr>
            <p:ph idx="1"/>
          </p:nvPr>
        </p:nvSpPr>
        <p:spPr/>
        <p:txBody>
          <a:bodyPr>
            <a:normAutofit fontScale="70000" lnSpcReduction="20000"/>
          </a:bodyPr>
          <a:lstStyle/>
          <a:p>
            <a:r>
              <a:rPr lang="en-US" dirty="0"/>
              <a:t>Based on the assumption that privacy cannot be assured only by compliance with regulatory frameworks </a:t>
            </a:r>
            <a:endParaRPr lang="en-US" dirty="0" smtClean="0"/>
          </a:p>
          <a:p>
            <a:pPr lvl="1"/>
            <a:r>
              <a:rPr lang="en-US" dirty="0" smtClean="0"/>
              <a:t>Although compliance and regulatory frameworks play a crucial role</a:t>
            </a:r>
            <a:endParaRPr lang="en-US" dirty="0"/>
          </a:p>
          <a:p>
            <a:r>
              <a:rPr lang="en-US" dirty="0"/>
              <a:t>Privacy assurance must be included into the organization and mode of operation of a system</a:t>
            </a:r>
          </a:p>
          <a:p>
            <a:r>
              <a:rPr lang="en-US" dirty="0"/>
              <a:t>Adequate privacy requires thoughtful integration with every layer of an organization, including:</a:t>
            </a:r>
          </a:p>
          <a:p>
            <a:pPr lvl="1"/>
            <a:r>
              <a:rPr lang="en-US" dirty="0"/>
              <a:t>Organization policies and governance;</a:t>
            </a:r>
          </a:p>
          <a:p>
            <a:pPr lvl="1"/>
            <a:r>
              <a:rPr lang="en-US" dirty="0"/>
              <a:t>Business processes;</a:t>
            </a:r>
          </a:p>
          <a:p>
            <a:pPr lvl="1"/>
            <a:r>
              <a:rPr lang="en-US" dirty="0"/>
              <a:t>Standard operating procedures;</a:t>
            </a:r>
          </a:p>
          <a:p>
            <a:pPr lvl="1"/>
            <a:r>
              <a:rPr lang="en-US" dirty="0"/>
              <a:t>System and network architectures;</a:t>
            </a:r>
          </a:p>
          <a:p>
            <a:pPr lvl="1"/>
            <a:r>
              <a:rPr lang="en-US" dirty="0"/>
              <a:t>IT system design and development practices;</a:t>
            </a:r>
          </a:p>
          <a:p>
            <a:pPr lvl="1"/>
            <a:r>
              <a:rPr lang="en-US" dirty="0"/>
              <a:t>Management of data sources.</a:t>
            </a:r>
          </a:p>
        </p:txBody>
      </p:sp>
    </p:spTree>
    <p:extLst>
      <p:ext uri="{BB962C8B-B14F-4D97-AF65-F5344CB8AC3E}">
        <p14:creationId xmlns:p14="http://schemas.microsoft.com/office/powerpoint/2010/main" val="2363052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a:t>PbD Foundational Principles</a:t>
            </a:r>
          </a:p>
        </p:txBody>
      </p:sp>
      <p:sp>
        <p:nvSpPr>
          <p:cNvPr id="3" name="Content Placeholder 2"/>
          <p:cNvSpPr>
            <a:spLocks noGrp="1"/>
          </p:cNvSpPr>
          <p:nvPr>
            <p:ph idx="1"/>
          </p:nvPr>
        </p:nvSpPr>
        <p:spPr>
          <a:xfrm>
            <a:off x="304800" y="1371600"/>
            <a:ext cx="8458200" cy="5029200"/>
          </a:xfrm>
        </p:spPr>
        <p:txBody>
          <a:bodyPr>
            <a:normAutofit fontScale="55000" lnSpcReduction="20000"/>
          </a:bodyPr>
          <a:lstStyle/>
          <a:p>
            <a:pPr marL="514350" indent="-514350">
              <a:buFont typeface="+mj-lt"/>
              <a:buAutoNum type="arabicPeriod"/>
            </a:pPr>
            <a:r>
              <a:rPr lang="en-US" dirty="0"/>
              <a:t>Proactive not Reactive; Preventative not Remedial </a:t>
            </a:r>
          </a:p>
          <a:p>
            <a:pPr lvl="1"/>
            <a:r>
              <a:rPr lang="en-US" dirty="0"/>
              <a:t>Anticipate issues; prevent problems before they arise</a:t>
            </a:r>
          </a:p>
          <a:p>
            <a:pPr marL="514350" indent="-514350">
              <a:buFont typeface="+mj-lt"/>
              <a:buAutoNum type="arabicPeriod"/>
            </a:pPr>
            <a:r>
              <a:rPr lang="en-US" dirty="0"/>
              <a:t>Privacy as the Default Setting </a:t>
            </a:r>
          </a:p>
          <a:p>
            <a:pPr lvl="1"/>
            <a:r>
              <a:rPr lang="en-US" dirty="0"/>
              <a:t>Personal data protected from inception; individuals need not act to protect data</a:t>
            </a:r>
          </a:p>
          <a:p>
            <a:pPr marL="514350" indent="-514350">
              <a:buFont typeface="+mj-lt"/>
              <a:buAutoNum type="arabicPeriod"/>
            </a:pPr>
            <a:r>
              <a:rPr lang="en-US" dirty="0"/>
              <a:t>Privacy Embedded into Design</a:t>
            </a:r>
          </a:p>
          <a:p>
            <a:pPr lvl="1"/>
            <a:r>
              <a:rPr lang="en-US" dirty="0"/>
              <a:t>Privacy protections are core, organic functions; not bolted on after the fact</a:t>
            </a:r>
          </a:p>
          <a:p>
            <a:pPr marL="514350" indent="-514350">
              <a:buFont typeface="+mj-lt"/>
              <a:buAutoNum type="arabicPeriod"/>
            </a:pPr>
            <a:r>
              <a:rPr lang="en-US" dirty="0"/>
              <a:t>Full functionality—Positive-sum, not Zero-sum </a:t>
            </a:r>
          </a:p>
          <a:p>
            <a:pPr lvl="1"/>
            <a:r>
              <a:rPr lang="en-US" dirty="0"/>
              <a:t>Privacy </a:t>
            </a:r>
            <a:r>
              <a:rPr lang="en-US" dirty="0" smtClean="0"/>
              <a:t>should enhance, </a:t>
            </a:r>
            <a:r>
              <a:rPr lang="en-US" dirty="0"/>
              <a:t>not </a:t>
            </a:r>
            <a:r>
              <a:rPr lang="en-US" dirty="0" smtClean="0"/>
              <a:t>degrade, </a:t>
            </a:r>
            <a:r>
              <a:rPr lang="en-US" dirty="0"/>
              <a:t>security and functionality</a:t>
            </a:r>
          </a:p>
          <a:p>
            <a:pPr marL="514350" indent="-514350">
              <a:buFont typeface="+mj-lt"/>
              <a:buAutoNum type="arabicPeriod"/>
            </a:pPr>
            <a:r>
              <a:rPr lang="en-US" dirty="0"/>
              <a:t>End-to-End Security—Full Lifecycle Protection </a:t>
            </a:r>
          </a:p>
          <a:p>
            <a:pPr lvl="1"/>
            <a:r>
              <a:rPr lang="en-US" dirty="0"/>
              <a:t>Security applied to each data lifecycle stage, from creation to archiving or deletion</a:t>
            </a:r>
          </a:p>
          <a:p>
            <a:pPr marL="514350" indent="-514350">
              <a:buFont typeface="+mj-lt"/>
              <a:buAutoNum type="arabicPeriod"/>
            </a:pPr>
            <a:r>
              <a:rPr lang="en-US" dirty="0"/>
              <a:t>Visibility and Transparency—Keep it Open </a:t>
            </a:r>
          </a:p>
          <a:p>
            <a:pPr lvl="1"/>
            <a:r>
              <a:rPr lang="en-US" dirty="0"/>
              <a:t>Individuals understand data use; privacy practices audited</a:t>
            </a:r>
          </a:p>
          <a:p>
            <a:pPr marL="514350" indent="-514350">
              <a:buFont typeface="+mj-lt"/>
              <a:buAutoNum type="arabicPeriod"/>
            </a:pPr>
            <a:r>
              <a:rPr lang="en-US" dirty="0"/>
              <a:t>Respect for User Privacy—Keep it User-Centric</a:t>
            </a:r>
          </a:p>
          <a:p>
            <a:pPr lvl="1"/>
            <a:r>
              <a:rPr lang="en-US" dirty="0"/>
              <a:t>Organizational imperative = privacy is about personal control and free </a:t>
            </a:r>
            <a:r>
              <a:rPr lang="en-US" dirty="0" smtClean="0"/>
              <a:t>choice</a:t>
            </a:r>
          </a:p>
          <a:p>
            <a:pPr marL="514350" indent="-514350">
              <a:buFont typeface="+mj-lt"/>
              <a:buAutoNum type="arabicPeriod"/>
            </a:pPr>
            <a:r>
              <a:rPr lang="en-US" dirty="0" smtClean="0"/>
              <a:t>Privacy is not a substitute for security</a:t>
            </a:r>
          </a:p>
          <a:p>
            <a:pPr lvl="1"/>
            <a:r>
              <a:rPr lang="en-US" dirty="0" smtClean="0"/>
              <a:t>Privacy complements other security parameters</a:t>
            </a: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603923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normAutofit/>
          </a:bodyPr>
          <a:lstStyle/>
          <a:p>
            <a:r>
              <a:rPr lang="en-US" dirty="0"/>
              <a:t>Three dimensions:</a:t>
            </a:r>
          </a:p>
          <a:p>
            <a:pPr lvl="1"/>
            <a:r>
              <a:rPr lang="en-US" dirty="0"/>
              <a:t>Fair information principles</a:t>
            </a:r>
          </a:p>
          <a:p>
            <a:pPr lvl="1"/>
            <a:r>
              <a:rPr lang="en-US" dirty="0"/>
              <a:t>Information processing</a:t>
            </a:r>
          </a:p>
          <a:p>
            <a:pPr lvl="1"/>
            <a:r>
              <a:rPr lang="en-US" dirty="0"/>
              <a:t>Personal </a:t>
            </a:r>
            <a:r>
              <a:rPr lang="en-US" dirty="0" smtClean="0"/>
              <a:t>Identifiable Information</a:t>
            </a:r>
            <a:br>
              <a:rPr lang="en-US" dirty="0" smtClean="0"/>
            </a:br>
            <a:endParaRPr lang="en-US" dirty="0"/>
          </a:p>
          <a:p>
            <a:r>
              <a:rPr lang="en-US" dirty="0" smtClean="0"/>
              <a:t>IEEE 802 privacy deals with:</a:t>
            </a:r>
          </a:p>
          <a:p>
            <a:pPr lvl="1"/>
            <a:r>
              <a:rPr lang="en-US" dirty="0" smtClean="0"/>
              <a:t>PII in our standards, PII that is directly derived from our standards (e.g. IP derived from MAC), and PII in other standards that we use</a:t>
            </a:r>
            <a:endParaRPr lang="en-US" dirty="0"/>
          </a:p>
          <a:p>
            <a:endParaRPr lang="en-US" dirty="0"/>
          </a:p>
        </p:txBody>
      </p:sp>
      <p:pic>
        <p:nvPicPr>
          <p:cNvPr id="6" name="Picture 5"/>
          <p:cNvPicPr>
            <a:picLocks noChangeAspect="1"/>
          </p:cNvPicPr>
          <p:nvPr/>
        </p:nvPicPr>
        <p:blipFill rotWithShape="1">
          <a:blip r:embed="rId2"/>
          <a:srcRect b="7032"/>
          <a:stretch/>
        </p:blipFill>
        <p:spPr>
          <a:xfrm>
            <a:off x="6316832" y="1371600"/>
            <a:ext cx="2338949" cy="1828800"/>
          </a:xfrm>
          <a:prstGeom prst="rect">
            <a:avLst/>
          </a:prstGeom>
        </p:spPr>
      </p:pic>
      <p:sp>
        <p:nvSpPr>
          <p:cNvPr id="2" name="Title 1"/>
          <p:cNvSpPr>
            <a:spLocks noGrp="1"/>
          </p:cNvSpPr>
          <p:nvPr>
            <p:ph type="title"/>
          </p:nvPr>
        </p:nvSpPr>
        <p:spPr/>
        <p:txBody>
          <a:bodyPr/>
          <a:lstStyle/>
          <a:p>
            <a:r>
              <a:rPr lang="en-US" dirty="0" smtClean="0"/>
              <a:t>What does this mean for 802?</a:t>
            </a:r>
            <a:endParaRPr lang="en-US" dirty="0"/>
          </a:p>
        </p:txBody>
      </p:sp>
    </p:spTree>
    <p:extLst>
      <p:ext uri="{BB962C8B-B14F-4D97-AF65-F5344CB8AC3E}">
        <p14:creationId xmlns:p14="http://schemas.microsoft.com/office/powerpoint/2010/main" val="2295818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Now that we know what we protect,</a:t>
            </a:r>
            <a:br>
              <a:rPr lang="en-US" dirty="0" smtClean="0"/>
            </a:br>
            <a:r>
              <a:rPr lang="en-US" dirty="0" smtClean="0"/>
              <a:t>A bit more on the threats</a:t>
            </a:r>
            <a:endParaRPr lang="en-US" dirty="0"/>
          </a:p>
        </p:txBody>
      </p:sp>
    </p:spTree>
    <p:extLst>
      <p:ext uri="{BB962C8B-B14F-4D97-AF65-F5344CB8AC3E}">
        <p14:creationId xmlns:p14="http://schemas.microsoft.com/office/powerpoint/2010/main" val="1584401583"/>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IEEE_802_template</Template>
  <TotalTime>1607</TotalTime>
  <Words>869</Words>
  <Application>Microsoft Office PowerPoint</Application>
  <PresentationFormat>On-screen Show (4:3)</PresentationFormat>
  <Paragraphs>120</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MS PGothic</vt:lpstr>
      <vt:lpstr>Arial</vt:lpstr>
      <vt:lpstr>Title slide</vt:lpstr>
      <vt:lpstr>PowerPoint Presentation</vt:lpstr>
      <vt:lpstr>References</vt:lpstr>
      <vt:lpstr>Privacy Some common definitions:</vt:lpstr>
      <vt:lpstr>Privacy a targeted definition</vt:lpstr>
      <vt:lpstr>PII Personally Identifiable Information</vt:lpstr>
      <vt:lpstr>Privacy by Design (PbD)</vt:lpstr>
      <vt:lpstr>PbD Foundational Principles</vt:lpstr>
      <vt:lpstr>What does this mean for 802?</vt:lpstr>
      <vt:lpstr>Now that we know what we protect, A bit more on the threats</vt:lpstr>
      <vt:lpstr>Threats Considerations</vt:lpstr>
      <vt:lpstr>802E Threat Model</vt:lpstr>
      <vt:lpstr>Passive Inference / Correlation</vt:lpstr>
      <vt:lpstr>Passive Inference / Identification</vt:lpstr>
      <vt:lpstr>Passive Observation</vt:lpstr>
      <vt:lpstr>Active Attacks</vt:lpstr>
      <vt:lpstr>Summary </vt:lpstr>
    </vt:vector>
  </TitlesOfParts>
  <Company>CSR plc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IEEE 802 November Plenary 2015</dc:subject>
  <dc:creator>Jon Rosdahl</dc:creator>
  <dc:description>Jon Rosdahl (CSR-Qualcomm)</dc:description>
  <cp:lastModifiedBy>Jerome Henry (jerhenry)</cp:lastModifiedBy>
  <cp:revision>52</cp:revision>
  <dcterms:created xsi:type="dcterms:W3CDTF">2015-11-09T04:21:45Z</dcterms:created>
  <dcterms:modified xsi:type="dcterms:W3CDTF">2016-01-18T22:03:15Z</dcterms:modified>
</cp:coreProperties>
</file>