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sldImg"/>
          </p:nvPr>
        </p:nvSpPr>
        <p:spPr>
          <a:xfrm>
            <a:off x="216000" y="812520"/>
            <a:ext cx="7127280" cy="4008960"/>
          </a:xfrm>
          <a:prstGeom prst="rect">
            <a:avLst/>
          </a:prstGeom>
        </p:spPr>
        <p:txBody>
          <a:bodyPr lIns="0" rIns="0" tIns="0" bIns="0" anchor="ctr"/>
          <a:p>
            <a:pPr algn="ctr"/>
            <a:r>
              <a:rPr b="0" lang="sv-SE" sz="4400" spc="-1" strike="noStrike">
                <a:latin typeface="DejaVu Sans"/>
              </a:rPr>
              <a:t>Click to move the slide</a:t>
            </a:r>
            <a:endParaRPr b="0" lang="sv-SE" sz="4400" spc="-1" strike="noStrike">
              <a:latin typeface="DejaVu Sans"/>
            </a:endParaRPr>
          </a:p>
        </p:txBody>
      </p:sp>
      <p:sp>
        <p:nvSpPr>
          <p:cNvPr id="43" name="PlaceHolder 2"/>
          <p:cNvSpPr>
            <a:spLocks noGrp="1"/>
          </p:cNvSpPr>
          <p:nvPr>
            <p:ph type="body"/>
          </p:nvPr>
        </p:nvSpPr>
        <p:spPr>
          <a:xfrm>
            <a:off x="756000" y="5078520"/>
            <a:ext cx="6047640" cy="4811040"/>
          </a:xfrm>
          <a:prstGeom prst="rect">
            <a:avLst/>
          </a:prstGeom>
        </p:spPr>
        <p:txBody>
          <a:bodyPr lIns="0" rIns="0" tIns="0" bIns="0"/>
          <a:p>
            <a:r>
              <a:rPr b="0" lang="sv-SE" sz="2000" spc="-1" strike="noStrike">
                <a:latin typeface="DejaVu Sans"/>
              </a:rPr>
              <a:t>Click to edit the notes format</a:t>
            </a:r>
            <a:endParaRPr b="0" lang="sv-SE" sz="2000" spc="-1" strike="noStrike">
              <a:latin typeface="DejaVu Sans"/>
            </a:endParaRPr>
          </a:p>
        </p:txBody>
      </p:sp>
      <p:sp>
        <p:nvSpPr>
          <p:cNvPr id="44" name="PlaceHolder 3"/>
          <p:cNvSpPr>
            <a:spLocks noGrp="1"/>
          </p:cNvSpPr>
          <p:nvPr>
            <p:ph type="hdr"/>
          </p:nvPr>
        </p:nvSpPr>
        <p:spPr>
          <a:xfrm>
            <a:off x="0" y="0"/>
            <a:ext cx="3280680" cy="534240"/>
          </a:xfrm>
          <a:prstGeom prst="rect">
            <a:avLst/>
          </a:prstGeom>
        </p:spPr>
        <p:txBody>
          <a:bodyPr lIns="0" rIns="0" tIns="0" bIns="0"/>
          <a:p>
            <a:r>
              <a:rPr b="0" lang="sv-SE" sz="1400" spc="-1" strike="noStrike">
                <a:latin typeface="DejaVu Serif"/>
              </a:rPr>
              <a:t> </a:t>
            </a:r>
            <a:endParaRPr b="0" lang="sv-SE" sz="1400" spc="-1" strike="noStrike">
              <a:latin typeface="DejaVu Serif"/>
            </a:endParaRPr>
          </a:p>
        </p:txBody>
      </p:sp>
      <p:sp>
        <p:nvSpPr>
          <p:cNvPr id="45" name="PlaceHolder 4"/>
          <p:cNvSpPr>
            <a:spLocks noGrp="1"/>
          </p:cNvSpPr>
          <p:nvPr>
            <p:ph type="dt"/>
          </p:nvPr>
        </p:nvSpPr>
        <p:spPr>
          <a:xfrm>
            <a:off x="4278960" y="0"/>
            <a:ext cx="3280680" cy="534240"/>
          </a:xfrm>
          <a:prstGeom prst="rect">
            <a:avLst/>
          </a:prstGeom>
        </p:spPr>
        <p:txBody>
          <a:bodyPr lIns="0" rIns="0" tIns="0" bIns="0"/>
          <a:p>
            <a:pPr algn="r"/>
            <a:r>
              <a:rPr b="0" lang="sv-SE" sz="1400" spc="-1" strike="noStrike">
                <a:latin typeface="DejaVu Serif"/>
              </a:rPr>
              <a:t> </a:t>
            </a:r>
            <a:endParaRPr b="0" lang="sv-SE" sz="1400" spc="-1" strike="noStrike">
              <a:latin typeface="DejaVu Serif"/>
            </a:endParaRPr>
          </a:p>
        </p:txBody>
      </p:sp>
      <p:sp>
        <p:nvSpPr>
          <p:cNvPr id="46" name="PlaceHolder 5"/>
          <p:cNvSpPr>
            <a:spLocks noGrp="1"/>
          </p:cNvSpPr>
          <p:nvPr>
            <p:ph type="ftr"/>
          </p:nvPr>
        </p:nvSpPr>
        <p:spPr>
          <a:xfrm>
            <a:off x="0" y="10157400"/>
            <a:ext cx="3280680" cy="534240"/>
          </a:xfrm>
          <a:prstGeom prst="rect">
            <a:avLst/>
          </a:prstGeom>
        </p:spPr>
        <p:txBody>
          <a:bodyPr lIns="0" rIns="0" tIns="0" bIns="0" anchor="b"/>
          <a:p>
            <a:r>
              <a:rPr b="0" lang="sv-SE" sz="1400" spc="-1" strike="noStrike">
                <a:latin typeface="DejaVu Serif"/>
              </a:rPr>
              <a:t> </a:t>
            </a:r>
            <a:endParaRPr b="0" lang="sv-SE" sz="1400" spc="-1" strike="noStrike">
              <a:latin typeface="DejaVu Serif"/>
            </a:endParaRPr>
          </a:p>
        </p:txBody>
      </p:sp>
      <p:sp>
        <p:nvSpPr>
          <p:cNvPr id="47" name="PlaceHolder 6"/>
          <p:cNvSpPr>
            <a:spLocks noGrp="1"/>
          </p:cNvSpPr>
          <p:nvPr>
            <p:ph type="sldNum"/>
          </p:nvPr>
        </p:nvSpPr>
        <p:spPr>
          <a:xfrm>
            <a:off x="4278960" y="10157400"/>
            <a:ext cx="3280680" cy="534240"/>
          </a:xfrm>
          <a:prstGeom prst="rect">
            <a:avLst/>
          </a:prstGeom>
        </p:spPr>
        <p:txBody>
          <a:bodyPr lIns="0" rIns="0" tIns="0" bIns="0" anchor="b"/>
          <a:p>
            <a:pPr algn="r"/>
            <a:fld id="{30C70F72-41CD-4D72-9311-6437C1C73ACF}" type="slidenum">
              <a:rPr b="0" lang="sv-SE" sz="1400" spc="-1" strike="noStrike">
                <a:latin typeface="DejaVu Serif"/>
              </a:rPr>
              <a:t>1</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99"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00"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01"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B3083D80-F0B8-4D6F-97E6-5C841CDD3A28}"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02" name="CustomShape 5"/>
          <p:cNvSpPr/>
          <p:nvPr/>
        </p:nvSpPr>
        <p:spPr>
          <a:xfrm>
            <a:off x="1154160" y="701640"/>
            <a:ext cx="4625280" cy="3467880"/>
          </a:xfrm>
          <a:prstGeom prst="rect">
            <a:avLst/>
          </a:prstGeom>
          <a:solidFill>
            <a:srgbClr val="ffffff"/>
          </a:solidFill>
          <a:ln w="9360">
            <a:solidFill>
              <a:srgbClr val="000000"/>
            </a:solidFill>
            <a:miter/>
          </a:ln>
        </p:spPr>
        <p:style>
          <a:lnRef idx="0"/>
          <a:fillRef idx="0"/>
          <a:effectRef idx="0"/>
          <a:fontRef idx="minor"/>
        </p:style>
      </p:sp>
      <p:sp>
        <p:nvSpPr>
          <p:cNvPr id="103"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05"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06"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07"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CD2C8623-BCF0-41B9-B5D8-3257E601931F}"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08" name="CustomShape 5"/>
          <p:cNvSpPr/>
          <p:nvPr/>
        </p:nvSpPr>
        <p:spPr>
          <a:xfrm>
            <a:off x="1154160" y="701640"/>
            <a:ext cx="4625280" cy="3467880"/>
          </a:xfrm>
          <a:prstGeom prst="rect">
            <a:avLst/>
          </a:prstGeom>
          <a:solidFill>
            <a:srgbClr val="ffffff"/>
          </a:solidFill>
          <a:ln w="9360">
            <a:solidFill>
              <a:srgbClr val="000000"/>
            </a:solidFill>
            <a:miter/>
          </a:ln>
        </p:spPr>
        <p:style>
          <a:lnRef idx="0"/>
          <a:fillRef idx="0"/>
          <a:effectRef idx="0"/>
          <a:fontRef idx="minor"/>
        </p:style>
      </p:sp>
      <p:sp>
        <p:nvSpPr>
          <p:cNvPr id="109"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11"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12"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13"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6E5923F9-28C0-4CC0-874D-BADD0CFE7CE0}"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14" name="PlaceHolder 5"/>
          <p:cNvSpPr>
            <a:spLocks noGrp="1"/>
          </p:cNvSpPr>
          <p:nvPr>
            <p:ph type="sldImg"/>
          </p:nvPr>
        </p:nvSpPr>
        <p:spPr>
          <a:xfrm>
            <a:off x="1154160" y="701640"/>
            <a:ext cx="4625280" cy="3467880"/>
          </a:xfrm>
          <a:prstGeom prst="rect">
            <a:avLst/>
          </a:prstGeom>
        </p:spPr>
      </p:sp>
      <p:sp>
        <p:nvSpPr>
          <p:cNvPr id="115"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17"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18"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19"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225CE41A-66E5-46FA-ABF4-BEF702DAB7D9}"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20" name="PlaceHolder 5"/>
          <p:cNvSpPr>
            <a:spLocks noGrp="1"/>
          </p:cNvSpPr>
          <p:nvPr>
            <p:ph type="sldImg"/>
          </p:nvPr>
        </p:nvSpPr>
        <p:spPr>
          <a:xfrm>
            <a:off x="1154160" y="701640"/>
            <a:ext cx="4625280" cy="3467880"/>
          </a:xfrm>
          <a:prstGeom prst="rect">
            <a:avLst/>
          </a:prstGeom>
        </p:spPr>
      </p:sp>
      <p:sp>
        <p:nvSpPr>
          <p:cNvPr id="121"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23"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24"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25"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C7CC2B77-53EC-474E-8BAE-51229D00ADA3}"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26" name="PlaceHolder 5"/>
          <p:cNvSpPr>
            <a:spLocks noGrp="1"/>
          </p:cNvSpPr>
          <p:nvPr>
            <p:ph type="sldImg"/>
          </p:nvPr>
        </p:nvSpPr>
        <p:spPr>
          <a:xfrm>
            <a:off x="1154160" y="701640"/>
            <a:ext cx="4625280" cy="3467880"/>
          </a:xfrm>
          <a:prstGeom prst="rect">
            <a:avLst/>
          </a:prstGeom>
        </p:spPr>
      </p:sp>
      <p:sp>
        <p:nvSpPr>
          <p:cNvPr id="127"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29"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30"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31"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6CDF5D48-E913-40F4-B6EE-7FE30036ED33}"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32" name="PlaceHolder 5"/>
          <p:cNvSpPr>
            <a:spLocks noGrp="1"/>
          </p:cNvSpPr>
          <p:nvPr>
            <p:ph type="sldImg"/>
          </p:nvPr>
        </p:nvSpPr>
        <p:spPr>
          <a:xfrm>
            <a:off x="1154160" y="701640"/>
            <a:ext cx="4625280" cy="3467880"/>
          </a:xfrm>
          <a:prstGeom prst="rect">
            <a:avLst/>
          </a:prstGeom>
        </p:spPr>
      </p:sp>
      <p:sp>
        <p:nvSpPr>
          <p:cNvPr id="133"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35"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36"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37"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EB2F4656-CE0D-44BE-910A-D3A1D7FBAF04}"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38" name="PlaceHolder 5"/>
          <p:cNvSpPr>
            <a:spLocks noGrp="1"/>
          </p:cNvSpPr>
          <p:nvPr>
            <p:ph type="sldImg"/>
          </p:nvPr>
        </p:nvSpPr>
        <p:spPr>
          <a:xfrm>
            <a:off x="1154160" y="701640"/>
            <a:ext cx="4625280" cy="3467880"/>
          </a:xfrm>
          <a:prstGeom prst="rect">
            <a:avLst/>
          </a:prstGeom>
        </p:spPr>
      </p:sp>
      <p:sp>
        <p:nvSpPr>
          <p:cNvPr id="139"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41"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42"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43"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2A5170BD-F7A7-48A9-80DF-8FE956C6B779}"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44" name="PlaceHolder 5"/>
          <p:cNvSpPr>
            <a:spLocks noGrp="1"/>
          </p:cNvSpPr>
          <p:nvPr>
            <p:ph type="sldImg"/>
          </p:nvPr>
        </p:nvSpPr>
        <p:spPr>
          <a:xfrm>
            <a:off x="1154160" y="701640"/>
            <a:ext cx="4625280" cy="3467880"/>
          </a:xfrm>
          <a:prstGeom prst="rect">
            <a:avLst/>
          </a:prstGeom>
        </p:spPr>
      </p:sp>
      <p:sp>
        <p:nvSpPr>
          <p:cNvPr id="145"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5640480" y="96840"/>
            <a:ext cx="639000" cy="210240"/>
          </a:xfrm>
          <a:prstGeom prst="rect">
            <a:avLst/>
          </a:prstGeom>
          <a:noFill/>
          <a:ln w="9360">
            <a:noFill/>
          </a:ln>
        </p:spPr>
        <p:style>
          <a:lnRef idx="0"/>
          <a:fillRef idx="0"/>
          <a:effectRef idx="0"/>
          <a:fontRef idx="minor"/>
        </p:style>
        <p:txBody>
          <a:bodyPr lIns="0" rIns="0" tIns="0" bIns="0" anchor="b"/>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47" name="CustomShape 2"/>
          <p:cNvSpPr/>
          <p:nvPr/>
        </p:nvSpPr>
        <p:spPr>
          <a:xfrm>
            <a:off x="654120" y="96840"/>
            <a:ext cx="824760" cy="210240"/>
          </a:xfrm>
          <a:prstGeom prst="rect">
            <a:avLst/>
          </a:prstGeom>
          <a:noFill/>
          <a:ln w="9360">
            <a:noFill/>
          </a:ln>
        </p:spPr>
        <p:style>
          <a:lnRef idx="0"/>
          <a:fillRef idx="0"/>
          <a:effectRef idx="0"/>
          <a:fontRef idx="minor"/>
        </p:style>
        <p:txBody>
          <a:bodyPr lIns="0" rIns="0" tIns="0" bIns="0" anchor="b"/>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48" name="CustomShape 3"/>
          <p:cNvSpPr/>
          <p:nvPr/>
        </p:nvSpPr>
        <p:spPr>
          <a:xfrm>
            <a:off x="5357880" y="8985240"/>
            <a:ext cx="92160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49" name="CustomShape 4"/>
          <p:cNvSpPr/>
          <p:nvPr/>
        </p:nvSpPr>
        <p:spPr>
          <a:xfrm>
            <a:off x="3222720" y="8985240"/>
            <a:ext cx="510480" cy="36288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Page </a:t>
            </a:r>
            <a:fld id="{378B9789-2D4D-4121-B374-E2C09427D811}"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150" name="PlaceHolder 5"/>
          <p:cNvSpPr>
            <a:spLocks noGrp="1"/>
          </p:cNvSpPr>
          <p:nvPr>
            <p:ph type="sldImg"/>
          </p:nvPr>
        </p:nvSpPr>
        <p:spPr>
          <a:xfrm>
            <a:off x="1154160" y="701640"/>
            <a:ext cx="4625280" cy="3467880"/>
          </a:xfrm>
          <a:prstGeom prst="rect">
            <a:avLst/>
          </a:prstGeom>
        </p:spPr>
      </p:sp>
      <p:sp>
        <p:nvSpPr>
          <p:cNvPr id="151" name="PlaceHolder 6"/>
          <p:cNvSpPr>
            <a:spLocks noGrp="1"/>
          </p:cNvSpPr>
          <p:nvPr>
            <p:ph type="body"/>
          </p:nvPr>
        </p:nvSpPr>
        <p:spPr>
          <a:xfrm>
            <a:off x="923760" y="4408560"/>
            <a:ext cx="5085720" cy="4269600"/>
          </a:xfrm>
          <a:prstGeom prst="rect">
            <a:avLst/>
          </a:prstGeom>
        </p:spPr>
        <p:txBody>
          <a:bodyPr lIns="93600" rIns="93600" tIns="46080" bIns="46080" anchor="ct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sv-SE" sz="32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684720" y="6475320"/>
            <a:ext cx="712440" cy="181800"/>
          </a:xfrm>
          <a:prstGeom prst="rect">
            <a:avLst/>
          </a:prstGeom>
          <a:noFill/>
          <a:ln w="9360">
            <a:noFill/>
          </a:ln>
        </p:spPr>
        <p:style>
          <a:lnRef idx="0"/>
          <a:fillRef idx="0"/>
          <a:effectRef idx="0"/>
          <a:fontRef idx="minor"/>
        </p:style>
        <p:txBody>
          <a:bodyPr wrap="none" lIns="0" rIns="0" tIns="0" bIns="0"/>
          <a:p>
            <a:pPr>
              <a:lnSpc>
                <a:spcPct val="100000"/>
              </a:lnSpc>
            </a:pPr>
            <a:r>
              <a:rPr b="0" lang="sv-SE" sz="1200" spc="-1" strike="noStrike">
                <a:solidFill>
                  <a:srgbClr val="000000"/>
                </a:solidFill>
                <a:latin typeface="Times New Roman"/>
                <a:ea typeface="MS Gothic"/>
              </a:rPr>
              <a:t>Submission</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9920" cy="272160"/>
          </a:xfrm>
          <a:prstGeom prst="rect">
            <a:avLst/>
          </a:prstGeom>
          <a:noFill/>
          <a:ln w="9360">
            <a:noFill/>
          </a:ln>
        </p:spPr>
        <p:style>
          <a:lnRef idx="0"/>
          <a:fillRef idx="0"/>
          <a:effectRef idx="0"/>
          <a:fontRef idx="minor"/>
        </p:style>
        <p:txBody>
          <a:bodyPr lIns="0" rIns="0" tIns="0" bIns="0" anchor="b"/>
          <a:p>
            <a:pPr algn="r">
              <a:lnSpc>
                <a:spcPct val="100000"/>
              </a:lnSpc>
            </a:pPr>
            <a:r>
              <a:rPr b="1" lang="sv-SE" sz="1800" spc="-1" strike="noStrike">
                <a:solidFill>
                  <a:srgbClr val="000000"/>
                </a:solidFill>
                <a:latin typeface="Times New Roman"/>
                <a:ea typeface="MS Gothic"/>
              </a:rPr>
              <a:t>doc.: privecsg-18-0001-00-ecsg</a:t>
            </a:r>
            <a:endParaRPr b="0" lang="sv-SE" sz="1800" spc="-1" strike="noStrike">
              <a:latin typeface="DejaVu Sans"/>
            </a:endParaRPr>
          </a:p>
        </p:txBody>
      </p:sp>
      <p:sp>
        <p:nvSpPr>
          <p:cNvPr id="4" name="PlaceHolder 5"/>
          <p:cNvSpPr>
            <a:spLocks noGrp="1"/>
          </p:cNvSpPr>
          <p:nvPr>
            <p:ph type="title"/>
          </p:nvPr>
        </p:nvSpPr>
        <p:spPr>
          <a:xfrm>
            <a:off x="457200" y="273600"/>
            <a:ext cx="8229240" cy="1144800"/>
          </a:xfrm>
          <a:prstGeom prst="rect">
            <a:avLst/>
          </a:prstGeom>
        </p:spPr>
        <p:txBody>
          <a:bodyPr lIns="0" rIns="0" tIns="0" bIns="0" anchor="ctr"/>
          <a:p>
            <a:pPr algn="ctr"/>
            <a:r>
              <a:rPr b="0" lang="sv-SE" sz="4400" spc="-1" strike="noStrike">
                <a:latin typeface="DejaVu Sans"/>
              </a:rPr>
              <a:t>Click to </a:t>
            </a:r>
            <a:r>
              <a:rPr b="0" lang="sv-SE" sz="4400" spc="-1" strike="noStrike">
                <a:latin typeface="DejaVu Sans"/>
              </a:rPr>
              <a:t>edit the </a:t>
            </a:r>
            <a:r>
              <a:rPr b="0" lang="sv-SE" sz="4400" spc="-1" strike="noStrike">
                <a:latin typeface="DejaVu Sans"/>
              </a:rPr>
              <a:t>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tools.ietf.org/html/rfc6973" TargetMode="External"/><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696960" y="333360"/>
            <a:ext cx="230256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49" name="CustomShape 2"/>
          <p:cNvSpPr/>
          <p:nvPr/>
        </p:nvSpPr>
        <p:spPr>
          <a:xfrm>
            <a:off x="5500800" y="6475320"/>
            <a:ext cx="304092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50"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AEE4A93B-B270-4B1D-9C1D-7964C8B3B206}"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51" name="CustomShape 4"/>
          <p:cNvSpPr/>
          <p:nvPr/>
        </p:nvSpPr>
        <p:spPr>
          <a:xfrm>
            <a:off x="685800" y="685800"/>
            <a:ext cx="7771680" cy="1065960"/>
          </a:xfrm>
          <a:prstGeom prst="rect">
            <a:avLst/>
          </a:prstGeom>
          <a:noFill/>
          <a:ln w="9360">
            <a:noFill/>
          </a:ln>
        </p:spPr>
        <p:style>
          <a:lnRef idx="0"/>
          <a:fillRef idx="0"/>
          <a:effectRef idx="0"/>
          <a:fontRef idx="minor"/>
        </p:style>
        <p:txBody>
          <a:bodyPr lIns="92160" rIns="92160" tIns="46080" bIns="46080" anchor="ctr"/>
          <a:p>
            <a:pPr algn="ctr">
              <a:lnSpc>
                <a:spcPct val="100000"/>
              </a:lnSpc>
            </a:pPr>
            <a:r>
              <a:rPr b="1" lang="sv-SE" sz="3200" spc="-1" strike="noStrike">
                <a:solidFill>
                  <a:srgbClr val="000000"/>
                </a:solidFill>
                <a:latin typeface="Times New Roman"/>
                <a:ea typeface="MS Gothic"/>
              </a:rPr>
              <a:t>Privacy Recommendations for 802 LMSC</a:t>
            </a:r>
            <a:br/>
            <a:r>
              <a:rPr b="1" lang="sv-SE" sz="3200" spc="-1" strike="noStrike">
                <a:solidFill>
                  <a:srgbClr val="000000"/>
                </a:solidFill>
                <a:latin typeface="Times New Roman"/>
                <a:ea typeface="MS Gothic"/>
              </a:rPr>
              <a:t>Section 8: Recommendations</a:t>
            </a:r>
            <a:endParaRPr b="0" lang="sv-SE" sz="3200" spc="-1" strike="noStrike">
              <a:latin typeface="DejaVu Sans"/>
            </a:endParaRPr>
          </a:p>
        </p:txBody>
      </p:sp>
      <p:sp>
        <p:nvSpPr>
          <p:cNvPr id="52" name="CustomShape 5"/>
          <p:cNvSpPr/>
          <p:nvPr/>
        </p:nvSpPr>
        <p:spPr>
          <a:xfrm>
            <a:off x="720000" y="1907640"/>
            <a:ext cx="7771680" cy="396000"/>
          </a:xfrm>
          <a:prstGeom prst="rect">
            <a:avLst/>
          </a:prstGeom>
          <a:noFill/>
          <a:ln w="9360">
            <a:noFill/>
          </a:ln>
        </p:spPr>
        <p:style>
          <a:lnRef idx="0"/>
          <a:fillRef idx="0"/>
          <a:effectRef idx="0"/>
          <a:fontRef idx="minor"/>
        </p:style>
        <p:txBody>
          <a:bodyPr lIns="92160" rIns="92160" tIns="46080" bIns="46080"/>
          <a:p>
            <a:pPr marL="343080" indent="-3423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2018-02-23</a:t>
            </a:r>
            <a:endParaRPr b="0" lang="sv-SE" sz="2000" spc="-1" strike="noStrike">
              <a:latin typeface="DejaVu Sans"/>
            </a:endParaRPr>
          </a:p>
        </p:txBody>
      </p:sp>
      <p:sp>
        <p:nvSpPr>
          <p:cNvPr id="53" name="CustomShape 6"/>
          <p:cNvSpPr/>
          <p:nvPr/>
        </p:nvSpPr>
        <p:spPr>
          <a:xfrm>
            <a:off x="640440" y="2643480"/>
            <a:ext cx="1447200" cy="380160"/>
          </a:xfrm>
          <a:prstGeom prst="rect">
            <a:avLst/>
          </a:prstGeom>
          <a:noFill/>
          <a:ln w="9360">
            <a:noFill/>
          </a:ln>
        </p:spPr>
        <p:style>
          <a:lnRef idx="0"/>
          <a:fillRef idx="0"/>
          <a:effectRef idx="0"/>
          <a:fontRef idx="minor"/>
        </p:style>
        <p:txBody>
          <a:bodyPr lIns="92160" rIns="92160" tIns="46080" bIns="46080"/>
          <a:p>
            <a:pPr>
              <a:lnSpc>
                <a:spcPct val="100000"/>
              </a:lnSpc>
              <a:spcBef>
                <a:spcPts val="499"/>
              </a:spcBef>
            </a:pPr>
            <a:r>
              <a:rPr b="0" lang="sv-SE" sz="2000" spc="-1" strike="noStrike">
                <a:solidFill>
                  <a:srgbClr val="000000"/>
                </a:solidFill>
                <a:latin typeface="Times New Roman"/>
                <a:ea typeface="MS Gothic"/>
              </a:rPr>
              <a:t>Authors:</a:t>
            </a:r>
            <a:endParaRPr b="0" lang="sv-SE" sz="2000" spc="-1" strike="noStrike">
              <a:latin typeface="DejaVu Sans"/>
            </a:endParaRPr>
          </a:p>
        </p:txBody>
      </p:sp>
      <p:graphicFrame>
        <p:nvGraphicFramePr>
          <p:cNvPr id="54" name="Table 7"/>
          <p:cNvGraphicFramePr/>
          <p:nvPr/>
        </p:nvGraphicFramePr>
        <p:xfrm>
          <a:off x="648000" y="3240000"/>
          <a:ext cx="8063280" cy="1583640"/>
        </p:xfrm>
        <a:graphic>
          <a:graphicData uri="http://schemas.openxmlformats.org/drawingml/2006/table">
            <a:tbl>
              <a:tblPr/>
              <a:tblGrid>
                <a:gridCol w="2184480"/>
                <a:gridCol w="2774520"/>
                <a:gridCol w="3104640"/>
              </a:tblGrid>
              <a:tr h="340920">
                <a:tc>
                  <a:txBody>
                    <a:bodyPr lIns="90000" rIns="90000"/>
                    <a:p>
                      <a:r>
                        <a:rPr b="1" lang="sv-SE" sz="1500" spc="-1" strike="noStrike">
                          <a:latin typeface="DejaVu Sans"/>
                        </a:rPr>
                        <a:t>Name</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1" lang="sv-SE" sz="1500" spc="-1" strike="noStrike">
                          <a:latin typeface="DejaVu Sans"/>
                        </a:rPr>
                        <a:t>Affiliation</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1" lang="sv-SE" sz="1500" spc="-1" strike="noStrike">
                          <a:latin typeface="DejaVu Sans"/>
                        </a:rPr>
                        <a:t>E-mail</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r>
              <a:tr h="340920">
                <a:tc>
                  <a:txBody>
                    <a:bodyPr lIns="90000" rIns="90000"/>
                    <a:p>
                      <a:r>
                        <a:rPr b="0" lang="sv-SE" sz="1500" spc="-1" strike="noStrike">
                          <a:latin typeface="DejaVu Sans"/>
                        </a:rPr>
                        <a:t>Amelia Andersdotter</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500" spc="-1" strike="noStrike">
                          <a:latin typeface="DejaVu Sans"/>
                        </a:rPr>
                        <a:t>ARTICLE19</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500" spc="-1" strike="noStrike">
                          <a:latin typeface="DejaVu Sans"/>
                        </a:rPr>
                        <a:t>amelia@article19.org</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r>
              <a:tr h="340920">
                <a:tc>
                  <a:txBody>
                    <a:bodyPr lIns="90000" rIns="90000"/>
                    <a:p>
                      <a:r>
                        <a:rPr b="0" lang="sv-SE" sz="1500" spc="-1" strike="noStrike">
                          <a:latin typeface="DejaVu Sans"/>
                        </a:rPr>
                        <a:t>Juan-Carlos Zúñiga</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500" spc="-1" strike="noStrike">
                          <a:latin typeface="DejaVu Sans"/>
                        </a:rPr>
                        <a:t>Sigfox</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500" spc="-1" strike="noStrike">
                          <a:latin typeface="DejaVu Sans"/>
                        </a:rPr>
                        <a:t>juancarlos.zuniga@sigfox.com</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r>
              <a:tr h="561240">
                <a:tc>
                  <a:txBody>
                    <a:bodyPr lIns="90000" rIns="90000"/>
                    <a:p>
                      <a:r>
                        <a:rPr b="0" lang="sv-SE" sz="1500" spc="-1" strike="noStrike">
                          <a:latin typeface="DejaVu Sans"/>
                        </a:rPr>
                        <a:t>Mathieu Cunche</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600" spc="-1" strike="noStrike">
                          <a:latin typeface="DejaVu Sans"/>
                        </a:rPr>
                        <a:t>Univ. Lyon, INSA Lyon,</a:t>
                      </a:r>
                      <a:endParaRPr b="0" lang="sv-SE" sz="1600" spc="-1" strike="noStrike">
                        <a:latin typeface="DejaVu Sans"/>
                      </a:endParaRPr>
                    </a:p>
                    <a:p>
                      <a:r>
                        <a:rPr b="0" lang="sv-SE" sz="1600" spc="-1" strike="noStrike">
                          <a:latin typeface="DejaVu Sans"/>
                        </a:rPr>
                        <a:t>Inria, CITI</a:t>
                      </a:r>
                      <a:endParaRPr b="0" lang="sv-SE" sz="16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lIns="90000" rIns="90000"/>
                    <a:p>
                      <a:r>
                        <a:rPr b="0" lang="sv-SE" sz="1500" spc="-1" strike="noStrike">
                          <a:latin typeface="DejaVu Sans"/>
                        </a:rPr>
                        <a:t>mathieu.cunche@inria.fr</a:t>
                      </a:r>
                      <a:endParaRPr b="0" lang="sv-SE" sz="1500" spc="-1" strike="noStrike">
                        <a:latin typeface="DejaVu Sans"/>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r>
            </a:tbl>
          </a:graphicData>
        </a:graphic>
      </p:graphicFrame>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696960" y="333360"/>
            <a:ext cx="25884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56" name="CustomShape 2"/>
          <p:cNvSpPr/>
          <p:nvPr/>
        </p:nvSpPr>
        <p:spPr>
          <a:xfrm>
            <a:off x="5500800" y="6475320"/>
            <a:ext cx="304092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57"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A399EB61-2BF5-4BC0-9A92-535E8FF408A9}"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58" name="CustomShape 4"/>
          <p:cNvSpPr/>
          <p:nvPr/>
        </p:nvSpPr>
        <p:spPr>
          <a:xfrm>
            <a:off x="685800" y="685800"/>
            <a:ext cx="7771680" cy="1065960"/>
          </a:xfrm>
          <a:prstGeom prst="rect">
            <a:avLst/>
          </a:prstGeom>
          <a:noFill/>
          <a:ln w="9360">
            <a:noFill/>
          </a:ln>
        </p:spPr>
        <p:style>
          <a:lnRef idx="0"/>
          <a:fillRef idx="0"/>
          <a:effectRef idx="0"/>
          <a:fontRef idx="minor"/>
        </p:style>
        <p:txBody>
          <a:bodyPr lIns="92160" rIns="92160" tIns="46080" bIns="46080" anchor="ctr"/>
          <a:p>
            <a:pPr algn="ctr">
              <a:lnSpc>
                <a:spcPct val="100000"/>
              </a:lnSpc>
            </a:pPr>
            <a:r>
              <a:rPr b="1" lang="sv-SE" sz="3200" spc="-1" strike="noStrike">
                <a:solidFill>
                  <a:srgbClr val="000000"/>
                </a:solidFill>
                <a:latin typeface="Times New Roman"/>
                <a:ea typeface="MS Gothic"/>
              </a:rPr>
              <a:t>Abstract</a:t>
            </a:r>
            <a:endParaRPr b="0" lang="sv-SE" sz="3200" spc="-1" strike="noStrike">
              <a:latin typeface="DejaVu Sans"/>
            </a:endParaRPr>
          </a:p>
        </p:txBody>
      </p:sp>
      <p:sp>
        <p:nvSpPr>
          <p:cNvPr id="59" name="CustomShape 5"/>
          <p:cNvSpPr/>
          <p:nvPr/>
        </p:nvSpPr>
        <p:spPr>
          <a:xfrm>
            <a:off x="685800" y="1981080"/>
            <a:ext cx="7771680" cy="411408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pPr>
            <a:r>
              <a:rPr b="0" lang="sv-SE" sz="1800" spc="-1" strike="noStrike">
                <a:solidFill>
                  <a:srgbClr val="000000"/>
                </a:solidFill>
                <a:latin typeface="Times New Roman"/>
                <a:ea typeface="MS Gothic"/>
              </a:rPr>
              <a:t>We introduce substantial changes to section 8 of the current 802E draft v 0.07, with a view to providing a framework within which standards developers, implementers and network designers can evaluate their operations with respect to privacy and security.</a:t>
            </a:r>
            <a:endParaRPr b="0" lang="sv-SE" sz="1800" spc="-1" strike="noStrike">
              <a:latin typeface="DejaVu Sans"/>
            </a:endParaRPr>
          </a:p>
          <a:p>
            <a:pPr marL="343080" indent="-342360">
              <a:lnSpc>
                <a:spcPct val="100000"/>
              </a:lnSpc>
              <a:spcBef>
                <a:spcPts val="601"/>
              </a:spcBef>
            </a:pPr>
            <a:endParaRPr b="0" lang="sv-SE" sz="1800" spc="-1" strike="noStrike">
              <a:latin typeface="DejaVu Sans"/>
            </a:endParaRPr>
          </a:p>
          <a:p>
            <a:pPr marL="343080" indent="-342360">
              <a:lnSpc>
                <a:spcPct val="100000"/>
              </a:lnSpc>
              <a:spcBef>
                <a:spcPts val="601"/>
              </a:spcBef>
            </a:pPr>
            <a:r>
              <a:rPr b="0" lang="sv-SE" sz="1800" spc="-1" strike="noStrike">
                <a:solidFill>
                  <a:srgbClr val="000000"/>
                </a:solidFill>
                <a:latin typeface="Times New Roman"/>
                <a:ea typeface="MS Gothic"/>
              </a:rPr>
              <a:t> </a:t>
            </a:r>
            <a:r>
              <a:rPr b="0" lang="sv-SE" sz="1800" spc="-1" strike="noStrike">
                <a:solidFill>
                  <a:srgbClr val="000000"/>
                </a:solidFill>
                <a:latin typeface="Times New Roman"/>
                <a:ea typeface="MS Gothic"/>
              </a:rPr>
              <a:t>Through a set of template questionnaires and recommendations, combined with exemplifications of adversarial situations presented previously to the group, we present a rigorous framework for self-assessment. Our work draws on experiences from other standards bodies, such as the IETF, and academia, including to the extent that privacy research has previously been presented at the IEEE 802 LMSC.</a:t>
            </a:r>
            <a:endParaRPr b="0" lang="sv-SE" sz="1800" spc="-1" strike="noStrike">
              <a:latin typeface="DejaVu Sans"/>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61"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62"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15EEA8F2-E8C2-4999-9082-C20D205D15B2}"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63" name="CustomShape 4"/>
          <p:cNvSpPr/>
          <p:nvPr/>
        </p:nvSpPr>
        <p:spPr>
          <a:xfrm>
            <a:off x="685800" y="68436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8 revision – overview</a:t>
            </a:r>
            <a:endParaRPr b="0" lang="sv-SE" sz="3200" spc="-1" strike="noStrike">
              <a:latin typeface="DejaVu Sans"/>
            </a:endParaRPr>
          </a:p>
        </p:txBody>
      </p:sp>
      <p:sp>
        <p:nvSpPr>
          <p:cNvPr id="64" name="CustomShape 5"/>
          <p:cNvSpPr/>
          <p:nvPr/>
        </p:nvSpPr>
        <p:spPr>
          <a:xfrm>
            <a:off x="685800" y="1981080"/>
            <a:ext cx="7771680" cy="411408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Title: Recommendations (same as the old title)</a:t>
            </a: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Section 8.1: Template questionnaires (new addition!)</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ea typeface="MS Gothic"/>
              </a:rPr>
              <a:t>For standards developers</a:t>
            </a:r>
            <a:endParaRPr b="0" lang="sv-SE" sz="1800" spc="-1" strike="noStrike">
              <a:latin typeface="DejaVu Sans"/>
            </a:endParaRPr>
          </a:p>
          <a:p>
            <a:pPr lvl="2" marL="1296000" indent="-287640">
              <a:lnSpc>
                <a:spcPct val="100000"/>
              </a:lnSpc>
              <a:spcBef>
                <a:spcPts val="850"/>
              </a:spcBef>
              <a:buClr>
                <a:srgbClr val="000000"/>
              </a:buClr>
              <a:buSzPct val="45000"/>
              <a:buFont typeface="Wingdings" charset="2"/>
              <a:buChar char=""/>
            </a:pPr>
            <a:r>
              <a:rPr b="0" lang="sv-SE" sz="1800" spc="-1" strike="noStrike">
                <a:solidFill>
                  <a:srgbClr val="000000"/>
                </a:solidFill>
                <a:latin typeface="Times New Roman"/>
                <a:ea typeface="MS Gothic"/>
              </a:rPr>
              <a:t>Identifiers</a:t>
            </a:r>
            <a:endParaRPr b="0" lang="sv-SE" sz="1800" spc="-1" strike="noStrike">
              <a:latin typeface="DejaVu Sans"/>
            </a:endParaRPr>
          </a:p>
          <a:p>
            <a:pPr lvl="2" marL="1296000" indent="-287640">
              <a:lnSpc>
                <a:spcPct val="100000"/>
              </a:lnSpc>
              <a:spcBef>
                <a:spcPts val="850"/>
              </a:spcBef>
              <a:buClr>
                <a:srgbClr val="000000"/>
              </a:buClr>
              <a:buSzPct val="45000"/>
              <a:buFont typeface="Wingdings" charset="2"/>
              <a:buChar char=""/>
            </a:pPr>
            <a:r>
              <a:rPr b="0" lang="sv-SE" sz="1800" spc="-1" strike="noStrike">
                <a:solidFill>
                  <a:srgbClr val="000000"/>
                </a:solidFill>
                <a:latin typeface="Times New Roman"/>
                <a:ea typeface="MS Gothic"/>
              </a:rPr>
              <a:t>Observers</a:t>
            </a:r>
            <a:endParaRPr b="0" lang="sv-SE" sz="1800" spc="-1" strike="noStrike">
              <a:latin typeface="DejaVu Sans"/>
            </a:endParaRPr>
          </a:p>
          <a:p>
            <a:pPr lvl="2" marL="1296000" indent="-287640">
              <a:lnSpc>
                <a:spcPct val="100000"/>
              </a:lnSpc>
              <a:spcBef>
                <a:spcPts val="850"/>
              </a:spcBef>
              <a:buClr>
                <a:srgbClr val="000000"/>
              </a:buClr>
              <a:buSzPct val="45000"/>
              <a:buFont typeface="Wingdings" charset="2"/>
              <a:buChar char=""/>
            </a:pPr>
            <a:r>
              <a:rPr b="0" lang="sv-SE" sz="1800" spc="-1" strike="noStrike">
                <a:solidFill>
                  <a:srgbClr val="000000"/>
                </a:solidFill>
                <a:latin typeface="Times New Roman"/>
                <a:ea typeface="MS Gothic"/>
              </a:rPr>
              <a:t>Configurability</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ea typeface="MS Gothic"/>
              </a:rPr>
              <a:t>For standards implementers</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ea typeface="MS Gothic"/>
              </a:rPr>
              <a:t>For network designers</a:t>
            </a:r>
            <a:endParaRPr b="0" lang="sv-SE" sz="1800" spc="-1" strike="noStrike">
              <a:latin typeface="DejaVu Sans"/>
            </a:endParaRPr>
          </a:p>
          <a:p>
            <a:pPr marL="343080" indent="-342360">
              <a:lnSpc>
                <a:spcPct val="100000"/>
              </a:lnSpc>
              <a:spcBef>
                <a:spcPts val="1417"/>
              </a:spcBef>
              <a:buClr>
                <a:srgbClr val="000000"/>
              </a:buClr>
              <a:buFont typeface="Times New Roman"/>
              <a:buChar char="•"/>
            </a:pPr>
            <a:r>
              <a:rPr b="0" lang="sv-SE" sz="1800" spc="-1" strike="noStrike">
                <a:solidFill>
                  <a:srgbClr val="000000"/>
                </a:solidFill>
                <a:latin typeface="Times New Roman"/>
                <a:ea typeface="MS Gothic"/>
              </a:rPr>
              <a:t>Template questionnaires </a:t>
            </a:r>
            <a:r>
              <a:rPr b="0" i="1" lang="sv-SE" sz="1800" spc="-1" strike="noStrike">
                <a:solidFill>
                  <a:srgbClr val="000000"/>
                </a:solidFill>
                <a:latin typeface="Times New Roman"/>
                <a:ea typeface="MS Gothic"/>
              </a:rPr>
              <a:t>broadly</a:t>
            </a:r>
            <a:r>
              <a:rPr b="0" lang="sv-SE" sz="1800" spc="-1" strike="noStrike">
                <a:solidFill>
                  <a:srgbClr val="000000"/>
                </a:solidFill>
                <a:latin typeface="Times New Roman"/>
                <a:ea typeface="MS Gothic"/>
              </a:rPr>
              <a:t> based on IETF RFC 6973 (Privacy Guidelines), but adapted to 802 conditions and IEEE terminology as necessary.</a:t>
            </a:r>
            <a:endParaRPr b="0" lang="sv-SE" sz="1800" spc="-1" strike="noStrike">
              <a:latin typeface="DejaVu Sans"/>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66"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67"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1D54CE07-9CFE-44D9-A68A-8BEE76490D8B}"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68" name="CustomShape 4"/>
          <p:cNvSpPr/>
          <p:nvPr/>
        </p:nvSpPr>
        <p:spPr>
          <a:xfrm>
            <a:off x="685800" y="68436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8 revisions – overview</a:t>
            </a:r>
            <a:endParaRPr b="0" lang="sv-SE" sz="3200" spc="-1" strike="noStrike">
              <a:latin typeface="DejaVu Sans"/>
            </a:endParaRPr>
          </a:p>
        </p:txBody>
      </p:sp>
      <p:sp>
        <p:nvSpPr>
          <p:cNvPr id="69" name="CustomShape 5"/>
          <p:cNvSpPr/>
          <p:nvPr/>
        </p:nvSpPr>
        <p:spPr>
          <a:xfrm>
            <a:off x="685800" y="1981080"/>
            <a:ext cx="7771680" cy="411408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Section 8.2: Recommendations</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ea typeface="MS Gothic"/>
              </a:rPr>
              <a:t>Eight preferred (recommended) considerations for standards developers, implementers and network designers to take into account when planning their work.</a:t>
            </a: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Section 8.3: Practical examples</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ea typeface="MS Gothic"/>
              </a:rPr>
              <a:t>For each consideration or pair of considerations in section 8.2, a short explanation and example of how a recommendation may be taken into account. Will also exemplify and contextualise situations and questions brought forward in Section 8.1 with subsections.</a:t>
            </a:r>
            <a:endParaRPr b="0" lang="sv-SE" sz="1800" spc="-1" strike="noStrike">
              <a:latin typeface="DejaVu Sans"/>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71"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72"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97FE6E39-DE33-4DB6-B8BD-7C716C32DEA3}"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73" name="CustomShape 4"/>
          <p:cNvSpPr/>
          <p:nvPr/>
        </p:nvSpPr>
        <p:spPr>
          <a:xfrm>
            <a:off x="685800" y="68436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3 revisions – consistency</a:t>
            </a:r>
            <a:endParaRPr b="0" lang="sv-SE" sz="3200" spc="-1" strike="noStrike">
              <a:latin typeface="DejaVu Sans"/>
            </a:endParaRPr>
          </a:p>
        </p:txBody>
      </p:sp>
      <p:sp>
        <p:nvSpPr>
          <p:cNvPr id="74" name="CustomShape 5"/>
          <p:cNvSpPr/>
          <p:nvPr/>
        </p:nvSpPr>
        <p:spPr>
          <a:xfrm>
            <a:off x="685800" y="1981080"/>
            <a:ext cx="7771680" cy="411408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Changes in section 3:</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500" spc="-1" strike="noStrike">
                <a:solidFill>
                  <a:srgbClr val="000000"/>
                </a:solidFill>
                <a:latin typeface="Times New Roman"/>
                <a:ea typeface="MS Gothic"/>
              </a:rPr>
              <a:t>Adding “identifier” in line with previous IEEE Standards Dictionary definitions, taking into account 802 LMSC peculiarities.</a:t>
            </a:r>
            <a:endParaRPr b="0" lang="sv-SE" sz="1500" spc="-1" strike="noStrike">
              <a:latin typeface="DejaVu Sans"/>
            </a:endParaRPr>
          </a:p>
          <a:p>
            <a:pPr lvl="2" marL="1296000" indent="-287640">
              <a:lnSpc>
                <a:spcPct val="100000"/>
              </a:lnSpc>
              <a:spcBef>
                <a:spcPts val="850"/>
              </a:spcBef>
              <a:buClr>
                <a:srgbClr val="000000"/>
              </a:buClr>
              <a:buSzPct val="45000"/>
              <a:buFont typeface="Wingdings" charset="2"/>
              <a:buChar char=""/>
            </a:pPr>
            <a:r>
              <a:rPr b="0" lang="sv-SE" sz="1500" spc="-1" strike="noStrike">
                <a:solidFill>
                  <a:srgbClr val="000000"/>
                </a:solidFill>
                <a:latin typeface="Times New Roman"/>
                <a:ea typeface="MS Gothic"/>
              </a:rPr>
              <a:t>Introducing distinctions: persistent and temporary identifiers.</a:t>
            </a:r>
            <a:endParaRPr b="0" lang="sv-SE" sz="15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500" spc="-1" strike="noStrike">
                <a:solidFill>
                  <a:srgbClr val="000000"/>
                </a:solidFill>
                <a:latin typeface="Times New Roman"/>
                <a:ea typeface="MS Gothic"/>
              </a:rPr>
              <a:t>Converging on “target”, “personal device” terminology (deleting mentions of “PII principal” and similar terms).</a:t>
            </a:r>
            <a:endParaRPr b="0" lang="sv-SE" sz="15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500" spc="-1" strike="noStrike">
                <a:solidFill>
                  <a:srgbClr val="000000"/>
                </a:solidFill>
                <a:latin typeface="Times New Roman"/>
                <a:ea typeface="MS Gothic"/>
              </a:rPr>
              <a:t>Converging on “adversary” terminology, rather than alternating adversary/attacker.</a:t>
            </a:r>
            <a:endParaRPr b="0" lang="sv-SE" sz="15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500" spc="-1" strike="noStrike">
                <a:solidFill>
                  <a:srgbClr val="000000"/>
                </a:solidFill>
                <a:latin typeface="Times New Roman"/>
                <a:ea typeface="MS Gothic"/>
              </a:rPr>
              <a:t>Small cleaning: removing “NOTE”-sections in definitions (esp. in PII definition), clarifying language (for instance, removing mentions of bridged networks that would not be appropriate in a 802.11 or .15 context), shortening redundancies.</a:t>
            </a:r>
            <a:endParaRPr b="0" lang="sv-SE" sz="1500" spc="-1" strike="noStrike">
              <a:latin typeface="DejaVu Sans"/>
            </a:endParaRPr>
          </a:p>
          <a:p>
            <a:pPr marL="343080" indent="-342360">
              <a:lnSpc>
                <a:spcPct val="100000"/>
              </a:lnSpc>
              <a:spcBef>
                <a:spcPts val="1417"/>
              </a:spcBef>
              <a:buClr>
                <a:srgbClr val="000000"/>
              </a:buClr>
              <a:buFont typeface="Times New Roman"/>
              <a:buChar char="•"/>
            </a:pPr>
            <a:r>
              <a:rPr b="0" lang="sv-SE" sz="1500" spc="-1" strike="noStrike">
                <a:solidFill>
                  <a:srgbClr val="000000"/>
                </a:solidFill>
                <a:latin typeface="Times New Roman"/>
                <a:ea typeface="MS Gothic"/>
              </a:rPr>
              <a:t>Additionally, uses of the word </a:t>
            </a:r>
            <a:r>
              <a:rPr b="0" i="1" lang="sv-SE" sz="1500" spc="-1" strike="noStrike">
                <a:solidFill>
                  <a:srgbClr val="000000"/>
                </a:solidFill>
                <a:latin typeface="Times New Roman"/>
                <a:ea typeface="MS Gothic"/>
              </a:rPr>
              <a:t>may</a:t>
            </a:r>
            <a:r>
              <a:rPr b="0" lang="sv-SE" sz="1500" spc="-1" strike="noStrike">
                <a:solidFill>
                  <a:srgbClr val="000000"/>
                </a:solidFill>
                <a:latin typeface="Times New Roman"/>
                <a:ea typeface="MS Gothic"/>
              </a:rPr>
              <a:t> in descriptive texts has been phased out in favour of </a:t>
            </a:r>
            <a:r>
              <a:rPr b="0" i="1" lang="sv-SE" sz="1500" spc="-1" strike="noStrike">
                <a:solidFill>
                  <a:srgbClr val="000000"/>
                </a:solidFill>
                <a:latin typeface="Times New Roman"/>
                <a:ea typeface="MS Gothic"/>
              </a:rPr>
              <a:t>might </a:t>
            </a:r>
            <a:r>
              <a:rPr b="0" lang="sv-SE" sz="1500" spc="-1" strike="noStrike">
                <a:solidFill>
                  <a:srgbClr val="000000"/>
                </a:solidFill>
                <a:latin typeface="Times New Roman"/>
                <a:ea typeface="MS Gothic"/>
              </a:rPr>
              <a:t>(withouth consideration to grammar), since </a:t>
            </a:r>
            <a:r>
              <a:rPr b="0" i="1" lang="sv-SE" sz="1500" spc="-1" strike="noStrike">
                <a:solidFill>
                  <a:srgbClr val="000000"/>
                </a:solidFill>
                <a:latin typeface="Times New Roman"/>
                <a:ea typeface="MS Gothic"/>
              </a:rPr>
              <a:t>may</a:t>
            </a:r>
            <a:r>
              <a:rPr b="0" lang="sv-SE" sz="1500" spc="-1" strike="noStrike">
                <a:solidFill>
                  <a:srgbClr val="000000"/>
                </a:solidFill>
                <a:latin typeface="Times New Roman"/>
                <a:ea typeface="MS Gothic"/>
              </a:rPr>
              <a:t> is an IEEE reserved word for normative statements(!)</a:t>
            </a:r>
            <a:endParaRPr b="0" lang="sv-SE" sz="1500" spc="-1" strike="noStrike">
              <a:latin typeface="DejaVu Sans"/>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76"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77"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03846F8D-AF38-4125-83F2-5C769080131B}"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78" name="CustomShape 4"/>
          <p:cNvSpPr/>
          <p:nvPr/>
        </p:nvSpPr>
        <p:spPr>
          <a:xfrm>
            <a:off x="685800" y="68436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6 remake – overview</a:t>
            </a:r>
            <a:endParaRPr b="0" lang="sv-SE" sz="3200" spc="-1" strike="noStrike">
              <a:latin typeface="DejaVu Sans"/>
            </a:endParaRPr>
          </a:p>
        </p:txBody>
      </p:sp>
      <p:sp>
        <p:nvSpPr>
          <p:cNvPr id="79" name="CustomShape 5"/>
          <p:cNvSpPr/>
          <p:nvPr/>
        </p:nvSpPr>
        <p:spPr>
          <a:xfrm>
            <a:off x="685800" y="1981080"/>
            <a:ext cx="7771680" cy="4114080"/>
          </a:xfrm>
          <a:prstGeom prst="rect">
            <a:avLst/>
          </a:prstGeom>
          <a:noFill/>
          <a:ln w="9360">
            <a:noFill/>
          </a:ln>
        </p:spPr>
        <p:style>
          <a:lnRef idx="0"/>
          <a:fillRef idx="0"/>
          <a:effectRef idx="0"/>
          <a:fontRef idx="minor"/>
        </p:style>
        <p:txBody>
          <a:bodyPr lIns="92160" rIns="92160" tIns="46080" bIns="46080"/>
          <a:p>
            <a:pPr marL="432000" indent="-323640">
              <a:lnSpc>
                <a:spcPct val="100000"/>
              </a:lnSpc>
              <a:spcBef>
                <a:spcPts val="1417"/>
              </a:spcBef>
              <a:buClr>
                <a:srgbClr val="000000"/>
              </a:buClr>
              <a:buSzPct val="45000"/>
              <a:buFont typeface="Wingdings" charset="2"/>
              <a:buChar char=""/>
            </a:pPr>
            <a:r>
              <a:rPr b="0" lang="sv-SE" sz="2400" spc="-1" strike="noStrike">
                <a:solidFill>
                  <a:srgbClr val="000000"/>
                </a:solidFill>
                <a:latin typeface="Times New Roman"/>
              </a:rPr>
              <a:t>Maintaining previous texts under new headings</a:t>
            </a:r>
            <a:endParaRPr b="0" lang="sv-SE" sz="24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rPr>
              <a:t>4 subsections instead of 9. Less overlap between sections.</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rPr>
              <a:t>6.1 Context: Context of PII, privacy, justifications for PII collection and identifier use in technology. (previously: 6.1, 6.2, 6.3)</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rPr>
              <a:t>6.2 IEEE and Privacy: a short descriptive text of ways in which 802 LMSC processes may impact privacy (merged sections 6.4, 6.9)</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rPr>
              <a:t>6.3 Correlation, fingerprinting and patterns: merges all previous description of derivations of attributes of individuals into the same text. (merged sections 6.5, 6.6)</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800" spc="-1" strike="noStrike">
                <a:solidFill>
                  <a:srgbClr val="000000"/>
                </a:solidFill>
                <a:latin typeface="Times New Roman"/>
              </a:rPr>
              <a:t>6.4 Personal and shared devices: left unchanged. (previously: 6.7)</a:t>
            </a:r>
            <a:endParaRPr b="0" lang="sv-SE" sz="1800" spc="-1" strike="noStrike">
              <a:latin typeface="DejaVu Sans"/>
            </a:endParaRPr>
          </a:p>
          <a:p>
            <a:pPr marL="432000" indent="-323640">
              <a:lnSpc>
                <a:spcPct val="100000"/>
              </a:lnSpc>
              <a:spcBef>
                <a:spcPts val="1417"/>
              </a:spcBef>
              <a:buClr>
                <a:srgbClr val="000000"/>
              </a:buClr>
              <a:buSzPct val="45000"/>
              <a:buFont typeface="Wingdings" charset="2"/>
              <a:buChar char=""/>
            </a:pPr>
            <a:r>
              <a:rPr b="0" lang="sv-SE" sz="1600" spc="-1" strike="noStrike">
                <a:solidFill>
                  <a:srgbClr val="000000"/>
                </a:solidFill>
                <a:latin typeface="Times New Roman"/>
              </a:rPr>
              <a:t>Section 6.8 on MAC addresses as PII is dropped, since this is addressed in Section 8.</a:t>
            </a:r>
            <a:endParaRPr b="0" lang="sv-SE" sz="1600" spc="-1" strike="noStrike">
              <a:latin typeface="DejaVu Sans"/>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81"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82"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2A184A8A-EB96-4EBB-80A1-8C60CC024887}"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83" name="CustomShape 4"/>
          <p:cNvSpPr/>
          <p:nvPr/>
        </p:nvSpPr>
        <p:spPr>
          <a:xfrm>
            <a:off x="720000" y="337572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3 revisions – consistency</a:t>
            </a:r>
            <a:endParaRPr b="0" lang="sv-SE" sz="3200" spc="-1" strike="noStrike">
              <a:latin typeface="DejaVu Sans"/>
            </a:endParaRPr>
          </a:p>
        </p:txBody>
      </p:sp>
      <p:sp>
        <p:nvSpPr>
          <p:cNvPr id="84" name="CustomShape 5"/>
          <p:cNvSpPr/>
          <p:nvPr/>
        </p:nvSpPr>
        <p:spPr>
          <a:xfrm>
            <a:off x="685800" y="4536000"/>
            <a:ext cx="7771680" cy="155916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Changes in section 3:</a:t>
            </a:r>
            <a:endParaRPr b="0" lang="sv-SE" sz="1800" spc="-1" strike="noStrike">
              <a:latin typeface="DejaVu Sans"/>
            </a:endParaRPr>
          </a:p>
          <a:p>
            <a:pPr lvl="1" marL="864000" indent="-323640">
              <a:lnSpc>
                <a:spcPct val="100000"/>
              </a:lnSpc>
              <a:spcBef>
                <a:spcPts val="1134"/>
              </a:spcBef>
              <a:buClr>
                <a:srgbClr val="000000"/>
              </a:buClr>
              <a:buSzPct val="75000"/>
              <a:buFont typeface="Symbol"/>
              <a:buChar char=""/>
            </a:pPr>
            <a:r>
              <a:rPr b="0" lang="sv-SE" sz="1500" spc="-1" strike="noStrike">
                <a:solidFill>
                  <a:srgbClr val="000000"/>
                </a:solidFill>
                <a:latin typeface="Times New Roman"/>
                <a:ea typeface="MS Gothic"/>
              </a:rPr>
              <a:t>Removing “Strong PII” and “weak PII”.</a:t>
            </a:r>
            <a:endParaRPr b="0" lang="sv-SE" sz="1500" spc="-1" strike="noStrike">
              <a:latin typeface="DejaVu Sans"/>
            </a:endParaRPr>
          </a:p>
          <a:p>
            <a:pPr lvl="2" marL="1296000" indent="-287640">
              <a:lnSpc>
                <a:spcPct val="100000"/>
              </a:lnSpc>
              <a:spcBef>
                <a:spcPts val="850"/>
              </a:spcBef>
              <a:buClr>
                <a:srgbClr val="000000"/>
              </a:buClr>
              <a:buSzPct val="45000"/>
              <a:buFont typeface="Wingdings" charset="2"/>
              <a:buChar char=""/>
            </a:pPr>
            <a:r>
              <a:rPr b="0" lang="sv-SE" sz="1500" spc="-1" strike="noStrike">
                <a:solidFill>
                  <a:srgbClr val="000000"/>
                </a:solidFill>
                <a:latin typeface="Times New Roman"/>
                <a:ea typeface="MS Gothic"/>
              </a:rPr>
              <a:t>These distinctions seem no longer necessary with the new, broader texts in section 6, combined with the more to the point, self-assessment schema of section 8.</a:t>
            </a:r>
            <a:endParaRPr b="0" lang="sv-SE" sz="1500" spc="-1" strike="noStrike">
              <a:latin typeface="DejaVu Sans"/>
            </a:endParaRPr>
          </a:p>
        </p:txBody>
      </p:sp>
      <p:sp>
        <p:nvSpPr>
          <p:cNvPr id="85" name="CustomShape 6"/>
          <p:cNvSpPr/>
          <p:nvPr/>
        </p:nvSpPr>
        <p:spPr>
          <a:xfrm>
            <a:off x="714240" y="64800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Section 6 remake – continued</a:t>
            </a:r>
            <a:endParaRPr b="0" lang="sv-SE" sz="3200" spc="-1" strike="noStrike">
              <a:latin typeface="DejaVu Sans"/>
            </a:endParaRPr>
          </a:p>
        </p:txBody>
      </p:sp>
      <p:sp>
        <p:nvSpPr>
          <p:cNvPr id="86" name="CustomShape 7"/>
          <p:cNvSpPr/>
          <p:nvPr/>
        </p:nvSpPr>
        <p:spPr>
          <a:xfrm>
            <a:off x="579960" y="1752480"/>
            <a:ext cx="7771680" cy="155916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Language brought in line with </a:t>
            </a:r>
            <a:r>
              <a:rPr b="0" i="1" lang="sv-SE" sz="1800" spc="-1" strike="noStrike">
                <a:solidFill>
                  <a:srgbClr val="000000"/>
                </a:solidFill>
                <a:latin typeface="Times New Roman"/>
                <a:ea typeface="MS Gothic"/>
              </a:rPr>
              <a:t>adversary</a:t>
            </a:r>
            <a:r>
              <a:rPr b="0" lang="sv-SE" sz="1800" spc="-1" strike="noStrike">
                <a:solidFill>
                  <a:srgbClr val="000000"/>
                </a:solidFill>
                <a:latin typeface="Times New Roman"/>
                <a:ea typeface="MS Gothic"/>
              </a:rPr>
              <a:t> and </a:t>
            </a:r>
            <a:r>
              <a:rPr b="0" i="1" lang="sv-SE" sz="1800" spc="-1" strike="noStrike">
                <a:solidFill>
                  <a:srgbClr val="000000"/>
                </a:solidFill>
                <a:latin typeface="Times New Roman"/>
                <a:ea typeface="MS Gothic"/>
              </a:rPr>
              <a:t>target</a:t>
            </a:r>
            <a:r>
              <a:rPr b="0" lang="sv-SE" sz="1800" spc="-1" strike="noStrike">
                <a:solidFill>
                  <a:srgbClr val="000000"/>
                </a:solidFill>
                <a:latin typeface="Times New Roman"/>
                <a:ea typeface="MS Gothic"/>
              </a:rPr>
              <a:t> terminology of Section 3.</a:t>
            </a: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Dropping </a:t>
            </a:r>
            <a:r>
              <a:rPr b="0" i="1" lang="sv-SE" sz="1800" spc="-1" strike="noStrike">
                <a:solidFill>
                  <a:srgbClr val="000000"/>
                </a:solidFill>
                <a:latin typeface="Times New Roman"/>
                <a:ea typeface="MS Gothic"/>
              </a:rPr>
              <a:t>privacy violation </a:t>
            </a:r>
            <a:r>
              <a:rPr b="0" lang="sv-SE" sz="1800" spc="-1" strike="noStrike">
                <a:solidFill>
                  <a:srgbClr val="000000"/>
                </a:solidFill>
                <a:latin typeface="Times New Roman"/>
                <a:ea typeface="MS Gothic"/>
              </a:rPr>
              <a:t>in favour of </a:t>
            </a:r>
            <a:r>
              <a:rPr b="0" i="1" lang="sv-SE" sz="1800" spc="-1" strike="noStrike">
                <a:solidFill>
                  <a:srgbClr val="000000"/>
                </a:solidFill>
                <a:latin typeface="Times New Roman"/>
                <a:ea typeface="MS Gothic"/>
              </a:rPr>
              <a:t>PII disclosure </a:t>
            </a:r>
            <a:r>
              <a:rPr b="0" lang="sv-SE" sz="1800" spc="-1" strike="noStrike">
                <a:solidFill>
                  <a:srgbClr val="000000"/>
                </a:solidFill>
                <a:latin typeface="Times New Roman"/>
                <a:ea typeface="MS Gothic"/>
              </a:rPr>
              <a:t>or </a:t>
            </a:r>
            <a:r>
              <a:rPr b="0" i="1" lang="sv-SE" sz="1800" spc="-1" strike="noStrike">
                <a:solidFill>
                  <a:srgbClr val="000000"/>
                </a:solidFill>
                <a:latin typeface="Times New Roman"/>
                <a:ea typeface="MS Gothic"/>
              </a:rPr>
              <a:t>exposure</a:t>
            </a:r>
            <a:r>
              <a:rPr b="0" lang="sv-SE" sz="1800" spc="-1" strike="noStrike">
                <a:solidFill>
                  <a:srgbClr val="000000"/>
                </a:solidFill>
                <a:latin typeface="Times New Roman"/>
                <a:ea typeface="MS Gothic"/>
              </a:rPr>
              <a:t>, also to converge with definitions in Section 3.</a:t>
            </a: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Switching from </a:t>
            </a:r>
            <a:r>
              <a:rPr b="0" i="1" lang="sv-SE" sz="1800" spc="-1" strike="noStrike">
                <a:solidFill>
                  <a:srgbClr val="000000"/>
                </a:solidFill>
                <a:latin typeface="Times New Roman"/>
                <a:ea typeface="MS Gothic"/>
              </a:rPr>
              <a:t>protocol </a:t>
            </a:r>
            <a:r>
              <a:rPr b="0" lang="sv-SE" sz="1800" spc="-1" strike="noStrike">
                <a:solidFill>
                  <a:srgbClr val="000000"/>
                </a:solidFill>
                <a:latin typeface="Times New Roman"/>
                <a:ea typeface="MS Gothic"/>
              </a:rPr>
              <a:t>to </a:t>
            </a:r>
            <a:r>
              <a:rPr b="0" i="1" lang="sv-SE" sz="1800" spc="-1" strike="noStrike">
                <a:solidFill>
                  <a:srgbClr val="000000"/>
                </a:solidFill>
                <a:latin typeface="Times New Roman"/>
                <a:ea typeface="MS Gothic"/>
              </a:rPr>
              <a:t>specification </a:t>
            </a:r>
            <a:r>
              <a:rPr b="0" lang="sv-SE" sz="1800" spc="-1" strike="noStrike">
                <a:solidFill>
                  <a:srgbClr val="000000"/>
                </a:solidFill>
                <a:latin typeface="Times New Roman"/>
                <a:ea typeface="MS Gothic"/>
              </a:rPr>
              <a:t>to better conform with 802 LMSC standardisation activities (as opposed to, for instance, IETF activities).</a:t>
            </a:r>
            <a:endParaRPr b="0" lang="sv-SE" sz="1800" spc="-1" strike="noStrike">
              <a:latin typeface="DejaVu Sans"/>
            </a:endParaRPr>
          </a:p>
        </p:txBody>
      </p:sp>
      <p:sp>
        <p:nvSpPr>
          <p:cNvPr id="87" name="CustomShape 8"/>
          <p:cNvSpPr/>
          <p:nvPr/>
        </p:nvSpPr>
        <p:spPr>
          <a:xfrm>
            <a:off x="1833480" y="5762520"/>
            <a:ext cx="7771680" cy="1159920"/>
          </a:xfrm>
          <a:prstGeom prst="rect">
            <a:avLst/>
          </a:prstGeom>
          <a:noFill/>
          <a:ln w="9360">
            <a:noFill/>
          </a:ln>
        </p:spPr>
        <p:style>
          <a:lnRef idx="0"/>
          <a:fillRef idx="0"/>
          <a:effectRef idx="0"/>
          <a:fontRef idx="minor"/>
        </p:style>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89" name="CustomShape 2"/>
          <p:cNvSpPr/>
          <p:nvPr/>
        </p:nvSpPr>
        <p:spPr>
          <a:xfrm>
            <a:off x="6286680" y="6475320"/>
            <a:ext cx="225504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90"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8C93E1C4-136F-4805-ACEF-51C28A5F0439}"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91" name="CustomShape 4"/>
          <p:cNvSpPr/>
          <p:nvPr/>
        </p:nvSpPr>
        <p:spPr>
          <a:xfrm>
            <a:off x="714240" y="648000"/>
            <a:ext cx="7771680" cy="1159920"/>
          </a:xfrm>
          <a:prstGeom prst="rect">
            <a:avLst/>
          </a:prstGeom>
          <a:noFill/>
          <a:ln w="9360">
            <a:noFill/>
          </a:ln>
        </p:spPr>
        <p:style>
          <a:lnRef idx="0"/>
          <a:fillRef idx="0"/>
          <a:effectRef idx="0"/>
          <a:fontRef idx="minor"/>
        </p:style>
        <p:txBody>
          <a:bodyPr lIns="90000" rIns="90000" tIns="46800" bIns="46800" anchor="ctr"/>
          <a:p>
            <a:pPr algn="ctr">
              <a:lnSpc>
                <a:spcPct val="100000"/>
              </a:lnSpc>
            </a:pPr>
            <a:r>
              <a:rPr b="1" lang="sv-SE" sz="3200" spc="-1" strike="noStrike">
                <a:solidFill>
                  <a:srgbClr val="000000"/>
                </a:solidFill>
                <a:latin typeface="Times New Roman"/>
                <a:ea typeface="MS Gothic"/>
              </a:rPr>
              <a:t>To do: Section 7.</a:t>
            </a:r>
            <a:endParaRPr b="0" lang="sv-SE" sz="3200" spc="-1" strike="noStrike">
              <a:latin typeface="DejaVu Sans"/>
            </a:endParaRPr>
          </a:p>
        </p:txBody>
      </p:sp>
      <p:sp>
        <p:nvSpPr>
          <p:cNvPr id="92" name="CustomShape 5"/>
          <p:cNvSpPr/>
          <p:nvPr/>
        </p:nvSpPr>
        <p:spPr>
          <a:xfrm>
            <a:off x="576000" y="2088000"/>
            <a:ext cx="7771680" cy="155916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Bringing language in line with Section 3: Definitions, </a:t>
            </a:r>
            <a:r>
              <a:rPr b="0" lang="sv-SE" sz="1800" spc="-1" strike="noStrike" u="sng">
                <a:solidFill>
                  <a:srgbClr val="000000"/>
                </a:solidFill>
                <a:uFillTx/>
                <a:latin typeface="Times New Roman"/>
                <a:ea typeface="MS Gothic"/>
              </a:rPr>
              <a:t>if necessary</a:t>
            </a:r>
            <a:r>
              <a:rPr b="0" lang="sv-SE" sz="1800" spc="-1" strike="noStrike">
                <a:solidFill>
                  <a:srgbClr val="000000"/>
                </a:solidFill>
                <a:latin typeface="Times New Roman"/>
                <a:ea typeface="MS Gothic"/>
              </a:rPr>
              <a:t>(!)</a:t>
            </a:r>
            <a:endParaRPr b="0" lang="sv-SE" sz="1800" spc="-1" strike="noStrike">
              <a:latin typeface="DejaVu Sans"/>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714240" y="357120"/>
            <a:ext cx="2374200" cy="272160"/>
          </a:xfrm>
          <a:prstGeom prst="rect">
            <a:avLst/>
          </a:prstGeom>
          <a:noFill/>
          <a:ln w="9360">
            <a:noFill/>
          </a:ln>
        </p:spPr>
        <p:style>
          <a:lnRef idx="0"/>
          <a:fillRef idx="0"/>
          <a:effectRef idx="0"/>
          <a:fontRef idx="minor"/>
        </p:style>
        <p:txBody>
          <a:bodyPr lIns="0" rIns="0" tIns="0" bIns="0" anchor="b"/>
          <a:p>
            <a:pPr>
              <a:lnSpc>
                <a:spcPct val="100000"/>
              </a:lnSpc>
            </a:pPr>
            <a:r>
              <a:rPr b="1" lang="sv-SE" sz="1800" spc="-1" strike="noStrike">
                <a:solidFill>
                  <a:srgbClr val="000000"/>
                </a:solidFill>
                <a:latin typeface="Times New Roman"/>
                <a:ea typeface="MS Gothic"/>
              </a:rPr>
              <a:t>March 2018</a:t>
            </a:r>
            <a:endParaRPr b="0" lang="sv-SE" sz="1800" spc="-1" strike="noStrike">
              <a:latin typeface="DejaVu Sans"/>
            </a:endParaRPr>
          </a:p>
        </p:txBody>
      </p:sp>
      <p:sp>
        <p:nvSpPr>
          <p:cNvPr id="94" name="CustomShape 2"/>
          <p:cNvSpPr/>
          <p:nvPr/>
        </p:nvSpPr>
        <p:spPr>
          <a:xfrm>
            <a:off x="6215040" y="6475320"/>
            <a:ext cx="2326680" cy="180360"/>
          </a:xfrm>
          <a:prstGeom prst="rect">
            <a:avLst/>
          </a:prstGeom>
          <a:noFill/>
          <a:ln w="9360">
            <a:noFill/>
          </a:ln>
        </p:spPr>
        <p:style>
          <a:lnRef idx="0"/>
          <a:fillRef idx="0"/>
          <a:effectRef idx="0"/>
          <a:fontRef idx="minor"/>
        </p:style>
        <p:txBody>
          <a:bodyPr lIns="0" rIns="0" tIns="0" bIns="0"/>
          <a:p>
            <a:pPr algn="r">
              <a:lnSpc>
                <a:spcPct val="100000"/>
              </a:lnSpc>
            </a:pPr>
            <a:r>
              <a:rPr b="0" lang="sv-SE" sz="1200" spc="-1" strike="noStrike">
                <a:solidFill>
                  <a:srgbClr val="000000"/>
                </a:solidFill>
                <a:latin typeface="Times New Roman"/>
                <a:ea typeface="MS Gothic"/>
              </a:rPr>
              <a:t>Zúñiga, Andersdotter, Cunche</a:t>
            </a:r>
            <a:endParaRPr b="0" lang="sv-SE" sz="1200" spc="-1" strike="noStrike">
              <a:latin typeface="DejaVu Sans"/>
            </a:endParaRPr>
          </a:p>
        </p:txBody>
      </p:sp>
      <p:sp>
        <p:nvSpPr>
          <p:cNvPr id="95" name="CustomShape 3"/>
          <p:cNvSpPr/>
          <p:nvPr/>
        </p:nvSpPr>
        <p:spPr>
          <a:xfrm>
            <a:off x="4344840" y="6475320"/>
            <a:ext cx="527760" cy="362880"/>
          </a:xfrm>
          <a:prstGeom prst="rect">
            <a:avLst/>
          </a:prstGeom>
          <a:noFill/>
          <a:ln w="9360">
            <a:noFill/>
          </a:ln>
        </p:spPr>
        <p:style>
          <a:lnRef idx="0"/>
          <a:fillRef idx="0"/>
          <a:effectRef idx="0"/>
          <a:fontRef idx="minor"/>
        </p:style>
        <p:txBody>
          <a:bodyPr lIns="0" rIns="0" tIns="0" bIns="0"/>
          <a:p>
            <a:pPr algn="ctr">
              <a:lnSpc>
                <a:spcPct val="100000"/>
              </a:lnSpc>
            </a:pPr>
            <a:r>
              <a:rPr b="0" lang="sv-SE" sz="1200" spc="-1" strike="noStrike">
                <a:solidFill>
                  <a:srgbClr val="000000"/>
                </a:solidFill>
                <a:latin typeface="Times New Roman"/>
                <a:ea typeface="MS Gothic"/>
              </a:rPr>
              <a:t>Slide </a:t>
            </a:r>
            <a:fld id="{6E63F1FB-3666-4A14-8F0D-5D811AA2CBFF}"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96" name="CustomShape 4"/>
          <p:cNvSpPr/>
          <p:nvPr/>
        </p:nvSpPr>
        <p:spPr>
          <a:xfrm>
            <a:off x="685800" y="685800"/>
            <a:ext cx="7771680" cy="1065960"/>
          </a:xfrm>
          <a:prstGeom prst="rect">
            <a:avLst/>
          </a:prstGeom>
          <a:noFill/>
          <a:ln w="9360">
            <a:noFill/>
          </a:ln>
        </p:spPr>
        <p:style>
          <a:lnRef idx="0"/>
          <a:fillRef idx="0"/>
          <a:effectRef idx="0"/>
          <a:fontRef idx="minor"/>
        </p:style>
        <p:txBody>
          <a:bodyPr lIns="92160" rIns="92160" tIns="46080" bIns="46080" anchor="ctr"/>
          <a:p>
            <a:pPr algn="ctr">
              <a:lnSpc>
                <a:spcPct val="100000"/>
              </a:lnSpc>
            </a:pPr>
            <a:r>
              <a:rPr b="1" lang="sv-SE" sz="3200" spc="-1" strike="noStrike">
                <a:solidFill>
                  <a:srgbClr val="000000"/>
                </a:solidFill>
                <a:latin typeface="Times New Roman"/>
                <a:ea typeface="MS Gothic"/>
              </a:rPr>
              <a:t>References</a:t>
            </a:r>
            <a:endParaRPr b="0" lang="sv-SE" sz="3200" spc="-1" strike="noStrike">
              <a:latin typeface="DejaVu Sans"/>
            </a:endParaRPr>
          </a:p>
        </p:txBody>
      </p:sp>
      <p:sp>
        <p:nvSpPr>
          <p:cNvPr id="97" name="CustomShape 5"/>
          <p:cNvSpPr/>
          <p:nvPr/>
        </p:nvSpPr>
        <p:spPr>
          <a:xfrm>
            <a:off x="685800" y="1981080"/>
            <a:ext cx="7771680" cy="4207680"/>
          </a:xfrm>
          <a:prstGeom prst="rect">
            <a:avLst/>
          </a:prstGeom>
          <a:noFill/>
          <a:ln w="9360">
            <a:noFill/>
          </a:ln>
        </p:spPr>
        <p:style>
          <a:lnRef idx="0"/>
          <a:fillRef idx="0"/>
          <a:effectRef idx="0"/>
          <a:fontRef idx="minor"/>
        </p:style>
        <p:txBody>
          <a:bodyPr lIns="92160" rIns="92160" tIns="46080" bIns="46080"/>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M. Vanhoef, C. Matte, M. Cunche, L.S. Cardoso, F. Piessens, </a:t>
            </a:r>
            <a:r>
              <a:rPr b="0" i="1" lang="sv-SE" sz="1800" spc="-1" strike="noStrike">
                <a:solidFill>
                  <a:srgbClr val="000000"/>
                </a:solidFill>
                <a:latin typeface="Times New Roman"/>
                <a:ea typeface="MS Gothic"/>
              </a:rPr>
              <a:t>Tracking 802.11 stations without relying on the link layer identifier</a:t>
            </a:r>
            <a:r>
              <a:rPr b="0" lang="sv-SE" sz="1800" spc="-1" strike="noStrike">
                <a:solidFill>
                  <a:srgbClr val="000000"/>
                </a:solidFill>
                <a:latin typeface="Times New Roman"/>
                <a:ea typeface="MS Gothic"/>
              </a:rPr>
              <a:t>, IEEE privecsg-16-0003-00-0000, 14 April 2016.</a:t>
            </a:r>
            <a:endParaRPr b="0" lang="sv-SE" sz="1800" spc="-1" strike="noStrike">
              <a:latin typeface="DejaVu Sans"/>
            </a:endParaRPr>
          </a:p>
          <a:p>
            <a:pPr>
              <a:lnSpc>
                <a:spcPct val="100000"/>
              </a:lnSpc>
              <a:spcBef>
                <a:spcPts val="601"/>
              </a:spcBef>
            </a:pP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J.C. Zúñiga, </a:t>
            </a:r>
            <a:r>
              <a:rPr b="0" i="1" lang="sv-SE" sz="1800" spc="-1" strike="noStrike">
                <a:solidFill>
                  <a:srgbClr val="000000"/>
                </a:solidFill>
                <a:latin typeface="Times New Roman"/>
                <a:ea typeface="MS Gothic"/>
              </a:rPr>
              <a:t>802E Privacy Mitigations</a:t>
            </a:r>
            <a:r>
              <a:rPr b="0" lang="sv-SE" sz="1800" spc="-1" strike="noStrike">
                <a:solidFill>
                  <a:srgbClr val="000000"/>
                </a:solidFill>
                <a:latin typeface="Times New Roman"/>
                <a:ea typeface="MS Gothic"/>
              </a:rPr>
              <a:t>, IEEE privecsg-16-0002-00-0000, 23 March 2016.</a:t>
            </a:r>
            <a:endParaRPr b="0" lang="sv-SE" sz="1800" spc="-1" strike="noStrike">
              <a:latin typeface="DejaVu Sans"/>
            </a:endParaRPr>
          </a:p>
          <a:p>
            <a:pPr>
              <a:lnSpc>
                <a:spcPct val="100000"/>
              </a:lnSpc>
              <a:spcBef>
                <a:spcPts val="601"/>
              </a:spcBef>
            </a:pPr>
            <a:endParaRPr b="0" lang="sv-SE" sz="1800" spc="-1" strike="noStrike">
              <a:latin typeface="DejaVu Sans"/>
            </a:endParaRPr>
          </a:p>
          <a:p>
            <a:pPr marL="343080" indent="-342360">
              <a:lnSpc>
                <a:spcPct val="100000"/>
              </a:lnSpc>
              <a:spcBef>
                <a:spcPts val="601"/>
              </a:spcBef>
              <a:buClr>
                <a:srgbClr val="000000"/>
              </a:buClr>
              <a:buFont typeface="Times New Roman"/>
              <a:buChar char="●"/>
            </a:pPr>
            <a:r>
              <a:rPr b="0" lang="sv-SE" sz="1800" spc="-1" strike="noStrike">
                <a:solidFill>
                  <a:srgbClr val="000000"/>
                </a:solidFill>
                <a:latin typeface="Times New Roman"/>
                <a:ea typeface="MS Gothic"/>
              </a:rPr>
              <a:t>IETF RFC 6973, </a:t>
            </a:r>
            <a:r>
              <a:rPr b="0" i="1" lang="sv-SE" sz="1800" spc="-1" strike="noStrike">
                <a:solidFill>
                  <a:srgbClr val="000000"/>
                </a:solidFill>
                <a:latin typeface="Times New Roman"/>
                <a:ea typeface="MS Gothic"/>
              </a:rPr>
              <a:t>Privacy Considerations for Internet Protocols</a:t>
            </a:r>
            <a:r>
              <a:rPr b="0" lang="sv-SE" sz="1800" spc="-1" strike="noStrike">
                <a:solidFill>
                  <a:srgbClr val="000000"/>
                </a:solidFill>
                <a:latin typeface="Times New Roman"/>
                <a:ea typeface="MS Gothic"/>
              </a:rPr>
              <a:t>, July 2013. </a:t>
            </a:r>
            <a:r>
              <a:rPr b="0" lang="sv-SE" sz="1800" spc="-1" strike="noStrike" u="sng">
                <a:solidFill>
                  <a:srgbClr val="0000ff"/>
                </a:solidFill>
                <a:uFillTx/>
                <a:latin typeface="Times New Roman"/>
                <a:ea typeface="MS Gothic"/>
                <a:hlinkClick r:id="rId1"/>
              </a:rPr>
              <a:t>https://tools.ietf.org/html/rfc6973</a:t>
            </a:r>
            <a:r>
              <a:rPr b="0" lang="sv-SE" sz="1800" spc="-1" strike="noStrike">
                <a:solidFill>
                  <a:srgbClr val="000000"/>
                </a:solidFill>
                <a:latin typeface="Times New Roman"/>
                <a:ea typeface="MS Gothic"/>
              </a:rPr>
              <a:t> </a:t>
            </a:r>
            <a:endParaRPr b="0" lang="sv-SE" sz="1800" spc="-1" strike="noStrike">
              <a:latin typeface="DejaVu Sans"/>
            </a:endParaRPr>
          </a:p>
          <a:p>
            <a:pPr>
              <a:lnSpc>
                <a:spcPct val="100000"/>
              </a:lnSpc>
              <a:spcBef>
                <a:spcPts val="601"/>
              </a:spcBef>
            </a:pPr>
            <a:endParaRPr b="0" lang="sv-SE" sz="1800" spc="-1" strike="noStrike">
              <a:latin typeface="DejaVu Sans"/>
            </a:endParaRPr>
          </a:p>
          <a:p>
            <a:pPr>
              <a:lnSpc>
                <a:spcPct val="100000"/>
              </a:lnSpc>
              <a:spcBef>
                <a:spcPts val="601"/>
              </a:spcBef>
            </a:pPr>
            <a:endParaRPr b="0" lang="sv-SE" sz="1800" spc="-1" strike="noStrike">
              <a:latin typeface="DejaVu Sans"/>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516</TotalTime>
  <Application>LibreOffice/6.0.1.1$Linux_X86_64 LibreOffice_project/00m0$Build-1</Application>
  <Company>Intel Corporation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2018-02-23T02:27:22Z</dcterms:created>
  <dc:creator>Amelia Andersdotter</dc:creator>
  <dc:description/>
  <dc:language>sv-SE</dc:language>
  <cp:lastModifiedBy>Amelia Andersdotter</cp:lastModifiedBy>
  <cp:lastPrinted>1601-01-01T00:00:00Z</cp:lastPrinted>
  <dcterms:modified xsi:type="dcterms:W3CDTF">2018-02-23T15:34:19Z</dcterms:modified>
  <cp:revision>8</cp:revision>
  <dc:subject/>
  <dc:title>[place presentation subject title text here]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Intel Corporation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9</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9</vt:i4>
  </property>
</Properties>
</file>